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7" r:id="rId2"/>
    <p:sldId id="282" r:id="rId3"/>
    <p:sldId id="258" r:id="rId4"/>
    <p:sldId id="259" r:id="rId5"/>
    <p:sldId id="28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6" r:id="rId20"/>
    <p:sldId id="285" r:id="rId21"/>
    <p:sldId id="275" r:id="rId22"/>
    <p:sldId id="278" r:id="rId23"/>
    <p:sldId id="279" r:id="rId24"/>
    <p:sldId id="280" r:id="rId25"/>
    <p:sldId id="281" r:id="rId26"/>
    <p:sldId id="273" r:id="rId27"/>
    <p:sldId id="28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00CC"/>
    <a:srgbClr val="CEFCAE"/>
    <a:srgbClr val="663300"/>
    <a:srgbClr val="3399FF"/>
    <a:srgbClr val="800000"/>
    <a:srgbClr val="CC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3FBC36-D5D5-4F62-BFCD-17E4F2B55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9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6CC09B-628E-4E9E-AFE0-863FC22803AF}" type="slidenum">
              <a:rPr lang="ru-RU" smtClean="0"/>
              <a:pPr eaLnBrk="1" hangingPunct="1"/>
              <a:t>17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Решение примеров на доске и в тетрадях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C97400-198F-48E1-A984-26BC56DB4B62}" type="slidenum">
              <a:rPr lang="ru-RU" smtClean="0"/>
              <a:pPr eaLnBrk="1" hangingPunct="1"/>
              <a:t>19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Вычисление примеров на доскеи в тетрадях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A75C5D-1452-45BF-9D1A-39B63301673E}" type="slidenum">
              <a:rPr lang="ru-RU" smtClean="0"/>
              <a:pPr eaLnBrk="1" hangingPunct="1"/>
              <a:t>20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Вычисление примеров на доскеи в тетрадях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378CB8-D4B5-41AF-9194-C583C6DC95D6}" type="slidenum">
              <a:rPr lang="ru-RU" smtClean="0"/>
              <a:pPr eaLnBrk="1" hangingPunct="1"/>
              <a:t>22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8301EF-00DD-43EA-8060-BC04288BB732}" type="slidenum">
              <a:rPr lang="ru-RU" smtClean="0"/>
              <a:pPr eaLnBrk="1" hangingPunct="1"/>
              <a:t>23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6701ED-EA7E-4A29-9122-0F6CCAA13728}" type="slidenum">
              <a:rPr lang="ru-RU" smtClean="0"/>
              <a:pPr eaLnBrk="1" hangingPunct="1"/>
              <a:t>24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83F92F-3BE3-417F-AA7A-153D74D50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4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65F59-A6F9-418A-9B46-704DCE2C5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A050-82A6-41DA-817E-A25A4E0D1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579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95977-F650-475E-9776-09B4F607E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6072E-2CE8-4B7F-B7F7-2D8009F19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70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3C9DC8-ACA3-4C60-80CD-4654CC29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7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11CB9-F41B-46B0-94F2-E2565BA62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7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EFD1-73FD-4F92-8DAA-7E1BD1CF4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23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2353-F2DC-4722-A5E1-8789FA84E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4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054EAD-728F-4C76-BA23-BFE08EBC6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0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A7DCB-BAF7-4D27-B73B-20A5BC9A1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33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ACB667-6CA4-4AA9-8B90-521148C4F1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34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DCA0D952-37DD-408E-9EB6-A75892EF0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6" r:id="rId2"/>
    <p:sldLayoutId id="2147483704" r:id="rId3"/>
    <p:sldLayoutId id="2147483697" r:id="rId4"/>
    <p:sldLayoutId id="2147483698" r:id="rId5"/>
    <p:sldLayoutId id="2147483699" r:id="rId6"/>
    <p:sldLayoutId id="2147483705" r:id="rId7"/>
    <p:sldLayoutId id="2147483700" r:id="rId8"/>
    <p:sldLayoutId id="2147483706" r:id="rId9"/>
    <p:sldLayoutId id="2147483701" r:id="rId10"/>
    <p:sldLayoutId id="2147483702" r:id="rId11"/>
    <p:sldLayoutId id="21474837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44947" y="512676"/>
            <a:ext cx="8254106" cy="5832648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76213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Рассмотрим задачу:</a:t>
            </a:r>
          </a:p>
          <a:p>
            <a:pPr>
              <a:defRPr/>
            </a:pPr>
            <a:endParaRPr lang="ru-RU" sz="15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Машу угостили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орешками в количестве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20 штук. Маша с друзьями съели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     12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штук. Сколько орешков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осталось               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 Маши?</a:t>
            </a:r>
          </a:p>
          <a:p>
            <a:pPr>
              <a:defRPr/>
            </a:pPr>
            <a:endParaRPr lang="ru-RU" sz="15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Понятно, что если к оставшемуся количеству добавить 12 орешков, их снова станет 20.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Значит,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нам известны одно слагаемое, сумма, а второе слагаемое надо найти.    </a:t>
            </a: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760674" y="3782000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 + 4) – 2 = 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4617090" y="3782000"/>
            <a:ext cx="216058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 – 2 =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5288" y="1250950"/>
            <a:ext cx="8264525" cy="914400"/>
            <a:chOff x="272" y="1480"/>
            <a:chExt cx="5284" cy="576"/>
          </a:xfrm>
        </p:grpSpPr>
        <p:sp>
          <p:nvSpPr>
            <p:cNvPr id="16397" name="Rectangle 6"/>
            <p:cNvSpPr>
              <a:spLocks noChangeArrowheads="1"/>
            </p:cNvSpPr>
            <p:nvPr/>
          </p:nvSpPr>
          <p:spPr bwMode="auto">
            <a:xfrm>
              <a:off x="272" y="1480"/>
              <a:ext cx="528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 i="1">
                  <a:latin typeface="Georgia" pitchFamily="18" charset="0"/>
                </a:rPr>
                <a:t>     </a:t>
              </a:r>
              <a:r>
                <a:rPr lang="ru-RU" sz="2400" b="1">
                  <a:latin typeface="Times New Roman" pitchFamily="18" charset="0"/>
                </a:rPr>
                <a:t>0       1       2        3       4       5        6       7       8       9      10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6398" name="Line 7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Line 8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6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7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8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9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59" name="Freeform 19"/>
          <p:cNvSpPr>
            <a:spLocks/>
          </p:cNvSpPr>
          <p:nvPr/>
        </p:nvSpPr>
        <p:spPr bwMode="auto">
          <a:xfrm>
            <a:off x="2346325" y="1182688"/>
            <a:ext cx="3546475" cy="498475"/>
          </a:xfrm>
          <a:custGeom>
            <a:avLst/>
            <a:gdLst>
              <a:gd name="T0" fmla="*/ 2147483647 w 1344"/>
              <a:gd name="T1" fmla="*/ 864456663 h 249"/>
              <a:gd name="T2" fmla="*/ 2147483647 w 1344"/>
              <a:gd name="T3" fmla="*/ 260378031 h 249"/>
              <a:gd name="T4" fmla="*/ 2147483647 w 1344"/>
              <a:gd name="T5" fmla="*/ 6942880 h 249"/>
              <a:gd name="T6" fmla="*/ 2147483647 w 1344"/>
              <a:gd name="T7" fmla="*/ 229133067 h 249"/>
              <a:gd name="T8" fmla="*/ 0 w 1344"/>
              <a:gd name="T9" fmla="*/ 83321170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2" name="Freeform 22"/>
          <p:cNvSpPr>
            <a:spLocks/>
          </p:cNvSpPr>
          <p:nvPr/>
        </p:nvSpPr>
        <p:spPr bwMode="auto">
          <a:xfrm>
            <a:off x="2346325" y="1681163"/>
            <a:ext cx="1417638" cy="342900"/>
          </a:xfrm>
          <a:custGeom>
            <a:avLst/>
            <a:gdLst>
              <a:gd name="T0" fmla="*/ 0 w 1363"/>
              <a:gd name="T1" fmla="*/ 18272337 h 299"/>
              <a:gd name="T2" fmla="*/ 333503922 w 1363"/>
              <a:gd name="T3" fmla="*/ 420263760 h 299"/>
              <a:gd name="T4" fmla="*/ 758859514 w 1363"/>
              <a:gd name="T5" fmla="*/ 542687845 h 299"/>
              <a:gd name="T6" fmla="*/ 1152503283 w 1363"/>
              <a:gd name="T7" fmla="*/ 436708288 h 299"/>
              <a:gd name="T8" fmla="*/ 1490381789 w 1363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3" h="299">
                <a:moveTo>
                  <a:pt x="0" y="10"/>
                </a:moveTo>
                <a:cubicBezTo>
                  <a:pt x="49" y="47"/>
                  <a:pt x="189" y="182"/>
                  <a:pt x="305" y="230"/>
                </a:cubicBezTo>
                <a:cubicBezTo>
                  <a:pt x="421" y="278"/>
                  <a:pt x="569" y="295"/>
                  <a:pt x="694" y="297"/>
                </a:cubicBezTo>
                <a:cubicBezTo>
                  <a:pt x="818" y="299"/>
                  <a:pt x="943" y="288"/>
                  <a:pt x="1054" y="239"/>
                </a:cubicBezTo>
                <a:cubicBezTo>
                  <a:pt x="1165" y="190"/>
                  <a:pt x="1299" y="50"/>
                  <a:pt x="136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663825" y="2106613"/>
            <a:ext cx="7842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 – 2</a:t>
            </a:r>
          </a:p>
        </p:txBody>
      </p:sp>
      <p:sp>
        <p:nvSpPr>
          <p:cNvPr id="10265" name="WordArt 25"/>
          <p:cNvSpPr>
            <a:spLocks noChangeArrowheads="1" noChangeShapeType="1" noTextEdit="1"/>
          </p:cNvSpPr>
          <p:nvPr/>
        </p:nvSpPr>
        <p:spPr bwMode="auto">
          <a:xfrm>
            <a:off x="765317" y="4788474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+ (4 – 2) = </a:t>
            </a:r>
          </a:p>
        </p:txBody>
      </p:sp>
      <p:sp>
        <p:nvSpPr>
          <p:cNvPr id="10266" name="WordArt 26"/>
          <p:cNvSpPr>
            <a:spLocks noChangeArrowheads="1" noChangeShapeType="1" noTextEdit="1"/>
          </p:cNvSpPr>
          <p:nvPr/>
        </p:nvSpPr>
        <p:spPr bwMode="auto">
          <a:xfrm>
            <a:off x="4617090" y="4788474"/>
            <a:ext cx="216058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+ 5 =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763963" y="649288"/>
            <a:ext cx="6953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+ 5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83558" y="3608466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883558" y="4568773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nimBg="1"/>
      <p:bldP spid="10262" grpId="0" animBg="1"/>
      <p:bldP spid="10263" grpId="0"/>
      <p:bldP spid="102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966665" y="2444750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 + 4) – 2 = 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4542507" y="2444750"/>
            <a:ext cx="225663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9 – 2 =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5613" y="836613"/>
            <a:ext cx="8280400" cy="914400"/>
            <a:chOff x="287" y="1480"/>
            <a:chExt cx="5216" cy="576"/>
          </a:xfrm>
        </p:grpSpPr>
        <p:sp>
          <p:nvSpPr>
            <p:cNvPr id="17427" name="Rectangle 6"/>
            <p:cNvSpPr>
              <a:spLocks noChangeArrowheads="1"/>
            </p:cNvSpPr>
            <p:nvPr/>
          </p:nvSpPr>
          <p:spPr bwMode="auto">
            <a:xfrm>
              <a:off x="287" y="1480"/>
              <a:ext cx="521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 i="1">
                  <a:latin typeface="Georgia" pitchFamily="18" charset="0"/>
                </a:rPr>
                <a:t>    </a:t>
              </a:r>
              <a:r>
                <a:rPr lang="ru-RU" sz="2400" b="1">
                  <a:latin typeface="Times New Roman" pitchFamily="18" charset="0"/>
                </a:rPr>
                <a:t>0        1       2        3       4        5       6       7        8        9      10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7428" name="Line 7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Line 8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0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1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2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3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4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5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6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7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9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83" name="Freeform 19"/>
          <p:cNvSpPr>
            <a:spLocks/>
          </p:cNvSpPr>
          <p:nvPr/>
        </p:nvSpPr>
        <p:spPr bwMode="auto">
          <a:xfrm>
            <a:off x="3106738" y="817563"/>
            <a:ext cx="2905125" cy="377825"/>
          </a:xfrm>
          <a:custGeom>
            <a:avLst/>
            <a:gdLst>
              <a:gd name="T0" fmla="*/ 2147483647 w 1344"/>
              <a:gd name="T1" fmla="*/ 655696104 h 249"/>
              <a:gd name="T2" fmla="*/ 2147483647 w 1344"/>
              <a:gd name="T3" fmla="*/ 197498460 h 249"/>
              <a:gd name="T4" fmla="*/ 2147483647 w 1344"/>
              <a:gd name="T5" fmla="*/ 5266221 h 249"/>
              <a:gd name="T6" fmla="*/ 1079950024 w 1344"/>
              <a:gd name="T7" fmla="*/ 173798949 h 249"/>
              <a:gd name="T8" fmla="*/ 0 w 1344"/>
              <a:gd name="T9" fmla="*/ 631996592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5" name="Freeform 21"/>
          <p:cNvSpPr>
            <a:spLocks/>
          </p:cNvSpPr>
          <p:nvPr/>
        </p:nvSpPr>
        <p:spPr bwMode="auto">
          <a:xfrm>
            <a:off x="3135313" y="1282700"/>
            <a:ext cx="1431925" cy="474663"/>
          </a:xfrm>
          <a:custGeom>
            <a:avLst/>
            <a:gdLst>
              <a:gd name="T0" fmla="*/ 0 w 1363"/>
              <a:gd name="T1" fmla="*/ 25201589 h 299"/>
              <a:gd name="T2" fmla="*/ 336626342 w 1363"/>
              <a:gd name="T3" fmla="*/ 579636548 h 299"/>
              <a:gd name="T4" fmla="*/ 765964312 w 1363"/>
              <a:gd name="T5" fmla="*/ 748487988 h 299"/>
              <a:gd name="T6" fmla="*/ 1163293559 w 1363"/>
              <a:gd name="T7" fmla="*/ 602318772 h 299"/>
              <a:gd name="T8" fmla="*/ 1504335441 w 1363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3" h="299">
                <a:moveTo>
                  <a:pt x="0" y="10"/>
                </a:moveTo>
                <a:cubicBezTo>
                  <a:pt x="49" y="47"/>
                  <a:pt x="189" y="182"/>
                  <a:pt x="305" y="230"/>
                </a:cubicBezTo>
                <a:cubicBezTo>
                  <a:pt x="421" y="278"/>
                  <a:pt x="569" y="295"/>
                  <a:pt x="694" y="297"/>
                </a:cubicBezTo>
                <a:cubicBezTo>
                  <a:pt x="818" y="299"/>
                  <a:pt x="943" y="288"/>
                  <a:pt x="1054" y="239"/>
                </a:cubicBezTo>
                <a:cubicBezTo>
                  <a:pt x="1165" y="190"/>
                  <a:pt x="1299" y="50"/>
                  <a:pt x="136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609975" y="1762125"/>
            <a:ext cx="6858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2</a:t>
            </a:r>
          </a:p>
        </p:txBody>
      </p:sp>
      <p:sp>
        <p:nvSpPr>
          <p:cNvPr id="17419" name="WordArt 24"/>
          <p:cNvSpPr>
            <a:spLocks noChangeArrowheads="1" noChangeShapeType="1" noTextEdit="1"/>
          </p:cNvSpPr>
          <p:nvPr/>
        </p:nvSpPr>
        <p:spPr bwMode="auto">
          <a:xfrm>
            <a:off x="990485" y="3493245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5 + (4 – 2) = </a:t>
            </a:r>
          </a:p>
        </p:txBody>
      </p:sp>
      <p:sp>
        <p:nvSpPr>
          <p:cNvPr id="17420" name="WordArt 25"/>
          <p:cNvSpPr>
            <a:spLocks noChangeArrowheads="1" noChangeShapeType="1" noTextEdit="1"/>
          </p:cNvSpPr>
          <p:nvPr/>
        </p:nvSpPr>
        <p:spPr bwMode="auto">
          <a:xfrm>
            <a:off x="4716016" y="3493245"/>
            <a:ext cx="216058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 + 5 =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195763" y="293688"/>
            <a:ext cx="6937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+ 4</a:t>
            </a:r>
          </a:p>
        </p:txBody>
      </p:sp>
      <p:sp>
        <p:nvSpPr>
          <p:cNvPr id="11292" name="WordArt 28"/>
          <p:cNvSpPr>
            <a:spLocks noChangeArrowheads="1" noChangeShapeType="1" noTextEdit="1"/>
          </p:cNvSpPr>
          <p:nvPr/>
        </p:nvSpPr>
        <p:spPr bwMode="auto">
          <a:xfrm>
            <a:off x="971551" y="4438650"/>
            <a:ext cx="3960813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 – 2) + 4 = </a:t>
            </a:r>
          </a:p>
        </p:txBody>
      </p:sp>
      <p:sp>
        <p:nvSpPr>
          <p:cNvPr id="11294" name="WordArt 30"/>
          <p:cNvSpPr>
            <a:spLocks noChangeArrowheads="1" noChangeShapeType="1" noTextEdit="1"/>
          </p:cNvSpPr>
          <p:nvPr/>
        </p:nvSpPr>
        <p:spPr bwMode="auto">
          <a:xfrm>
            <a:off x="4732610" y="4415693"/>
            <a:ext cx="216058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3 + 4 =</a:t>
            </a:r>
          </a:p>
        </p:txBody>
      </p:sp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1745531" y="5444901"/>
            <a:ext cx="5652938" cy="72072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76213"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Какой вывод можно сделать?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897318" y="2284868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936520" y="3344981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941276" y="4290386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3" grpId="0" animBg="1"/>
      <p:bldP spid="11285" grpId="0" animBg="1"/>
      <p:bldP spid="11286" grpId="0"/>
      <p:bldP spid="112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776483" y="2924944"/>
            <a:ext cx="7632848" cy="2088232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76213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Чтобы из суммы вычесть число, можно вычесть его из одного слагаемого, </a:t>
            </a:r>
          </a:p>
          <a:p>
            <a:pPr marL="176213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 к полученной разности прибавить другое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слагаемое.</a:t>
            </a:r>
            <a:endParaRPr lang="ru-RU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95536" y="1414574"/>
            <a:ext cx="396081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 + 4) – 2 = 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4211960" y="1414574"/>
            <a:ext cx="396081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 – 2) + 4 =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010082" y="1266311"/>
            <a:ext cx="61266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3750823" y="1554998"/>
            <a:ext cx="280728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– 0 = 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3719366" y="2493962"/>
            <a:ext cx="327580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24 – 0 = 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3750823" y="3484313"/>
            <a:ext cx="327580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 – 0 = 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3750823" y="4510088"/>
            <a:ext cx="327580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71 – 0 = 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6875609" y="4433093"/>
            <a:ext cx="756481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71</a:t>
            </a:r>
          </a:p>
        </p:txBody>
      </p:sp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6875609" y="3407318"/>
            <a:ext cx="756481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6839929" y="2366283"/>
            <a:ext cx="792162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24</a:t>
            </a: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6414090" y="1401011"/>
            <a:ext cx="288032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539553" y="548680"/>
            <a:ext cx="4248472" cy="719808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Найди разность чисел: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1655094" y="5444379"/>
            <a:ext cx="5725218" cy="72072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Какой вывод можно сделать?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431800" y="4756150"/>
            <a:ext cx="8280400" cy="6477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Если из числа вычесть нуль, оно не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изменится.</a:t>
            </a:r>
            <a:endParaRPr lang="ru-RU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1516063" y="2465388"/>
            <a:ext cx="6553200" cy="914400"/>
            <a:chOff x="476" y="2387"/>
            <a:chExt cx="4128" cy="576"/>
          </a:xfrm>
        </p:grpSpPr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0       1        2       3       4        5       6        7 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20491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3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4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5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6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377" name="Group 17"/>
          <p:cNvGrpSpPr>
            <a:grpSpLocks/>
          </p:cNvGrpSpPr>
          <p:nvPr/>
        </p:nvGrpSpPr>
        <p:grpSpPr bwMode="auto">
          <a:xfrm flipH="1">
            <a:off x="3460750" y="2738438"/>
            <a:ext cx="865188" cy="904875"/>
            <a:chOff x="1156" y="2890"/>
            <a:chExt cx="590" cy="631"/>
          </a:xfrm>
        </p:grpSpPr>
        <p:sp>
          <p:nvSpPr>
            <p:cNvPr id="20487" name="Oval 18"/>
            <p:cNvSpPr>
              <a:spLocks noChangeArrowheads="1"/>
            </p:cNvSpPr>
            <p:nvPr/>
          </p:nvSpPr>
          <p:spPr bwMode="auto">
            <a:xfrm>
              <a:off x="1156" y="2931"/>
              <a:ext cx="590" cy="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8" name="Line 19"/>
            <p:cNvSpPr>
              <a:spLocks noChangeShapeType="1"/>
            </p:cNvSpPr>
            <p:nvPr/>
          </p:nvSpPr>
          <p:spPr bwMode="auto">
            <a:xfrm>
              <a:off x="1474" y="2931"/>
              <a:ext cx="45" cy="4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Freeform 20"/>
            <p:cNvSpPr>
              <a:spLocks/>
            </p:cNvSpPr>
            <p:nvPr/>
          </p:nvSpPr>
          <p:spPr bwMode="auto">
            <a:xfrm>
              <a:off x="1469" y="2890"/>
              <a:ext cx="86" cy="28"/>
            </a:xfrm>
            <a:custGeom>
              <a:avLst/>
              <a:gdLst>
                <a:gd name="T0" fmla="*/ 0 w 86"/>
                <a:gd name="T1" fmla="*/ 28 h 28"/>
                <a:gd name="T2" fmla="*/ 86 w 86"/>
                <a:gd name="T3" fmla="*/ 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6" h="28">
                  <a:moveTo>
                    <a:pt x="0" y="28"/>
                  </a:moveTo>
                  <a:lnTo>
                    <a:pt x="86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81" name="WordArt 21"/>
          <p:cNvSpPr>
            <a:spLocks noChangeArrowheads="1" noChangeShapeType="1" noTextEdit="1"/>
          </p:cNvSpPr>
          <p:nvPr/>
        </p:nvSpPr>
        <p:spPr bwMode="auto">
          <a:xfrm>
            <a:off x="2194693" y="1585912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 – 0 = 3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587750" y="3756025"/>
            <a:ext cx="68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3852863" y="1629916"/>
            <a:ext cx="251933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– 1 = 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3816400" y="2564904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45 – 45 = 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3852863" y="3501008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 – 11 = </a:t>
            </a:r>
          </a:p>
        </p:txBody>
      </p:sp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3852862" y="4437112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72 – 72 = 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637918" y="523757"/>
            <a:ext cx="4608512" cy="575791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Найдите разность чисел: 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1439069" y="5516562"/>
            <a:ext cx="6265862" cy="72072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Какой вывод можно сделать?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6305967" y="1556792"/>
            <a:ext cx="390158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6662153" y="2478526"/>
            <a:ext cx="390158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6712369" y="3463199"/>
            <a:ext cx="390158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6712369" y="4399303"/>
            <a:ext cx="390158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187450" y="4259263"/>
            <a:ext cx="6769100" cy="122555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Если из числа вычесть это число, получится нуль.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606550" y="2224088"/>
            <a:ext cx="6553200" cy="914400"/>
            <a:chOff x="476" y="2387"/>
            <a:chExt cx="4128" cy="576"/>
          </a:xfrm>
        </p:grpSpPr>
        <p:sp>
          <p:nvSpPr>
            <p:cNvPr id="22535" name="Rectangle 5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0        1        2       3       4        5       6        7   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22536" name="Freeform 6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Line 7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Line 8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Line 9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Line 10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Line 11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Line 12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Line 13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Line 14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27" name="WordArt 19"/>
          <p:cNvSpPr>
            <a:spLocks noChangeArrowheads="1" noChangeShapeType="1" noTextEdit="1"/>
          </p:cNvSpPr>
          <p:nvPr/>
        </p:nvSpPr>
        <p:spPr bwMode="auto">
          <a:xfrm>
            <a:off x="2051050" y="1383506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 – 4 = 0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909888" y="3254375"/>
            <a:ext cx="784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 – 4</a:t>
            </a:r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 flipH="1" flipV="1">
            <a:off x="1822450" y="2681288"/>
            <a:ext cx="2879725" cy="501650"/>
          </a:xfrm>
          <a:custGeom>
            <a:avLst/>
            <a:gdLst>
              <a:gd name="T0" fmla="*/ 2147483647 w 1344"/>
              <a:gd name="T1" fmla="*/ 1017058145 h 249"/>
              <a:gd name="T2" fmla="*/ 2147483647 w 1344"/>
              <a:gd name="T3" fmla="*/ 306341987 h 249"/>
              <a:gd name="T4" fmla="*/ 2147483647 w 1344"/>
              <a:gd name="T5" fmla="*/ 8169012 h 249"/>
              <a:gd name="T6" fmla="*/ 1785129529 w 1344"/>
              <a:gd name="T7" fmla="*/ 269581434 h 249"/>
              <a:gd name="T8" fmla="*/ 0 w 1344"/>
              <a:gd name="T9" fmla="*/ 980297592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28" grpId="0"/>
      <p:bldP spid="174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467544" y="404664"/>
            <a:ext cx="4681215" cy="648370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Реши удобным способом: </a:t>
            </a: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2289068" y="1369103"/>
            <a:ext cx="3960813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97 – (37 + 47) = </a:t>
            </a: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2289069" y="2125308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78 – (18 + 33) = </a:t>
            </a:r>
          </a:p>
        </p:txBody>
      </p:sp>
      <p:sp>
        <p:nvSpPr>
          <p:cNvPr id="18440" name="WordArt 8"/>
          <p:cNvSpPr>
            <a:spLocks noChangeArrowheads="1" noChangeShapeType="1" noTextEdit="1"/>
          </p:cNvSpPr>
          <p:nvPr/>
        </p:nvSpPr>
        <p:spPr bwMode="auto">
          <a:xfrm>
            <a:off x="1872198" y="2951990"/>
            <a:ext cx="439348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125 – (85 + 19) = </a:t>
            </a:r>
          </a:p>
        </p:txBody>
      </p:sp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1916404" y="3743818"/>
            <a:ext cx="4349274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(317 + 33) – 47 = </a:t>
            </a:r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1916404" y="4648946"/>
            <a:ext cx="4349274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(528 + 94) – 74 = </a:t>
            </a:r>
          </a:p>
        </p:txBody>
      </p:sp>
      <p:sp>
        <p:nvSpPr>
          <p:cNvPr id="18443" name="WordArt 11"/>
          <p:cNvSpPr>
            <a:spLocks noChangeArrowheads="1" noChangeShapeType="1" noTextEdit="1"/>
          </p:cNvSpPr>
          <p:nvPr/>
        </p:nvSpPr>
        <p:spPr bwMode="auto">
          <a:xfrm>
            <a:off x="1916404" y="5517231"/>
            <a:ext cx="4333477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(96 + 236) – 76 = </a:t>
            </a:r>
          </a:p>
        </p:txBody>
      </p:sp>
      <p:sp>
        <p:nvSpPr>
          <p:cNvPr id="17" name="WordArt 12"/>
          <p:cNvSpPr>
            <a:spLocks noChangeArrowheads="1" noChangeShapeType="1" noTextEdit="1"/>
          </p:cNvSpPr>
          <p:nvPr/>
        </p:nvSpPr>
        <p:spPr bwMode="auto">
          <a:xfrm>
            <a:off x="6249881" y="1369101"/>
            <a:ext cx="603300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18" name="WordArt 12"/>
          <p:cNvSpPr>
            <a:spLocks noChangeArrowheads="1" noChangeShapeType="1" noTextEdit="1"/>
          </p:cNvSpPr>
          <p:nvPr/>
        </p:nvSpPr>
        <p:spPr bwMode="auto">
          <a:xfrm>
            <a:off x="6221472" y="2145333"/>
            <a:ext cx="603300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27</a:t>
            </a:r>
          </a:p>
        </p:txBody>
      </p:sp>
      <p:sp>
        <p:nvSpPr>
          <p:cNvPr id="19" name="WordArt 12"/>
          <p:cNvSpPr>
            <a:spLocks noChangeArrowheads="1" noChangeShapeType="1" noTextEdit="1"/>
          </p:cNvSpPr>
          <p:nvPr/>
        </p:nvSpPr>
        <p:spPr bwMode="auto">
          <a:xfrm>
            <a:off x="6221472" y="2951990"/>
            <a:ext cx="603300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21</a:t>
            </a:r>
          </a:p>
        </p:txBody>
      </p:sp>
      <p:sp>
        <p:nvSpPr>
          <p:cNvPr id="20" name="WordArt 12"/>
          <p:cNvSpPr>
            <a:spLocks noChangeArrowheads="1" noChangeShapeType="1" noTextEdit="1"/>
          </p:cNvSpPr>
          <p:nvPr/>
        </p:nvSpPr>
        <p:spPr bwMode="auto">
          <a:xfrm>
            <a:off x="6265678" y="3749584"/>
            <a:ext cx="903006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303</a:t>
            </a:r>
          </a:p>
        </p:txBody>
      </p:sp>
      <p:sp>
        <p:nvSpPr>
          <p:cNvPr id="21" name="WordArt 12"/>
          <p:cNvSpPr>
            <a:spLocks noChangeArrowheads="1" noChangeShapeType="1" noTextEdit="1"/>
          </p:cNvSpPr>
          <p:nvPr/>
        </p:nvSpPr>
        <p:spPr bwMode="auto">
          <a:xfrm>
            <a:off x="6279948" y="4617541"/>
            <a:ext cx="903006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548</a:t>
            </a:r>
          </a:p>
        </p:txBody>
      </p:sp>
      <p:sp>
        <p:nvSpPr>
          <p:cNvPr id="22" name="WordArt 12"/>
          <p:cNvSpPr>
            <a:spLocks noChangeArrowheads="1" noChangeShapeType="1" noTextEdit="1"/>
          </p:cNvSpPr>
          <p:nvPr/>
        </p:nvSpPr>
        <p:spPr bwMode="auto">
          <a:xfrm>
            <a:off x="6238653" y="5517231"/>
            <a:ext cx="903006" cy="5407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"/>
          <p:cNvSpPr txBox="1">
            <a:spLocks noChangeArrowheads="1"/>
          </p:cNvSpPr>
          <p:nvPr/>
        </p:nvSpPr>
        <p:spPr bwMode="auto">
          <a:xfrm>
            <a:off x="539750" y="1303338"/>
            <a:ext cx="824388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dirty="0">
                <a:solidFill>
                  <a:schemeClr val="accent2"/>
                </a:solidFill>
                <a:cs typeface="Arial" charset="0"/>
              </a:rPr>
              <a:t>Американская северная ездовая собака, способная даже в самых суровых погодных условиях перевозить </a:t>
            </a:r>
            <a:r>
              <a:rPr lang="ru-RU" sz="2400" dirty="0" smtClean="0">
                <a:solidFill>
                  <a:schemeClr val="accent2"/>
                </a:solidFill>
                <a:cs typeface="Arial" charset="0"/>
              </a:rPr>
              <a:t>тяжёлые </a:t>
            </a:r>
            <a:r>
              <a:rPr lang="ru-RU" sz="2400" dirty="0">
                <a:solidFill>
                  <a:schemeClr val="accent2"/>
                </a:solidFill>
                <a:cs typeface="Arial" charset="0"/>
              </a:rPr>
              <a:t>и габаритные грузы на достаточно большие расстояния, благодаря своей невероятной выносливости и силе получила прозвище «снежный поезд» </a:t>
            </a:r>
            <a:r>
              <a:rPr lang="ru-RU" sz="2400" dirty="0" smtClean="0">
                <a:solidFill>
                  <a:schemeClr val="accent2"/>
                </a:solidFill>
                <a:cs typeface="Arial" charset="0"/>
              </a:rPr>
              <a:t>Севера</a:t>
            </a:r>
            <a:r>
              <a:rPr lang="ru-RU" sz="2400" dirty="0">
                <a:solidFill>
                  <a:schemeClr val="accent2"/>
                </a:solidFill>
                <a:cs typeface="Arial" charset="0"/>
              </a:rPr>
              <a:t>. </a:t>
            </a:r>
          </a:p>
          <a:p>
            <a:r>
              <a:rPr lang="ru-RU" sz="2400" dirty="0">
                <a:solidFill>
                  <a:schemeClr val="accent2"/>
                </a:solidFill>
                <a:cs typeface="Arial" charset="0"/>
              </a:rPr>
              <a:t>Во время Второй </a:t>
            </a:r>
            <a:r>
              <a:rPr lang="ru-RU" sz="2400" dirty="0" smtClean="0">
                <a:solidFill>
                  <a:schemeClr val="accent2"/>
                </a:solidFill>
                <a:cs typeface="Arial" charset="0"/>
              </a:rPr>
              <a:t>мировой войны </a:t>
            </a:r>
            <a:r>
              <a:rPr lang="ru-RU" sz="2400" dirty="0">
                <a:solidFill>
                  <a:schemeClr val="accent2"/>
                </a:solidFill>
                <a:cs typeface="Arial" charset="0"/>
              </a:rPr>
              <a:t>эта порода собак принимала в ней активное </a:t>
            </a:r>
            <a:r>
              <a:rPr lang="ru-RU" sz="2400" dirty="0" smtClean="0">
                <a:solidFill>
                  <a:schemeClr val="accent2"/>
                </a:solidFill>
                <a:cs typeface="Arial" charset="0"/>
              </a:rPr>
              <a:t>участие, что </a:t>
            </a:r>
            <a:r>
              <a:rPr lang="ru-RU" sz="2400" dirty="0">
                <a:solidFill>
                  <a:schemeClr val="accent2"/>
                </a:solidFill>
                <a:cs typeface="Arial" charset="0"/>
              </a:rPr>
              <a:t>чуть не привело к ее исчезновению. Но в 1947 году порода возродилась. С 2010 года эта порода собак является официальным символом штата Аляска.</a:t>
            </a:r>
          </a:p>
          <a:p>
            <a:pPr eaLnBrk="1" hangingPunct="1"/>
            <a:r>
              <a:rPr lang="ru-RU" sz="2400" dirty="0">
                <a:solidFill>
                  <a:schemeClr val="accent2"/>
                </a:solidFill>
                <a:cs typeface="Arial" charset="0"/>
              </a:rPr>
              <a:t>Определить породу этой собаки вы сможете, если выполните задание…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022507" y="440063"/>
            <a:ext cx="6912769" cy="648370"/>
          </a:xfrm>
          <a:prstGeom prst="wedgeRoundRectCallout">
            <a:avLst>
              <a:gd name="adj1" fmla="val -27681"/>
              <a:gd name="adj2" fmla="val 49370"/>
              <a:gd name="adj3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Задачка для тех, кто любит животных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85" name="Group 3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963972"/>
              </p:ext>
            </p:extLst>
          </p:nvPr>
        </p:nvGraphicFramePr>
        <p:xfrm>
          <a:off x="1104900" y="652463"/>
          <a:ext cx="6934200" cy="320043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945188"/>
                <a:gridCol w="989012"/>
              </a:tblGrid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1 175 + 88 + 12 + 3 825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1 053 – 471 + 2 704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887 – 514 + 107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1344 – 505 – 224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22 302 + 629 – 10 62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</a:tbl>
          </a:graphicData>
        </a:graphic>
      </p:graphicFrame>
      <p:sp>
        <p:nvSpPr>
          <p:cNvPr id="27692" name="WordArt 44"/>
          <p:cNvSpPr>
            <a:spLocks noChangeArrowheads="1" noChangeShapeType="1" noTextEdit="1"/>
          </p:cNvSpPr>
          <p:nvPr/>
        </p:nvSpPr>
        <p:spPr bwMode="auto">
          <a:xfrm>
            <a:off x="5728604" y="732900"/>
            <a:ext cx="1079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5 100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94" name="WordArt 46"/>
          <p:cNvSpPr>
            <a:spLocks noChangeArrowheads="1" noChangeShapeType="1" noTextEdit="1"/>
          </p:cNvSpPr>
          <p:nvPr/>
        </p:nvSpPr>
        <p:spPr bwMode="auto">
          <a:xfrm>
            <a:off x="5112544" y="1412875"/>
            <a:ext cx="1079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3 286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96" name="WordArt 48"/>
          <p:cNvSpPr>
            <a:spLocks noChangeArrowheads="1" noChangeShapeType="1" noTextEdit="1"/>
          </p:cNvSpPr>
          <p:nvPr/>
        </p:nvSpPr>
        <p:spPr bwMode="auto">
          <a:xfrm>
            <a:off x="4571999" y="1989138"/>
            <a:ext cx="7905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480</a:t>
            </a:r>
          </a:p>
        </p:txBody>
      </p:sp>
      <p:sp>
        <p:nvSpPr>
          <p:cNvPr id="27698" name="WordArt 50"/>
          <p:cNvSpPr>
            <a:spLocks noChangeArrowheads="1" noChangeShapeType="1" noTextEdit="1"/>
          </p:cNvSpPr>
          <p:nvPr/>
        </p:nvSpPr>
        <p:spPr bwMode="auto">
          <a:xfrm>
            <a:off x="4762882" y="2708920"/>
            <a:ext cx="7905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615</a:t>
            </a:r>
          </a:p>
        </p:txBody>
      </p:sp>
      <p:sp>
        <p:nvSpPr>
          <p:cNvPr id="27699" name="WordArt 51"/>
          <p:cNvSpPr>
            <a:spLocks noChangeArrowheads="1" noChangeShapeType="1" noTextEdit="1"/>
          </p:cNvSpPr>
          <p:nvPr/>
        </p:nvSpPr>
        <p:spPr bwMode="auto">
          <a:xfrm>
            <a:off x="5292080" y="3284984"/>
            <a:ext cx="14398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21 869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434011" y="4149080"/>
            <a:ext cx="8275977" cy="2016224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algn="ctr">
              <a:tabLst>
                <a:tab pos="265113" algn="l"/>
              </a:tabLst>
              <a:defRPr sz="28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ru-RU" dirty="0" smtClean="0"/>
              <a:t>Найдите значения выражений и первую цифру</a:t>
            </a:r>
          </a:p>
          <a:p>
            <a:pPr algn="l">
              <a:defRPr/>
            </a:pPr>
            <a:r>
              <a:rPr lang="ru-RU" dirty="0" smtClean="0"/>
              <a:t>получившегося числа замените соответствующей буквой, а эти буквы запишите в «окошечки» лабиринта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38229" y="1700808"/>
            <a:ext cx="8280400" cy="3672408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76213">
              <a:defRPr/>
            </a:pPr>
            <a:r>
              <a:rPr lang="ru-RU" sz="3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Вычитание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– это действие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176213">
              <a:defRPr/>
            </a:pP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помощью которого по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сумме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одному                  из слагаемых 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находят другое слагаемое.</a:t>
            </a:r>
          </a:p>
          <a:p>
            <a:pPr>
              <a:defRPr/>
            </a:pP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20  –  12 = 8.  </a:t>
            </a:r>
          </a:p>
          <a:p>
            <a:pPr indent="88900"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Так как 8 + 12 = 20  и  20 – 8 =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12.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       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85" name="Group 3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0905510"/>
              </p:ext>
            </p:extLst>
          </p:nvPr>
        </p:nvGraphicFramePr>
        <p:xfrm>
          <a:off x="1104900" y="652463"/>
          <a:ext cx="6934200" cy="320043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945188"/>
                <a:gridCol w="989012"/>
              </a:tblGrid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1 175 + 88 + 12 + 3 825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1 053 – 471 + 2 704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887 – 514 + 107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1 344 – 505 – 224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kern="1200" spc="-150" dirty="0" smtClean="0">
                          <a:solidFill>
                            <a:schemeClr val="accent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22 302 + 629 – 1 062  =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kumimoji="0" lang="ru-RU" sz="3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</a:tr>
            </a:tbl>
          </a:graphicData>
        </a:graphic>
      </p:graphicFrame>
      <p:sp>
        <p:nvSpPr>
          <p:cNvPr id="27692" name="WordArt 44"/>
          <p:cNvSpPr>
            <a:spLocks noChangeArrowheads="1" noChangeShapeType="1" noTextEdit="1"/>
          </p:cNvSpPr>
          <p:nvPr/>
        </p:nvSpPr>
        <p:spPr bwMode="auto">
          <a:xfrm>
            <a:off x="5728604" y="732900"/>
            <a:ext cx="1079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5 100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94" name="WordArt 46"/>
          <p:cNvSpPr>
            <a:spLocks noChangeArrowheads="1" noChangeShapeType="1" noTextEdit="1"/>
          </p:cNvSpPr>
          <p:nvPr/>
        </p:nvSpPr>
        <p:spPr bwMode="auto">
          <a:xfrm>
            <a:off x="5112544" y="1412875"/>
            <a:ext cx="1079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3 286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96" name="WordArt 48"/>
          <p:cNvSpPr>
            <a:spLocks noChangeArrowheads="1" noChangeShapeType="1" noTextEdit="1"/>
          </p:cNvSpPr>
          <p:nvPr/>
        </p:nvSpPr>
        <p:spPr bwMode="auto">
          <a:xfrm>
            <a:off x="4571999" y="1989138"/>
            <a:ext cx="7905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480</a:t>
            </a:r>
          </a:p>
        </p:txBody>
      </p:sp>
      <p:sp>
        <p:nvSpPr>
          <p:cNvPr id="27698" name="WordArt 50"/>
          <p:cNvSpPr>
            <a:spLocks noChangeArrowheads="1" noChangeShapeType="1" noTextEdit="1"/>
          </p:cNvSpPr>
          <p:nvPr/>
        </p:nvSpPr>
        <p:spPr bwMode="auto">
          <a:xfrm>
            <a:off x="4762882" y="2708920"/>
            <a:ext cx="7905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615</a:t>
            </a:r>
          </a:p>
        </p:txBody>
      </p:sp>
      <p:sp>
        <p:nvSpPr>
          <p:cNvPr id="27699" name="WordArt 51"/>
          <p:cNvSpPr>
            <a:spLocks noChangeArrowheads="1" noChangeShapeType="1" noTextEdit="1"/>
          </p:cNvSpPr>
          <p:nvPr/>
        </p:nvSpPr>
        <p:spPr bwMode="auto">
          <a:xfrm>
            <a:off x="5292080" y="3284984"/>
            <a:ext cx="14398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21 869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3463925" y="4432300"/>
            <a:ext cx="647700" cy="64928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652" name="TextBox 2"/>
          <p:cNvSpPr txBox="1">
            <a:spLocks noChangeArrowheads="1"/>
          </p:cNvSpPr>
          <p:nvPr/>
        </p:nvSpPr>
        <p:spPr bwMode="auto">
          <a:xfrm>
            <a:off x="3498850" y="3913188"/>
            <a:ext cx="585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5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138363" y="4452938"/>
            <a:ext cx="649287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5" name="Прямая со стрелкой 4"/>
          <p:cNvCxnSpPr>
            <a:stCxn id="2" idx="1"/>
            <a:endCxn id="11" idx="3"/>
          </p:cNvCxnSpPr>
          <p:nvPr/>
        </p:nvCxnSpPr>
        <p:spPr>
          <a:xfrm flipH="1">
            <a:off x="2787650" y="4757738"/>
            <a:ext cx="676275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655" name="TextBox 13"/>
          <p:cNvSpPr txBox="1">
            <a:spLocks noChangeArrowheads="1"/>
          </p:cNvSpPr>
          <p:nvPr/>
        </p:nvSpPr>
        <p:spPr bwMode="auto">
          <a:xfrm>
            <a:off x="2162175" y="3929063"/>
            <a:ext cx="58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2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243013" y="5308600"/>
            <a:ext cx="647700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16" name="Прямая со стрелкой 15"/>
          <p:cNvCxnSpPr>
            <a:stCxn id="11" idx="1"/>
            <a:endCxn id="15" idx="0"/>
          </p:cNvCxnSpPr>
          <p:nvPr/>
        </p:nvCxnSpPr>
        <p:spPr>
          <a:xfrm flipH="1">
            <a:off x="1566863" y="4776788"/>
            <a:ext cx="571500" cy="531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658" name="TextBox 22"/>
          <p:cNvSpPr txBox="1">
            <a:spLocks noChangeArrowheads="1"/>
          </p:cNvSpPr>
          <p:nvPr/>
        </p:nvSpPr>
        <p:spPr bwMode="auto">
          <a:xfrm>
            <a:off x="655638" y="5370513"/>
            <a:ext cx="587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3</a:t>
            </a:r>
          </a:p>
        </p:txBody>
      </p:sp>
      <p:cxnSp>
        <p:nvCxnSpPr>
          <p:cNvPr id="24" name="Прямая со стрелкой 23"/>
          <p:cNvCxnSpPr>
            <a:stCxn id="15" idx="3"/>
            <a:endCxn id="26" idx="1"/>
          </p:cNvCxnSpPr>
          <p:nvPr/>
        </p:nvCxnSpPr>
        <p:spPr>
          <a:xfrm>
            <a:off x="1890713" y="5632450"/>
            <a:ext cx="550862" cy="3238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Блок-схема: альтернативный процесс 25"/>
          <p:cNvSpPr/>
          <p:nvPr/>
        </p:nvSpPr>
        <p:spPr>
          <a:xfrm>
            <a:off x="2441575" y="5632450"/>
            <a:ext cx="649288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6369050" y="5632450"/>
            <a:ext cx="647700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014913" y="5632450"/>
            <a:ext cx="647700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3757613" y="5632450"/>
            <a:ext cx="647700" cy="6477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33" name="Прямая со стрелкой 32"/>
          <p:cNvCxnSpPr>
            <a:stCxn id="26" idx="3"/>
            <a:endCxn id="29" idx="1"/>
          </p:cNvCxnSpPr>
          <p:nvPr/>
        </p:nvCxnSpPr>
        <p:spPr>
          <a:xfrm>
            <a:off x="3090863" y="5956300"/>
            <a:ext cx="666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665" name="TextBox 35"/>
          <p:cNvSpPr txBox="1">
            <a:spLocks noChangeArrowheads="1"/>
          </p:cNvSpPr>
          <p:nvPr/>
        </p:nvSpPr>
        <p:spPr bwMode="auto">
          <a:xfrm>
            <a:off x="2501900" y="5116513"/>
            <a:ext cx="58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2</a:t>
            </a:r>
          </a:p>
        </p:txBody>
      </p:sp>
      <p:sp>
        <p:nvSpPr>
          <p:cNvPr id="26666" name="TextBox 36"/>
          <p:cNvSpPr txBox="1">
            <a:spLocks noChangeArrowheads="1"/>
          </p:cNvSpPr>
          <p:nvPr/>
        </p:nvSpPr>
        <p:spPr bwMode="auto">
          <a:xfrm>
            <a:off x="3787775" y="5108575"/>
            <a:ext cx="58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5</a:t>
            </a:r>
          </a:p>
        </p:txBody>
      </p:sp>
      <p:cxnSp>
        <p:nvCxnSpPr>
          <p:cNvPr id="38" name="Прямая со стрелкой 37"/>
          <p:cNvCxnSpPr>
            <a:stCxn id="29" idx="3"/>
            <a:endCxn id="28" idx="1"/>
          </p:cNvCxnSpPr>
          <p:nvPr/>
        </p:nvCxnSpPr>
        <p:spPr>
          <a:xfrm>
            <a:off x="4405313" y="59563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668" name="TextBox 40"/>
          <p:cNvSpPr txBox="1">
            <a:spLocks noChangeArrowheads="1"/>
          </p:cNvSpPr>
          <p:nvPr/>
        </p:nvSpPr>
        <p:spPr bwMode="auto">
          <a:xfrm>
            <a:off x="5032375" y="5108575"/>
            <a:ext cx="58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4</a:t>
            </a:r>
          </a:p>
        </p:txBody>
      </p:sp>
      <p:cxnSp>
        <p:nvCxnSpPr>
          <p:cNvPr id="42" name="Прямая со стрелкой 41"/>
          <p:cNvCxnSpPr>
            <a:stCxn id="28" idx="3"/>
            <a:endCxn id="27" idx="1"/>
          </p:cNvCxnSpPr>
          <p:nvPr/>
        </p:nvCxnSpPr>
        <p:spPr>
          <a:xfrm>
            <a:off x="5662613" y="5956300"/>
            <a:ext cx="7064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670" name="TextBox 45"/>
          <p:cNvSpPr txBox="1">
            <a:spLocks noChangeArrowheads="1"/>
          </p:cNvSpPr>
          <p:nvPr/>
        </p:nvSpPr>
        <p:spPr bwMode="auto">
          <a:xfrm>
            <a:off x="6399213" y="5100638"/>
            <a:ext cx="587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6</a:t>
            </a:r>
          </a:p>
        </p:txBody>
      </p:sp>
      <p:sp>
        <p:nvSpPr>
          <p:cNvPr id="26671" name="TextBox 38"/>
          <p:cNvSpPr txBox="1">
            <a:spLocks noChangeArrowheads="1"/>
          </p:cNvSpPr>
          <p:nvPr/>
        </p:nvSpPr>
        <p:spPr bwMode="auto">
          <a:xfrm>
            <a:off x="5189538" y="3981450"/>
            <a:ext cx="33385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b="1" dirty="0">
                <a:solidFill>
                  <a:srgbClr val="002060"/>
                </a:solidFill>
              </a:rPr>
              <a:t>Аляскинский</a:t>
            </a:r>
          </a:p>
          <a:p>
            <a:pPr algn="ctr" eaLnBrk="1" hangingPunct="1"/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маламут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498850" y="4452938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>
                <a:solidFill>
                  <a:srgbClr val="7030A0"/>
                </a:solidFill>
              </a:rPr>
              <a:t>М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157413" y="4443413"/>
            <a:ext cx="6143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>
                <a:solidFill>
                  <a:srgbClr val="7030A0"/>
                </a:solidFill>
              </a:rPr>
              <a:t>А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258888" y="5286375"/>
            <a:ext cx="6143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>
                <a:solidFill>
                  <a:srgbClr val="7030A0"/>
                </a:solidFill>
              </a:rPr>
              <a:t>Л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441575" y="5602288"/>
            <a:ext cx="61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>
                <a:solidFill>
                  <a:srgbClr val="7030A0"/>
                </a:solidFill>
              </a:rPr>
              <a:t>А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775075" y="5602288"/>
            <a:ext cx="61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>
                <a:solidFill>
                  <a:srgbClr val="7030A0"/>
                </a:solidFill>
              </a:rPr>
              <a:t>М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048250" y="5602288"/>
            <a:ext cx="61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>
                <a:solidFill>
                  <a:srgbClr val="7030A0"/>
                </a:solidFill>
              </a:rPr>
              <a:t>У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384925" y="5614988"/>
            <a:ext cx="61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>
                <a:solidFill>
                  <a:srgbClr val="7030A0"/>
                </a:solidFill>
              </a:rPr>
              <a:t>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71" grpId="0"/>
      <p:bldP spid="40" grpId="0"/>
      <p:bldP spid="51" grpId="0"/>
      <p:bldP spid="52" grpId="0"/>
      <p:bldP spid="53" grpId="0"/>
      <p:bldP spid="55" grpId="0"/>
      <p:bldP spid="56" grpId="0"/>
      <p:bldP spid="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32150"/>
            <a:ext cx="3453012" cy="32652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006" y="532150"/>
            <a:ext cx="2447925" cy="3476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943946"/>
            <a:ext cx="3600400" cy="2464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AutoShape 12"/>
          <p:cNvSpPr>
            <a:spLocks/>
          </p:cNvSpPr>
          <p:nvPr/>
        </p:nvSpPr>
        <p:spPr bwMode="auto">
          <a:xfrm rot="5400000">
            <a:off x="6210300" y="942976"/>
            <a:ext cx="420687" cy="3960812"/>
          </a:xfrm>
          <a:prstGeom prst="leftBrace">
            <a:avLst>
              <a:gd name="adj1" fmla="val 78459"/>
              <a:gd name="adj2" fmla="val 50000"/>
            </a:avLst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6600CC"/>
              </a:solidFill>
              <a:cs typeface="Arial" charset="0"/>
            </a:endParaRPr>
          </a:p>
        </p:txBody>
      </p:sp>
      <p:sp>
        <p:nvSpPr>
          <p:cNvPr id="32784" name="AutoShape 16"/>
          <p:cNvSpPr>
            <a:spLocks/>
          </p:cNvSpPr>
          <p:nvPr/>
        </p:nvSpPr>
        <p:spPr bwMode="auto">
          <a:xfrm rot="5400000">
            <a:off x="3457575" y="2208213"/>
            <a:ext cx="420687" cy="1512888"/>
          </a:xfrm>
          <a:prstGeom prst="leftBrace">
            <a:avLst>
              <a:gd name="adj1" fmla="val 29969"/>
              <a:gd name="adj2" fmla="val 50000"/>
            </a:avLst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17836" y="649313"/>
            <a:ext cx="1656879" cy="504825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941638" y="523875"/>
            <a:ext cx="56689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cs typeface="Arial" charset="0"/>
              </a:rPr>
              <a:t>Точка </a:t>
            </a:r>
            <a:r>
              <a:rPr lang="ru-RU" sz="2800" i="1">
                <a:cs typeface="Arial" charset="0"/>
              </a:rPr>
              <a:t>С</a:t>
            </a:r>
            <a:r>
              <a:rPr lang="ru-RU" sz="2800">
                <a:cs typeface="Arial" charset="0"/>
              </a:rPr>
              <a:t> лежит на отрезке </a:t>
            </a:r>
            <a:r>
              <a:rPr lang="ru-RU" sz="2800" i="1">
                <a:cs typeface="Arial" charset="0"/>
              </a:rPr>
              <a:t>АВ</a:t>
            </a:r>
            <a:r>
              <a:rPr lang="ru-RU" sz="2800">
                <a:cs typeface="Arial" charset="0"/>
              </a:rPr>
              <a:t>. </a:t>
            </a:r>
          </a:p>
          <a:p>
            <a:pPr eaLnBrk="1" hangingPunct="1"/>
            <a:r>
              <a:rPr lang="ru-RU" sz="2800">
                <a:cs typeface="Arial" charset="0"/>
              </a:rPr>
              <a:t>Найдите длину отрезка </a:t>
            </a:r>
            <a:r>
              <a:rPr lang="ru-RU" sz="2800" i="1">
                <a:cs typeface="Arial" charset="0"/>
              </a:rPr>
              <a:t>АС</a:t>
            </a:r>
            <a:r>
              <a:rPr lang="ru-RU" sz="2800">
                <a:cs typeface="Arial" charset="0"/>
              </a:rPr>
              <a:t>, если</a:t>
            </a:r>
          </a:p>
          <a:p>
            <a:pPr eaLnBrk="1" hangingPunct="1"/>
            <a:r>
              <a:rPr lang="ru-RU" sz="2800" i="1">
                <a:cs typeface="Arial" charset="0"/>
              </a:rPr>
              <a:t>АВ</a:t>
            </a:r>
            <a:r>
              <a:rPr lang="ru-RU" sz="2800">
                <a:cs typeface="Arial" charset="0"/>
              </a:rPr>
              <a:t> = 28 см, а </a:t>
            </a:r>
            <a:r>
              <a:rPr lang="ru-RU" sz="2800" i="1">
                <a:cs typeface="Arial" charset="0"/>
              </a:rPr>
              <a:t>СВ</a:t>
            </a:r>
            <a:r>
              <a:rPr lang="ru-RU" sz="2800">
                <a:cs typeface="Arial" charset="0"/>
              </a:rPr>
              <a:t> = 19 см.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922588" y="3187700"/>
            <a:ext cx="5473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660650" y="2590800"/>
            <a:ext cx="444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cs typeface="Arial" charset="0"/>
              </a:rPr>
              <a:t>А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250238" y="2663825"/>
            <a:ext cx="444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cs typeface="Arial" charset="0"/>
              </a:rPr>
              <a:t>В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362450" y="3114675"/>
            <a:ext cx="123825" cy="122238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cs typeface="Arial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 flipH="1">
            <a:off x="4233863" y="2579688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C00000"/>
                </a:solidFill>
                <a:cs typeface="Arial" charset="0"/>
              </a:rPr>
              <a:t>С</a:t>
            </a:r>
          </a:p>
        </p:txBody>
      </p:sp>
      <p:sp>
        <p:nvSpPr>
          <p:cNvPr id="32781" name="AutoShape 13"/>
          <p:cNvSpPr>
            <a:spLocks/>
          </p:cNvSpPr>
          <p:nvPr/>
        </p:nvSpPr>
        <p:spPr bwMode="auto">
          <a:xfrm rot="16200000" flipV="1">
            <a:off x="5436394" y="721519"/>
            <a:ext cx="442912" cy="5473700"/>
          </a:xfrm>
          <a:prstGeom prst="leftBrace">
            <a:avLst>
              <a:gd name="adj1" fmla="val 102987"/>
              <a:gd name="adj2" fmla="val 50000"/>
            </a:avLst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6600CC"/>
              </a:solidFill>
              <a:cs typeface="Arial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200650" y="3703638"/>
            <a:ext cx="11509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28 см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845175" y="2157413"/>
            <a:ext cx="11509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19 см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435350" y="1855788"/>
            <a:ext cx="528638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400" b="1">
                <a:solidFill>
                  <a:srgbClr val="C00000"/>
                </a:solidFill>
                <a:cs typeface="Arial" charset="0"/>
              </a:rPr>
              <a:t>?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2660650" y="3965575"/>
            <a:ext cx="1873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Решение:</a:t>
            </a:r>
          </a:p>
        </p:txBody>
      </p:sp>
      <p:sp>
        <p:nvSpPr>
          <p:cNvPr id="32789" name="WordArt 21"/>
          <p:cNvSpPr>
            <a:spLocks noChangeArrowheads="1" noChangeShapeType="1" noTextEdit="1"/>
          </p:cNvSpPr>
          <p:nvPr/>
        </p:nvSpPr>
        <p:spPr bwMode="auto">
          <a:xfrm>
            <a:off x="1423815" y="4734760"/>
            <a:ext cx="2809974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28 – 19 = </a:t>
            </a:r>
          </a:p>
        </p:txBody>
      </p:sp>
      <p:sp>
        <p:nvSpPr>
          <p:cNvPr id="21" name="WordArt 12"/>
          <p:cNvSpPr>
            <a:spLocks noChangeArrowheads="1" noChangeShapeType="1" noTextEdit="1"/>
          </p:cNvSpPr>
          <p:nvPr/>
        </p:nvSpPr>
        <p:spPr bwMode="auto">
          <a:xfrm>
            <a:off x="4356100" y="4724400"/>
            <a:ext cx="39052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WordArt 12"/>
          <p:cNvSpPr>
            <a:spLocks noChangeArrowheads="1" noChangeShapeType="1" noTextEdit="1"/>
          </p:cNvSpPr>
          <p:nvPr/>
        </p:nvSpPr>
        <p:spPr bwMode="auto">
          <a:xfrm>
            <a:off x="4198254" y="4705783"/>
            <a:ext cx="328246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51363" y="4783138"/>
            <a:ext cx="936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cs typeface="Arial" charset="0"/>
              </a:rPr>
              <a:t>(см)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617538" y="5732463"/>
            <a:ext cx="31607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Ответ: </a:t>
            </a:r>
            <a:r>
              <a:rPr lang="ru-RU" sz="2800" i="1">
                <a:cs typeface="Arial" charset="0"/>
              </a:rPr>
              <a:t>АС </a:t>
            </a:r>
            <a:r>
              <a:rPr lang="ru-RU" sz="2800">
                <a:cs typeface="Arial" charset="0"/>
              </a:rPr>
              <a:t>= 9 см.</a:t>
            </a:r>
            <a:endParaRPr lang="ru-RU" sz="28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nimBg="1"/>
      <p:bldP spid="32784" grpId="0" animBg="1"/>
      <p:bldP spid="32774" grpId="0"/>
      <p:bldP spid="32775" grpId="0" animBg="1"/>
      <p:bldP spid="32776" grpId="0"/>
      <p:bldP spid="32777" grpId="0"/>
      <p:bldP spid="32778" grpId="0" animBg="1"/>
      <p:bldP spid="32779" grpId="0"/>
      <p:bldP spid="32781" grpId="0" animBg="1"/>
      <p:bldP spid="32782" grpId="0"/>
      <p:bldP spid="32783" grpId="0"/>
      <p:bldP spid="32785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467544" y="566843"/>
            <a:ext cx="1728887" cy="504825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Задача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58788" y="1125538"/>
            <a:ext cx="8499475" cy="181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cs typeface="Arial" charset="0"/>
              </a:rPr>
              <a:t>С двух участков земли собрали 75 мешков картофеля. С первого участка собрали 44 мешка. На сколько мешков картофеля меньше собрали со второго участка, чем с первого?</a:t>
            </a: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3673475" y="2995613"/>
            <a:ext cx="1873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Решение:</a:t>
            </a:r>
          </a:p>
        </p:txBody>
      </p:sp>
      <p:sp>
        <p:nvSpPr>
          <p:cNvPr id="34878" name="WordArt 62"/>
          <p:cNvSpPr>
            <a:spLocks noChangeArrowheads="1" noChangeShapeType="1" noTextEdit="1"/>
          </p:cNvSpPr>
          <p:nvPr/>
        </p:nvSpPr>
        <p:spPr bwMode="auto">
          <a:xfrm>
            <a:off x="1092299" y="3614415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75 – 44 = </a:t>
            </a:r>
          </a:p>
        </p:txBody>
      </p:sp>
      <p:sp>
        <p:nvSpPr>
          <p:cNvPr id="34879" name="WordArt 63"/>
          <p:cNvSpPr>
            <a:spLocks noChangeArrowheads="1" noChangeShapeType="1" noTextEdit="1"/>
          </p:cNvSpPr>
          <p:nvPr/>
        </p:nvSpPr>
        <p:spPr bwMode="auto">
          <a:xfrm>
            <a:off x="651991" y="3614415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</a:t>
            </a:r>
          </a:p>
        </p:txBody>
      </p:sp>
      <p:sp>
        <p:nvSpPr>
          <p:cNvPr id="34881" name="WordArt 65"/>
          <p:cNvSpPr>
            <a:spLocks noChangeArrowheads="1" noChangeShapeType="1" noTextEdit="1"/>
          </p:cNvSpPr>
          <p:nvPr/>
        </p:nvSpPr>
        <p:spPr bwMode="auto">
          <a:xfrm>
            <a:off x="604309" y="4737995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</a:t>
            </a:r>
          </a:p>
        </p:txBody>
      </p:sp>
      <p:sp>
        <p:nvSpPr>
          <p:cNvPr id="34882" name="WordArt 66"/>
          <p:cNvSpPr>
            <a:spLocks noChangeArrowheads="1" noChangeShapeType="1" noTextEdit="1"/>
          </p:cNvSpPr>
          <p:nvPr/>
        </p:nvSpPr>
        <p:spPr bwMode="auto">
          <a:xfrm>
            <a:off x="1145971" y="4642613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44 – 31 = </a:t>
            </a:r>
          </a:p>
        </p:txBody>
      </p:sp>
      <p:sp>
        <p:nvSpPr>
          <p:cNvPr id="65" name="WordArt 12"/>
          <p:cNvSpPr>
            <a:spLocks noChangeArrowheads="1" noChangeShapeType="1" noTextEdit="1"/>
          </p:cNvSpPr>
          <p:nvPr/>
        </p:nvSpPr>
        <p:spPr bwMode="auto">
          <a:xfrm>
            <a:off x="3541811" y="3578696"/>
            <a:ext cx="494556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31</a:t>
            </a:r>
          </a:p>
        </p:txBody>
      </p:sp>
      <p:sp>
        <p:nvSpPr>
          <p:cNvPr id="66" name="WordArt 12"/>
          <p:cNvSpPr>
            <a:spLocks noChangeArrowheads="1" noChangeShapeType="1" noTextEdit="1"/>
          </p:cNvSpPr>
          <p:nvPr/>
        </p:nvSpPr>
        <p:spPr bwMode="auto">
          <a:xfrm>
            <a:off x="3605044" y="4627955"/>
            <a:ext cx="494556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65587" y="3681413"/>
            <a:ext cx="48847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cs typeface="Arial" charset="0"/>
              </a:rPr>
              <a:t>(мешок) </a:t>
            </a:r>
            <a:r>
              <a:rPr lang="ru-RU" sz="2800" dirty="0" smtClean="0">
                <a:cs typeface="Arial" charset="0"/>
              </a:rPr>
              <a:t>картофеля</a:t>
            </a:r>
          </a:p>
          <a:p>
            <a:pPr eaLnBrk="1" hangingPunct="1"/>
            <a:r>
              <a:rPr lang="ru-RU" sz="2800" dirty="0" smtClean="0">
                <a:cs typeface="Arial" charset="0"/>
              </a:rPr>
              <a:t>собрали </a:t>
            </a:r>
            <a:r>
              <a:rPr lang="ru-RU" sz="2800" dirty="0">
                <a:cs typeface="Arial" charset="0"/>
              </a:rPr>
              <a:t>со </a:t>
            </a:r>
            <a:r>
              <a:rPr lang="ru-RU" sz="2800" dirty="0" smtClean="0">
                <a:cs typeface="Arial" charset="0"/>
              </a:rPr>
              <a:t>второго </a:t>
            </a:r>
            <a:r>
              <a:rPr lang="ru-RU" sz="2800" dirty="0">
                <a:cs typeface="Arial" charset="0"/>
              </a:rPr>
              <a:t>участка</a:t>
            </a:r>
          </a:p>
        </p:txBody>
      </p:sp>
      <p:sp>
        <p:nvSpPr>
          <p:cNvPr id="68" name="Text Box 61"/>
          <p:cNvSpPr txBox="1">
            <a:spLocks noChangeArrowheads="1"/>
          </p:cNvSpPr>
          <p:nvPr/>
        </p:nvSpPr>
        <p:spPr bwMode="auto">
          <a:xfrm>
            <a:off x="468313" y="5373688"/>
            <a:ext cx="848201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Ответ:</a:t>
            </a:r>
            <a:r>
              <a:rPr lang="ru-RU" sz="2800">
                <a:cs typeface="Arial" charset="0"/>
              </a:rPr>
              <a:t> со второго участка собрали на 13 мешков </a:t>
            </a:r>
          </a:p>
          <a:p>
            <a:pPr eaLnBrk="1" hangingPunct="1"/>
            <a:r>
              <a:rPr lang="ru-RU" sz="2800">
                <a:cs typeface="Arial" charset="0"/>
              </a:rPr>
              <a:t>картофеля меньше.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77" grpId="0"/>
      <p:bldP spid="2" grpId="0"/>
      <p:bldP spid="6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683568" y="620688"/>
            <a:ext cx="1584871" cy="504825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411413" y="620713"/>
            <a:ext cx="606973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cs typeface="Arial" charset="0"/>
              </a:rPr>
              <a:t>Периметр четырёхугольника </a:t>
            </a:r>
            <a:r>
              <a:rPr lang="ru-RU" sz="2800" i="1" dirty="0">
                <a:cs typeface="Arial" charset="0"/>
              </a:rPr>
              <a:t>АВС</a:t>
            </a:r>
            <a:r>
              <a:rPr lang="en-US" sz="2800" i="1" dirty="0">
                <a:cs typeface="Arial" charset="0"/>
              </a:rPr>
              <a:t>D</a:t>
            </a:r>
            <a:endParaRPr lang="ru-RU" sz="2800" i="1" dirty="0">
              <a:cs typeface="Arial" charset="0"/>
            </a:endParaRPr>
          </a:p>
          <a:p>
            <a:pPr eaLnBrk="1" hangingPunct="1"/>
            <a:r>
              <a:rPr lang="ru-RU" sz="2800" dirty="0">
                <a:cs typeface="Arial" charset="0"/>
              </a:rPr>
              <a:t>равен 100 см. Сторона </a:t>
            </a:r>
            <a:r>
              <a:rPr lang="ru-RU" sz="2800" i="1" dirty="0">
                <a:cs typeface="Arial" charset="0"/>
              </a:rPr>
              <a:t>АВ</a:t>
            </a:r>
            <a:r>
              <a:rPr lang="ru-RU" sz="2800" dirty="0">
                <a:cs typeface="Arial" charset="0"/>
              </a:rPr>
              <a:t> – 41см,</a:t>
            </a:r>
          </a:p>
          <a:p>
            <a:pPr eaLnBrk="1" hangingPunct="1"/>
            <a:r>
              <a:rPr lang="ru-RU" sz="2800" dirty="0">
                <a:cs typeface="Arial" charset="0"/>
              </a:rPr>
              <a:t>сторона </a:t>
            </a:r>
            <a:r>
              <a:rPr lang="ru-RU" sz="2800" i="1" dirty="0">
                <a:cs typeface="Arial" charset="0"/>
              </a:rPr>
              <a:t>ВС</a:t>
            </a:r>
            <a:r>
              <a:rPr lang="ru-RU" sz="2800" dirty="0">
                <a:cs typeface="Arial" charset="0"/>
              </a:rPr>
              <a:t> короче стороны </a:t>
            </a:r>
            <a:r>
              <a:rPr lang="ru-RU" sz="2800" i="1" dirty="0" smtClean="0">
                <a:cs typeface="Arial" charset="0"/>
              </a:rPr>
              <a:t>АВ</a:t>
            </a:r>
            <a:r>
              <a:rPr lang="ru-RU" sz="2800" dirty="0">
                <a:cs typeface="Arial" charset="0"/>
              </a:rPr>
              <a:t> </a:t>
            </a:r>
            <a:endParaRPr lang="ru-RU" sz="2800" dirty="0" smtClean="0">
              <a:cs typeface="Arial" charset="0"/>
            </a:endParaRPr>
          </a:p>
          <a:p>
            <a:pPr eaLnBrk="1" hangingPunct="1"/>
            <a:r>
              <a:rPr lang="ru-RU" sz="2800" dirty="0">
                <a:cs typeface="Arial" charset="0"/>
              </a:rPr>
              <a:t>н</a:t>
            </a:r>
            <a:r>
              <a:rPr lang="ru-RU" sz="2800" dirty="0" smtClean="0">
                <a:cs typeface="Arial" charset="0"/>
              </a:rPr>
              <a:t>а 18 </a:t>
            </a:r>
            <a:r>
              <a:rPr lang="ru-RU" sz="2800" dirty="0">
                <a:cs typeface="Arial" charset="0"/>
              </a:rPr>
              <a:t>см, но длиннее </a:t>
            </a:r>
            <a:r>
              <a:rPr lang="ru-RU" sz="2800" i="1" dirty="0">
                <a:cs typeface="Arial" charset="0"/>
              </a:rPr>
              <a:t>С</a:t>
            </a:r>
            <a:r>
              <a:rPr lang="en-US" sz="2800" i="1" dirty="0">
                <a:cs typeface="Arial" charset="0"/>
              </a:rPr>
              <a:t>D</a:t>
            </a:r>
            <a:r>
              <a:rPr lang="ru-RU" sz="2800" dirty="0">
                <a:cs typeface="Arial" charset="0"/>
              </a:rPr>
              <a:t> на 6 см. </a:t>
            </a:r>
          </a:p>
          <a:p>
            <a:pPr eaLnBrk="1" hangingPunct="1"/>
            <a:r>
              <a:rPr lang="ru-RU" sz="2800" dirty="0">
                <a:cs typeface="Arial" charset="0"/>
              </a:rPr>
              <a:t>Найдите длину стороны </a:t>
            </a:r>
            <a:r>
              <a:rPr lang="ru-RU" sz="2800" i="1" dirty="0">
                <a:cs typeface="Arial" charset="0"/>
              </a:rPr>
              <a:t>А</a:t>
            </a:r>
            <a:r>
              <a:rPr lang="en-US" sz="2800" i="1" dirty="0">
                <a:cs typeface="Arial" charset="0"/>
              </a:rPr>
              <a:t>D</a:t>
            </a:r>
            <a:r>
              <a:rPr lang="ru-RU" sz="2800" dirty="0">
                <a:cs typeface="Arial" charset="0"/>
              </a:rPr>
              <a:t>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27088" y="3154363"/>
            <a:ext cx="2089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i="1"/>
              <a:t>Р</a:t>
            </a:r>
            <a:r>
              <a:rPr lang="ru-RU" sz="2800"/>
              <a:t> = 100 см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7088" y="3678238"/>
            <a:ext cx="2868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i="1"/>
              <a:t>АВ</a:t>
            </a:r>
            <a:r>
              <a:rPr lang="ru-RU" sz="2800"/>
              <a:t> = 41 см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27088" y="4202113"/>
            <a:ext cx="37830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i="1"/>
              <a:t>ВС </a:t>
            </a:r>
            <a:r>
              <a:rPr lang="en-US" sz="2800" i="1"/>
              <a:t>&lt; AB</a:t>
            </a:r>
            <a:r>
              <a:rPr lang="ru-RU" sz="2800"/>
              <a:t> на 18 см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27088" y="4724400"/>
            <a:ext cx="37830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i="1"/>
              <a:t>ВС </a:t>
            </a:r>
            <a:r>
              <a:rPr lang="en-US" sz="2800" i="1"/>
              <a:t>&gt; CD</a:t>
            </a:r>
            <a:r>
              <a:rPr lang="ru-RU" sz="2800"/>
              <a:t> на </a:t>
            </a:r>
            <a:r>
              <a:rPr lang="en-US" sz="2800"/>
              <a:t>6</a:t>
            </a:r>
            <a:r>
              <a:rPr lang="ru-RU" sz="2800"/>
              <a:t> см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27088" y="5283200"/>
            <a:ext cx="37830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i="1"/>
              <a:t>AD</a:t>
            </a:r>
            <a:r>
              <a:rPr lang="ru-RU" sz="2800"/>
              <a:t> </a:t>
            </a:r>
            <a:r>
              <a:rPr lang="en-US" sz="2800"/>
              <a:t>– </a:t>
            </a:r>
            <a:r>
              <a:rPr lang="ru-RU" sz="28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  <p:bldP spid="2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557014" y="1411957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</a:t>
            </a: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1061839" y="1340519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41 – 18 = 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175125" y="1411288"/>
            <a:ext cx="29147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cs typeface="Arial" charset="0"/>
              </a:rPr>
              <a:t>(см) </a:t>
            </a:r>
            <a:r>
              <a:rPr lang="ru-RU" sz="2800" dirty="0" smtClean="0">
                <a:cs typeface="Arial" charset="0"/>
              </a:rPr>
              <a:t>─ длина </a:t>
            </a:r>
            <a:r>
              <a:rPr lang="ru-RU" sz="2800" i="1" dirty="0">
                <a:cs typeface="Arial" charset="0"/>
              </a:rPr>
              <a:t>ВС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8922" name="WordArt 10"/>
          <p:cNvSpPr>
            <a:spLocks noChangeArrowheads="1" noChangeShapeType="1" noTextEdit="1"/>
          </p:cNvSpPr>
          <p:nvPr/>
        </p:nvSpPr>
        <p:spPr bwMode="auto">
          <a:xfrm>
            <a:off x="557014" y="2564482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</a:t>
            </a:r>
          </a:p>
        </p:txBody>
      </p:sp>
      <p:sp>
        <p:nvSpPr>
          <p:cNvPr id="38923" name="WordArt 11"/>
          <p:cNvSpPr>
            <a:spLocks noChangeArrowheads="1" noChangeShapeType="1" noTextEdit="1"/>
          </p:cNvSpPr>
          <p:nvPr/>
        </p:nvSpPr>
        <p:spPr bwMode="auto">
          <a:xfrm>
            <a:off x="1061839" y="2493044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23 – 6 = </a:t>
            </a:r>
          </a:p>
        </p:txBody>
      </p:sp>
      <p:sp>
        <p:nvSpPr>
          <p:cNvPr id="38926" name="WordArt 14"/>
          <p:cNvSpPr>
            <a:spLocks noChangeArrowheads="1" noChangeShapeType="1" noTextEdit="1"/>
          </p:cNvSpPr>
          <p:nvPr/>
        </p:nvSpPr>
        <p:spPr bwMode="auto">
          <a:xfrm>
            <a:off x="557014" y="3645569"/>
            <a:ext cx="358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</a:t>
            </a:r>
          </a:p>
        </p:txBody>
      </p:sp>
      <p:sp>
        <p:nvSpPr>
          <p:cNvPr id="38927" name="WordArt 15"/>
          <p:cNvSpPr>
            <a:spLocks noChangeArrowheads="1" noChangeShapeType="1" noTextEdit="1"/>
          </p:cNvSpPr>
          <p:nvPr/>
        </p:nvSpPr>
        <p:spPr bwMode="auto">
          <a:xfrm>
            <a:off x="917575" y="3573338"/>
            <a:ext cx="653067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100 – (41 + 23 + 17) = </a:t>
            </a:r>
          </a:p>
        </p:txBody>
      </p:sp>
      <p:sp>
        <p:nvSpPr>
          <p:cNvPr id="16" name="Text Box 61"/>
          <p:cNvSpPr txBox="1">
            <a:spLocks noChangeArrowheads="1"/>
          </p:cNvSpPr>
          <p:nvPr/>
        </p:nvSpPr>
        <p:spPr bwMode="auto">
          <a:xfrm>
            <a:off x="3692525" y="476250"/>
            <a:ext cx="18732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Решение:</a:t>
            </a:r>
          </a:p>
        </p:txBody>
      </p:sp>
      <p:sp>
        <p:nvSpPr>
          <p:cNvPr id="17" name="WordArt 12"/>
          <p:cNvSpPr>
            <a:spLocks noChangeArrowheads="1" noChangeShapeType="1" noTextEdit="1"/>
          </p:cNvSpPr>
          <p:nvPr/>
        </p:nvSpPr>
        <p:spPr bwMode="auto">
          <a:xfrm>
            <a:off x="3535308" y="1340519"/>
            <a:ext cx="639494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23</a:t>
            </a:r>
          </a:p>
        </p:txBody>
      </p:sp>
      <p:sp>
        <p:nvSpPr>
          <p:cNvPr id="18" name="WordArt 12"/>
          <p:cNvSpPr>
            <a:spLocks noChangeArrowheads="1" noChangeShapeType="1" noTextEdit="1"/>
          </p:cNvSpPr>
          <p:nvPr/>
        </p:nvSpPr>
        <p:spPr bwMode="auto">
          <a:xfrm>
            <a:off x="3490946" y="2454442"/>
            <a:ext cx="639494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17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044950" y="2573338"/>
            <a:ext cx="2943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cs typeface="Arial" charset="0"/>
              </a:rPr>
              <a:t>(см) </a:t>
            </a:r>
            <a:r>
              <a:rPr lang="ru-RU" sz="2800" dirty="0" smtClean="0">
                <a:cs typeface="Arial" charset="0"/>
              </a:rPr>
              <a:t>─ длина </a:t>
            </a:r>
            <a:r>
              <a:rPr lang="en-US" sz="2800" i="1" dirty="0">
                <a:cs typeface="Arial" charset="0"/>
              </a:rPr>
              <a:t>CD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20" name="WordArt 12"/>
          <p:cNvSpPr>
            <a:spLocks noChangeArrowheads="1" noChangeShapeType="1" noTextEdit="1"/>
          </p:cNvSpPr>
          <p:nvPr/>
        </p:nvSpPr>
        <p:spPr bwMode="auto">
          <a:xfrm>
            <a:off x="7343154" y="3537967"/>
            <a:ext cx="639494" cy="5804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19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981950" y="3644900"/>
            <a:ext cx="8524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cs typeface="Arial" charset="0"/>
              </a:rPr>
              <a:t>(см)</a:t>
            </a:r>
            <a:endParaRPr lang="ru-RU" sz="3600" b="1" i="1">
              <a:latin typeface="Georgia" pitchFamily="18" charset="0"/>
            </a:endParaRPr>
          </a:p>
        </p:txBody>
      </p:sp>
      <p:sp>
        <p:nvSpPr>
          <p:cNvPr id="22" name="Text Box 61"/>
          <p:cNvSpPr txBox="1">
            <a:spLocks noChangeArrowheads="1"/>
          </p:cNvSpPr>
          <p:nvPr/>
        </p:nvSpPr>
        <p:spPr bwMode="auto">
          <a:xfrm>
            <a:off x="455613" y="4652963"/>
            <a:ext cx="33623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cs typeface="Arial" charset="0"/>
              </a:rPr>
              <a:t>Ответ:</a:t>
            </a:r>
            <a:r>
              <a:rPr lang="ru-RU" sz="2800">
                <a:cs typeface="Arial" charset="0"/>
              </a:rPr>
              <a:t> </a:t>
            </a:r>
            <a:r>
              <a:rPr lang="en-US" sz="2800" i="1">
                <a:cs typeface="Arial" charset="0"/>
              </a:rPr>
              <a:t>AC</a:t>
            </a:r>
            <a:r>
              <a:rPr lang="en-US" sz="2800">
                <a:cs typeface="Arial" charset="0"/>
              </a:rPr>
              <a:t> = 19 </a:t>
            </a:r>
            <a:r>
              <a:rPr lang="ru-RU" sz="2800">
                <a:cs typeface="Arial" charset="0"/>
              </a:rPr>
              <a:t>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/>
      <p:bldP spid="16" grpId="0"/>
      <p:bldP spid="19" grpId="0"/>
      <p:bldP spid="21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382645" y="620713"/>
            <a:ext cx="6378710" cy="9366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Вместо звёздочек поставьте цифры, чтобы получилось верное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равенство.</a:t>
            </a:r>
            <a:endParaRPr lang="ru-RU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1042988" y="1987550"/>
            <a:ext cx="2054225" cy="2665413"/>
            <a:chOff x="204" y="935"/>
            <a:chExt cx="1360" cy="1679"/>
          </a:xfrm>
        </p:grpSpPr>
        <p:sp>
          <p:nvSpPr>
            <p:cNvPr id="3278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657" y="2205"/>
              <a:ext cx="907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*56</a:t>
              </a:r>
            </a:p>
          </p:txBody>
        </p:sp>
        <p:sp>
          <p:nvSpPr>
            <p:cNvPr id="3278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04" y="1434"/>
              <a:ext cx="272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-</a:t>
              </a:r>
            </a:p>
          </p:txBody>
        </p:sp>
        <p:sp>
          <p:nvSpPr>
            <p:cNvPr id="32787" name="WordArt 9"/>
            <p:cNvSpPr>
              <a:spLocks noChangeArrowheads="1" noChangeShapeType="1" noTextEdit="1"/>
            </p:cNvSpPr>
            <p:nvPr/>
          </p:nvSpPr>
          <p:spPr bwMode="auto">
            <a:xfrm flipV="1">
              <a:off x="340" y="2069"/>
              <a:ext cx="1224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_______</a:t>
              </a:r>
            </a:p>
          </p:txBody>
        </p:sp>
        <p:sp>
          <p:nvSpPr>
            <p:cNvPr id="32788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612" y="935"/>
              <a:ext cx="952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8*2</a:t>
              </a:r>
            </a:p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43*</a:t>
              </a:r>
            </a:p>
          </p:txBody>
        </p:sp>
      </p:grpSp>
      <p:sp>
        <p:nvSpPr>
          <p:cNvPr id="24587" name="WordArt 11"/>
          <p:cNvSpPr>
            <a:spLocks noChangeArrowheads="1" noChangeShapeType="1" noTextEdit="1"/>
          </p:cNvSpPr>
          <p:nvPr/>
        </p:nvSpPr>
        <p:spPr bwMode="auto">
          <a:xfrm>
            <a:off x="2771799" y="3011295"/>
            <a:ext cx="362505" cy="65881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4589" name="WordArt 13"/>
          <p:cNvSpPr>
            <a:spLocks noChangeArrowheads="1" noChangeShapeType="1" noTextEdit="1"/>
          </p:cNvSpPr>
          <p:nvPr/>
        </p:nvSpPr>
        <p:spPr bwMode="auto">
          <a:xfrm>
            <a:off x="2172497" y="1974104"/>
            <a:ext cx="368097" cy="658812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4590" name="WordArt 14"/>
          <p:cNvSpPr>
            <a:spLocks noChangeArrowheads="1" noChangeShapeType="1" noTextEdit="1"/>
          </p:cNvSpPr>
          <p:nvPr/>
        </p:nvSpPr>
        <p:spPr bwMode="auto">
          <a:xfrm>
            <a:off x="1659084" y="3958231"/>
            <a:ext cx="429645" cy="658812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5286375" y="1987550"/>
            <a:ext cx="3024188" cy="2665413"/>
            <a:chOff x="1882" y="1933"/>
            <a:chExt cx="1905" cy="1679"/>
          </a:xfrm>
        </p:grpSpPr>
        <p:sp>
          <p:nvSpPr>
            <p:cNvPr id="32781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290" y="1933"/>
              <a:ext cx="1361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*3*46</a:t>
              </a:r>
            </a:p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  *7*8</a:t>
              </a:r>
            </a:p>
          </p:txBody>
        </p:sp>
        <p:sp>
          <p:nvSpPr>
            <p:cNvPr id="32782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1882" y="2478"/>
              <a:ext cx="272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-</a:t>
              </a:r>
            </a:p>
          </p:txBody>
        </p:sp>
        <p:sp>
          <p:nvSpPr>
            <p:cNvPr id="32783" name="WordArt 18"/>
            <p:cNvSpPr>
              <a:spLocks noChangeArrowheads="1" noChangeShapeType="1" noTextEdit="1"/>
            </p:cNvSpPr>
            <p:nvPr/>
          </p:nvSpPr>
          <p:spPr bwMode="auto">
            <a:xfrm flipV="1">
              <a:off x="2245" y="3067"/>
              <a:ext cx="1542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_______</a:t>
              </a:r>
            </a:p>
          </p:txBody>
        </p:sp>
        <p:sp>
          <p:nvSpPr>
            <p:cNvPr id="32784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245" y="3203"/>
              <a:ext cx="1406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206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1651*</a:t>
              </a:r>
            </a:p>
          </p:txBody>
        </p:sp>
      </p:grpSp>
      <p:sp>
        <p:nvSpPr>
          <p:cNvPr id="24597" name="WordArt 21"/>
          <p:cNvSpPr>
            <a:spLocks noChangeArrowheads="1" noChangeShapeType="1" noTextEdit="1"/>
          </p:cNvSpPr>
          <p:nvPr/>
        </p:nvSpPr>
        <p:spPr bwMode="auto">
          <a:xfrm>
            <a:off x="7735984" y="4003675"/>
            <a:ext cx="358775" cy="658812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4598" name="WordArt 22"/>
          <p:cNvSpPr>
            <a:spLocks noChangeArrowheads="1" noChangeShapeType="1" noTextEdit="1"/>
          </p:cNvSpPr>
          <p:nvPr/>
        </p:nvSpPr>
        <p:spPr bwMode="auto">
          <a:xfrm>
            <a:off x="7266123" y="2976747"/>
            <a:ext cx="358775" cy="65881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599" name="WordArt 23"/>
          <p:cNvSpPr>
            <a:spLocks noChangeArrowheads="1" noChangeShapeType="1" noTextEdit="1"/>
          </p:cNvSpPr>
          <p:nvPr/>
        </p:nvSpPr>
        <p:spPr bwMode="auto">
          <a:xfrm>
            <a:off x="6799358" y="1974104"/>
            <a:ext cx="358775" cy="658812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600" name="WordArt 24"/>
          <p:cNvSpPr>
            <a:spLocks noChangeArrowheads="1" noChangeShapeType="1" noTextEdit="1"/>
          </p:cNvSpPr>
          <p:nvPr/>
        </p:nvSpPr>
        <p:spPr bwMode="auto">
          <a:xfrm>
            <a:off x="6440583" y="2986603"/>
            <a:ext cx="358775" cy="65881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4601" name="WordArt 25"/>
          <p:cNvSpPr>
            <a:spLocks noChangeArrowheads="1" noChangeShapeType="1" noTextEdit="1"/>
          </p:cNvSpPr>
          <p:nvPr/>
        </p:nvSpPr>
        <p:spPr bwMode="auto">
          <a:xfrm>
            <a:off x="5957678" y="1987550"/>
            <a:ext cx="358775" cy="658812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395288" y="620713"/>
            <a:ext cx="842486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7030A0"/>
                </a:solidFill>
              </a:rPr>
              <a:t>Интернет-источники</a:t>
            </a:r>
          </a:p>
          <a:p>
            <a:endParaRPr lang="ru-RU" sz="1600" dirty="0"/>
          </a:p>
          <a:p>
            <a:r>
              <a:rPr lang="en-US" sz="1600" dirty="0"/>
              <a:t>http://gavmiy.ru/content/malamut-istoriya-vozniknoveniya-porody</a:t>
            </a:r>
            <a:r>
              <a:rPr lang="ru-RU" sz="1600"/>
              <a:t> (слайд 18</a:t>
            </a:r>
            <a:r>
              <a:rPr lang="ru-RU" sz="1600" smtClean="0"/>
              <a:t>)</a:t>
            </a:r>
          </a:p>
          <a:p>
            <a:endParaRPr lang="ru-RU" sz="1600"/>
          </a:p>
          <a:p>
            <a:r>
              <a:rPr lang="en-US" sz="1600" dirty="0"/>
              <a:t>http://gavmiy.ru/content/malamut-kharakteristiki-porody</a:t>
            </a:r>
            <a:r>
              <a:rPr lang="ru-RU" sz="1600" dirty="0"/>
              <a:t> (слайд 21)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89285" y="4635120"/>
            <a:ext cx="8365430" cy="647700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Вычитание</a:t>
            </a: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– это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действие, </a:t>
            </a: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обратное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сложению.</a:t>
            </a:r>
            <a:endParaRPr lang="ru-RU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2363403" y="1601941"/>
            <a:ext cx="4177481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 – 12 = 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527050" y="2998788"/>
            <a:ext cx="2903538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800000"/>
                </a:solidFill>
                <a:cs typeface="Arial" charset="0"/>
              </a:rPr>
              <a:t>Уменьшаемое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3686175" y="2998788"/>
            <a:ext cx="2624138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800000"/>
                </a:solidFill>
                <a:cs typeface="Arial" charset="0"/>
              </a:rPr>
              <a:t>Вычитаемое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6540500" y="2968625"/>
            <a:ext cx="2039938" cy="677863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cs typeface="Arial" charset="0"/>
              </a:rPr>
              <a:t>Разность</a:t>
            </a:r>
          </a:p>
        </p:txBody>
      </p:sp>
      <p:sp>
        <p:nvSpPr>
          <p:cNvPr id="4109" name="WordArt 13"/>
          <p:cNvSpPr>
            <a:spLocks noChangeArrowheads="1" noChangeShapeType="1" noTextEdit="1"/>
          </p:cNvSpPr>
          <p:nvPr/>
        </p:nvSpPr>
        <p:spPr bwMode="auto">
          <a:xfrm>
            <a:off x="6444233" y="1610057"/>
            <a:ext cx="491555" cy="658812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8</a:t>
            </a:r>
            <a:endParaRPr lang="ru-RU" sz="3600" b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Freeform 14"/>
          <p:cNvSpPr>
            <a:spLocks/>
          </p:cNvSpPr>
          <p:nvPr/>
        </p:nvSpPr>
        <p:spPr bwMode="auto">
          <a:xfrm flipH="1">
            <a:off x="1979613" y="2424113"/>
            <a:ext cx="917575" cy="528637"/>
          </a:xfrm>
          <a:custGeom>
            <a:avLst/>
            <a:gdLst>
              <a:gd name="T0" fmla="*/ 643 w 643"/>
              <a:gd name="T1" fmla="*/ 701 h 701"/>
              <a:gd name="T2" fmla="*/ 0 w 643"/>
              <a:gd name="T3" fmla="*/ 0 h 7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43" h="701">
                <a:moveTo>
                  <a:pt x="643" y="701"/>
                </a:moveTo>
                <a:lnTo>
                  <a:pt x="0" y="0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Freeform 15"/>
          <p:cNvSpPr>
            <a:spLocks/>
          </p:cNvSpPr>
          <p:nvPr/>
        </p:nvSpPr>
        <p:spPr bwMode="auto">
          <a:xfrm>
            <a:off x="5078413" y="2424113"/>
            <a:ext cx="60325" cy="544512"/>
          </a:xfrm>
          <a:custGeom>
            <a:avLst/>
            <a:gdLst>
              <a:gd name="T0" fmla="*/ 38 w 38"/>
              <a:gd name="T1" fmla="*/ 547 h 547"/>
              <a:gd name="T2" fmla="*/ 0 w 38"/>
              <a:gd name="T3" fmla="*/ 0 h 5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" h="547">
                <a:moveTo>
                  <a:pt x="38" y="547"/>
                </a:moveTo>
                <a:lnTo>
                  <a:pt x="0" y="0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Freeform 16"/>
          <p:cNvSpPr>
            <a:spLocks/>
          </p:cNvSpPr>
          <p:nvPr/>
        </p:nvSpPr>
        <p:spPr bwMode="auto">
          <a:xfrm flipH="1">
            <a:off x="6935788" y="2424113"/>
            <a:ext cx="614362" cy="498475"/>
          </a:xfrm>
          <a:custGeom>
            <a:avLst/>
            <a:gdLst>
              <a:gd name="T0" fmla="*/ 0 w 696"/>
              <a:gd name="T1" fmla="*/ 628 h 628"/>
              <a:gd name="T2" fmla="*/ 696 w 696"/>
              <a:gd name="T3" fmla="*/ 0 h 6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96" h="628">
                <a:moveTo>
                  <a:pt x="0" y="628"/>
                </a:moveTo>
                <a:lnTo>
                  <a:pt x="696" y="0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8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3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46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60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  <p:bldP spid="4107" grpId="0" animBg="1"/>
      <p:bldP spid="4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518566" y="683609"/>
            <a:ext cx="3348435" cy="576262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Найдите разность: 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4068762" y="700437"/>
            <a:ext cx="2879725" cy="504825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 – 6 = </a:t>
            </a: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4124492" y="1697388"/>
            <a:ext cx="2823996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24 – 5 = 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4124491" y="2639568"/>
            <a:ext cx="3131344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43 – 30 = 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4124491" y="3563300"/>
            <a:ext cx="313134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88 – 27 = </a:t>
            </a:r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7207683" y="3486305"/>
            <a:ext cx="648419" cy="581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61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7171965" y="2562573"/>
            <a:ext cx="719856" cy="581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6948486" y="1656112"/>
            <a:ext cx="719857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19</a:t>
            </a:r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6948489" y="603541"/>
            <a:ext cx="719854" cy="58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1403537" y="4653136"/>
            <a:ext cx="6336927" cy="129689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82563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Что показывает разность двух чисел?</a:t>
            </a:r>
          </a:p>
          <a:p>
            <a:pPr marL="182563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Что можно сказать, сравнивая</a:t>
            </a:r>
          </a:p>
          <a:p>
            <a:pPr marL="182563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уменьшаемое и вычитаемое?</a:t>
            </a:r>
          </a:p>
          <a:p>
            <a:pPr marL="182563">
              <a:defRPr/>
            </a:pPr>
            <a:endParaRPr lang="ru-RU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719572" y="1628800"/>
            <a:ext cx="7704856" cy="3600400"/>
          </a:xfrm>
          <a:prstGeom prst="flowChartAlternateProcess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76213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Если мы используем натуральные числа, </a:t>
            </a:r>
          </a:p>
          <a:p>
            <a:pPr marL="176213">
              <a:tabLst>
                <a:tab pos="265113" algn="l"/>
              </a:tabLst>
              <a:defRPr/>
            </a:pP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уменьшаемое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обязательно должно быть </a:t>
            </a:r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больше вычитаемого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Разность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двух чисел показывает, на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уменьшаемое больше вычитаемого, иными словами, на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вычитаемое меньше </a:t>
            </a:r>
            <a:r>
              <a:rPr lang="ru-RU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уменьшаемого.</a:t>
            </a:r>
            <a:endParaRPr lang="ru-RU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916238" y="5033963"/>
            <a:ext cx="5472112" cy="100647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Вычитание чисел можно изобразить</a:t>
            </a:r>
          </a:p>
          <a:p>
            <a:pPr algn="ctr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на координатном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луче.</a:t>
            </a:r>
            <a:endParaRPr lang="ru-RU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1431925" y="985838"/>
            <a:ext cx="6553200" cy="914400"/>
            <a:chOff x="476" y="2387"/>
            <a:chExt cx="4128" cy="576"/>
          </a:xfrm>
        </p:grpSpPr>
        <p:sp>
          <p:nvSpPr>
            <p:cNvPr id="12309" name="Rectangle 7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 dirty="0">
                <a:latin typeface="Georgia" pitchFamily="18" charset="0"/>
              </a:endParaRPr>
            </a:p>
            <a:p>
              <a:r>
                <a:rPr lang="ru-RU" sz="2400" b="1" dirty="0" smtClean="0">
                  <a:latin typeface="Times New Roman" pitchFamily="18" charset="0"/>
                </a:rPr>
                <a:t> 0       1        </a:t>
              </a:r>
              <a:r>
                <a:rPr lang="ru-RU" sz="2400" b="1" dirty="0">
                  <a:latin typeface="Times New Roman" pitchFamily="18" charset="0"/>
                </a:rPr>
                <a:t>2       3       4        5       6     </a:t>
              </a:r>
              <a:r>
                <a:rPr lang="ru-RU" sz="2400" b="1" dirty="0" smtClean="0">
                  <a:latin typeface="Times New Roman" pitchFamily="18" charset="0"/>
                </a:rPr>
                <a:t>   </a:t>
              </a:r>
              <a:r>
                <a:rPr lang="ru-RU" sz="2400" b="1" dirty="0">
                  <a:latin typeface="Times New Roman" pitchFamily="18" charset="0"/>
                </a:rPr>
                <a:t>7       </a:t>
              </a:r>
              <a:r>
                <a:rPr lang="ru-RU" sz="2400" b="1" i="1" dirty="0">
                  <a:latin typeface="Times New Roman" pitchFamily="18" charset="0"/>
                </a:rPr>
                <a:t>х</a:t>
              </a:r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12310" name="Freeform 8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Line 9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Line 10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Line 11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Line 12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Line 13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Line 14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Line 15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Line 16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1" name="Freeform 17"/>
          <p:cNvSpPr>
            <a:spLocks/>
          </p:cNvSpPr>
          <p:nvPr/>
        </p:nvSpPr>
        <p:spPr bwMode="auto">
          <a:xfrm flipH="1">
            <a:off x="4513263" y="950913"/>
            <a:ext cx="1466850" cy="455612"/>
          </a:xfrm>
          <a:custGeom>
            <a:avLst/>
            <a:gdLst>
              <a:gd name="T0" fmla="*/ 1600929258 w 1344"/>
              <a:gd name="T1" fmla="*/ 835224625 h 249"/>
              <a:gd name="T2" fmla="*/ 1251917184 w 1344"/>
              <a:gd name="T3" fmla="*/ 251572844 h 249"/>
              <a:gd name="T4" fmla="*/ 794508825 w 1344"/>
              <a:gd name="T5" fmla="*/ 6707926 h 249"/>
              <a:gd name="T6" fmla="*/ 370452749 w 1344"/>
              <a:gd name="T7" fmla="*/ 221385347 h 249"/>
              <a:gd name="T8" fmla="*/ 0 w 1344"/>
              <a:gd name="T9" fmla="*/ 805035298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995863" y="463550"/>
            <a:ext cx="685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2</a:t>
            </a:r>
          </a:p>
        </p:txBody>
      </p:sp>
      <p:sp>
        <p:nvSpPr>
          <p:cNvPr id="6163" name="WordArt 19"/>
          <p:cNvSpPr>
            <a:spLocks noChangeArrowheads="1" noChangeShapeType="1" noTextEdit="1"/>
          </p:cNvSpPr>
          <p:nvPr/>
        </p:nvSpPr>
        <p:spPr bwMode="auto">
          <a:xfrm>
            <a:off x="1442542" y="2060848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 – 2 = 4</a:t>
            </a:r>
          </a:p>
        </p:txBody>
      </p: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1403350" y="2965450"/>
            <a:ext cx="6553200" cy="914400"/>
            <a:chOff x="476" y="2387"/>
            <a:chExt cx="4128" cy="576"/>
          </a:xfrm>
        </p:grpSpPr>
        <p:sp>
          <p:nvSpPr>
            <p:cNvPr id="12299" name="Rectangle 21"/>
            <p:cNvSpPr>
              <a:spLocks noChangeArrowheads="1"/>
            </p:cNvSpPr>
            <p:nvPr/>
          </p:nvSpPr>
          <p:spPr bwMode="auto">
            <a:xfrm>
              <a:off x="476" y="2387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 dirty="0">
                <a:latin typeface="Georgia" pitchFamily="18" charset="0"/>
              </a:endParaRPr>
            </a:p>
            <a:p>
              <a:r>
                <a:rPr lang="ru-RU" sz="2400" b="1" dirty="0" smtClean="0">
                  <a:latin typeface="Times New Roman" pitchFamily="18" charset="0"/>
                </a:rPr>
                <a:t> 0       </a:t>
              </a:r>
              <a:r>
                <a:rPr lang="ru-RU" sz="2400" b="1" dirty="0">
                  <a:latin typeface="Times New Roman" pitchFamily="18" charset="0"/>
                </a:rPr>
                <a:t>1        2       3       4        5       6        7      </a:t>
              </a:r>
              <a:r>
                <a:rPr lang="ru-RU" sz="2400" b="1" i="1" dirty="0">
                  <a:latin typeface="Times New Roman" pitchFamily="18" charset="0"/>
                </a:rPr>
                <a:t>х</a:t>
              </a:r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12300" name="Freeform 22"/>
            <p:cNvSpPr>
              <a:spLocks/>
            </p:cNvSpPr>
            <p:nvPr/>
          </p:nvSpPr>
          <p:spPr bwMode="auto">
            <a:xfrm>
              <a:off x="595" y="2659"/>
              <a:ext cx="3715" cy="1"/>
            </a:xfrm>
            <a:custGeom>
              <a:avLst/>
              <a:gdLst>
                <a:gd name="T0" fmla="*/ 0 w 3715"/>
                <a:gd name="T1" fmla="*/ 0 h 1"/>
                <a:gd name="T2" fmla="*/ 3715 w 371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Line 23"/>
            <p:cNvSpPr>
              <a:spLocks noChangeShapeType="1"/>
            </p:cNvSpPr>
            <p:nvPr/>
          </p:nvSpPr>
          <p:spPr bwMode="auto">
            <a:xfrm>
              <a:off x="612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24"/>
            <p:cNvSpPr>
              <a:spLocks noChangeShapeType="1"/>
            </p:cNvSpPr>
            <p:nvPr/>
          </p:nvSpPr>
          <p:spPr bwMode="auto">
            <a:xfrm>
              <a:off x="106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25"/>
            <p:cNvSpPr>
              <a:spLocks noChangeShapeType="1"/>
            </p:cNvSpPr>
            <p:nvPr/>
          </p:nvSpPr>
          <p:spPr bwMode="auto">
            <a:xfrm>
              <a:off x="1519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26"/>
            <p:cNvSpPr>
              <a:spLocks noChangeShapeType="1"/>
            </p:cNvSpPr>
            <p:nvPr/>
          </p:nvSpPr>
          <p:spPr bwMode="auto">
            <a:xfrm>
              <a:off x="1973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27"/>
            <p:cNvSpPr>
              <a:spLocks noChangeShapeType="1"/>
            </p:cNvSpPr>
            <p:nvPr/>
          </p:nvSpPr>
          <p:spPr bwMode="auto">
            <a:xfrm>
              <a:off x="2426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28"/>
            <p:cNvSpPr>
              <a:spLocks noChangeShapeType="1"/>
            </p:cNvSpPr>
            <p:nvPr/>
          </p:nvSpPr>
          <p:spPr bwMode="auto">
            <a:xfrm>
              <a:off x="2880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29"/>
            <p:cNvSpPr>
              <a:spLocks noChangeShapeType="1"/>
            </p:cNvSpPr>
            <p:nvPr/>
          </p:nvSpPr>
          <p:spPr bwMode="auto">
            <a:xfrm>
              <a:off x="3334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Line 30"/>
            <p:cNvSpPr>
              <a:spLocks noChangeShapeType="1"/>
            </p:cNvSpPr>
            <p:nvPr/>
          </p:nvSpPr>
          <p:spPr bwMode="auto">
            <a:xfrm>
              <a:off x="3787" y="2613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75" name="Freeform 31"/>
          <p:cNvSpPr>
            <a:spLocks/>
          </p:cNvSpPr>
          <p:nvPr/>
        </p:nvSpPr>
        <p:spPr bwMode="auto">
          <a:xfrm flipH="1">
            <a:off x="3067050" y="2857500"/>
            <a:ext cx="2873375" cy="538163"/>
          </a:xfrm>
          <a:custGeom>
            <a:avLst/>
            <a:gdLst>
              <a:gd name="T0" fmla="*/ 2147483647 w 1819"/>
              <a:gd name="T1" fmla="*/ 854334556 h 339"/>
              <a:gd name="T2" fmla="*/ 2147483647 w 1819"/>
              <a:gd name="T3" fmla="*/ 191532053 h 339"/>
              <a:gd name="T4" fmla="*/ 2147483647 w 1819"/>
              <a:gd name="T5" fmla="*/ 2520952 h 339"/>
              <a:gd name="T6" fmla="*/ 1102913164 w 1819"/>
              <a:gd name="T7" fmla="*/ 214214274 h 339"/>
              <a:gd name="T8" fmla="*/ 0 w 1819"/>
              <a:gd name="T9" fmla="*/ 80897170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513263" y="2335213"/>
            <a:ext cx="685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4</a:t>
            </a:r>
          </a:p>
        </p:txBody>
      </p:sp>
      <p:sp>
        <p:nvSpPr>
          <p:cNvPr id="6177" name="WordArt 33"/>
          <p:cNvSpPr>
            <a:spLocks noChangeArrowheads="1" noChangeShapeType="1" noTextEdit="1"/>
          </p:cNvSpPr>
          <p:nvPr/>
        </p:nvSpPr>
        <p:spPr bwMode="auto">
          <a:xfrm>
            <a:off x="1404694" y="4076700"/>
            <a:ext cx="2879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 – 4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61" grpId="0" animBg="1"/>
      <p:bldP spid="6162" grpId="0"/>
      <p:bldP spid="6175" grpId="0" animBg="1"/>
      <p:bldP spid="61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266825" y="573088"/>
            <a:ext cx="6696075" cy="57626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Выполните действия на координатном луче: </a:t>
            </a:r>
          </a:p>
        </p:txBody>
      </p:sp>
      <p:grpSp>
        <p:nvGrpSpPr>
          <p:cNvPr id="13315" name="Group 7"/>
          <p:cNvGrpSpPr>
            <a:grpSpLocks/>
          </p:cNvGrpSpPr>
          <p:nvPr/>
        </p:nvGrpSpPr>
        <p:grpSpPr bwMode="auto">
          <a:xfrm>
            <a:off x="581025" y="4554538"/>
            <a:ext cx="7839075" cy="914400"/>
            <a:chOff x="158" y="1480"/>
            <a:chExt cx="5443" cy="576"/>
          </a:xfrm>
        </p:grpSpPr>
        <p:sp>
          <p:nvSpPr>
            <p:cNvPr id="13326" name="Rectangle 8"/>
            <p:cNvSpPr>
              <a:spLocks noChangeArrowheads="1"/>
            </p:cNvSpPr>
            <p:nvPr/>
          </p:nvSpPr>
          <p:spPr bwMode="auto">
            <a:xfrm>
              <a:off x="158" y="1480"/>
              <a:ext cx="539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 i="1">
                  <a:latin typeface="Georgia" pitchFamily="18" charset="0"/>
                </a:rPr>
                <a:t>      </a:t>
              </a:r>
              <a:r>
                <a:rPr lang="ru-RU" sz="2400" b="1">
                  <a:latin typeface="Times New Roman" pitchFamily="18" charset="0"/>
                </a:rPr>
                <a:t>0       1       2      3      4       5       6      7       8      9      10  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3327" name="Line 9"/>
            <p:cNvSpPr>
              <a:spLocks noChangeShapeType="1"/>
            </p:cNvSpPr>
            <p:nvPr/>
          </p:nvSpPr>
          <p:spPr bwMode="auto">
            <a:xfrm>
              <a:off x="612" y="1751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Line 10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Line 11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Line 12"/>
            <p:cNvSpPr>
              <a:spLocks noChangeShapeType="1"/>
            </p:cNvSpPr>
            <p:nvPr/>
          </p:nvSpPr>
          <p:spPr bwMode="auto">
            <a:xfrm>
              <a:off x="155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13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14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15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Line 16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Line 17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6" name="Line 18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19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20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16" name="WordArt 22"/>
          <p:cNvSpPr>
            <a:spLocks noChangeArrowheads="1" noChangeShapeType="1" noTextEdit="1"/>
          </p:cNvSpPr>
          <p:nvPr/>
        </p:nvSpPr>
        <p:spPr bwMode="auto">
          <a:xfrm>
            <a:off x="7121525" y="1736725"/>
            <a:ext cx="358775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>
            <a:off x="2627313" y="4568825"/>
            <a:ext cx="3833812" cy="358775"/>
          </a:xfrm>
          <a:custGeom>
            <a:avLst/>
            <a:gdLst>
              <a:gd name="T0" fmla="*/ 2147483647 w 1344"/>
              <a:gd name="T1" fmla="*/ 516945786 h 249"/>
              <a:gd name="T2" fmla="*/ 2147483647 w 1344"/>
              <a:gd name="T3" fmla="*/ 155706909 h 249"/>
              <a:gd name="T4" fmla="*/ 2147483647 w 1344"/>
              <a:gd name="T5" fmla="*/ 4152568 h 249"/>
              <a:gd name="T6" fmla="*/ 2147483647 w 1344"/>
              <a:gd name="T7" fmla="*/ 137021792 h 249"/>
              <a:gd name="T8" fmla="*/ 0 w 1344"/>
              <a:gd name="T9" fmla="*/ 498260668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224338" y="4024313"/>
            <a:ext cx="6937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+ 6</a:t>
            </a:r>
          </a:p>
        </p:txBody>
      </p:sp>
      <p:sp>
        <p:nvSpPr>
          <p:cNvPr id="13319" name="WordArt 26"/>
          <p:cNvSpPr>
            <a:spLocks noChangeArrowheads="1" noChangeShapeType="1" noTextEdit="1"/>
          </p:cNvSpPr>
          <p:nvPr/>
        </p:nvSpPr>
        <p:spPr bwMode="auto">
          <a:xfrm>
            <a:off x="7121525" y="2671763"/>
            <a:ext cx="358775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95" name="Freeform 27"/>
          <p:cNvSpPr>
            <a:spLocks/>
          </p:cNvSpPr>
          <p:nvPr/>
        </p:nvSpPr>
        <p:spPr bwMode="auto">
          <a:xfrm flipH="1" flipV="1">
            <a:off x="2590800" y="5016500"/>
            <a:ext cx="3870325" cy="361950"/>
          </a:xfrm>
          <a:custGeom>
            <a:avLst/>
            <a:gdLst>
              <a:gd name="T0" fmla="*/ 2147483647 w 1344"/>
              <a:gd name="T1" fmla="*/ 526135753 h 249"/>
              <a:gd name="T2" fmla="*/ 2147483647 w 1344"/>
              <a:gd name="T3" fmla="*/ 158474502 h 249"/>
              <a:gd name="T4" fmla="*/ 2147483647 w 1344"/>
              <a:gd name="T5" fmla="*/ 4225657 h 249"/>
              <a:gd name="T6" fmla="*/ 2147483647 w 1344"/>
              <a:gd name="T7" fmla="*/ 139458317 h 249"/>
              <a:gd name="T8" fmla="*/ 0 w 1344"/>
              <a:gd name="T9" fmla="*/ 507118115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133850" y="5468938"/>
            <a:ext cx="784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 – 6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41404" y="1604466"/>
            <a:ext cx="25827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+ 6 =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651021" y="2851401"/>
            <a:ext cx="25635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 – 6 =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45391" y="2868910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53282" y="160446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91" grpId="0" animBg="1"/>
      <p:bldP spid="7192" grpId="0"/>
      <p:bldP spid="7195" grpId="0" animBg="1"/>
      <p:bldP spid="7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539750" y="1060450"/>
            <a:ext cx="8208963" cy="914400"/>
            <a:chOff x="333" y="1480"/>
            <a:chExt cx="5171" cy="576"/>
          </a:xfrm>
        </p:grpSpPr>
        <p:sp>
          <p:nvSpPr>
            <p:cNvPr id="14350" name="Rectangle 6"/>
            <p:cNvSpPr>
              <a:spLocks noChangeArrowheads="1"/>
            </p:cNvSpPr>
            <p:nvPr/>
          </p:nvSpPr>
          <p:spPr bwMode="auto">
            <a:xfrm>
              <a:off x="333" y="1480"/>
              <a:ext cx="5171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>
                <a:latin typeface="Georgia" pitchFamily="18" charset="0"/>
              </a:endParaRPr>
            </a:p>
            <a:p>
              <a:r>
                <a:rPr lang="ru-RU" sz="2400" b="1" i="1">
                  <a:latin typeface="Georgia" pitchFamily="18" charset="0"/>
                </a:rPr>
                <a:t>    </a:t>
              </a:r>
              <a:r>
                <a:rPr lang="ru-RU" sz="2400" b="1">
                  <a:latin typeface="Times New Roman" pitchFamily="18" charset="0"/>
                </a:rPr>
                <a:t>0       1       2        3       4        5       6       7        8        9      10  </a:t>
              </a:r>
              <a:r>
                <a:rPr lang="ru-RU" sz="2400" b="1" i="1">
                  <a:latin typeface="Times New Roman" pitchFamily="18" charset="0"/>
                </a:rPr>
                <a:t>х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14351" name="Line 7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2" name="Line 8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4" name="Line 10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5" name="Line 11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6" name="Line 12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7" name="Line 13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8" name="Line 14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59" name="Line 15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0" name="Line 16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1" name="Line 17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2" name="Line 18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1" name="Freeform 19"/>
          <p:cNvSpPr>
            <a:spLocks/>
          </p:cNvSpPr>
          <p:nvPr/>
        </p:nvSpPr>
        <p:spPr bwMode="auto">
          <a:xfrm flipH="1">
            <a:off x="2428875" y="1014413"/>
            <a:ext cx="2879725" cy="431800"/>
          </a:xfrm>
          <a:custGeom>
            <a:avLst/>
            <a:gdLst>
              <a:gd name="T0" fmla="*/ 2147483647 w 1344"/>
              <a:gd name="T1" fmla="*/ 748800161 h 249"/>
              <a:gd name="T2" fmla="*/ 2147483647 w 1344"/>
              <a:gd name="T3" fmla="*/ 225541799 h 249"/>
              <a:gd name="T4" fmla="*/ 2147483647 w 1344"/>
              <a:gd name="T5" fmla="*/ 6013986 h 249"/>
              <a:gd name="T6" fmla="*/ 1427788653 w 1344"/>
              <a:gd name="T7" fmla="*/ 198477130 h 249"/>
              <a:gd name="T8" fmla="*/ 0 w 1344"/>
              <a:gd name="T9" fmla="*/ 721735492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117850" y="412750"/>
            <a:ext cx="163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>
                <a:solidFill>
                  <a:srgbClr val="7030A0"/>
                </a:solidFill>
                <a:cs typeface="Arial" charset="0"/>
              </a:rPr>
              <a:t> – (3 + 1)</a:t>
            </a:r>
          </a:p>
        </p:txBody>
      </p:sp>
      <p:sp>
        <p:nvSpPr>
          <p:cNvPr id="8213" name="Freeform 21"/>
          <p:cNvSpPr>
            <a:spLocks/>
          </p:cNvSpPr>
          <p:nvPr/>
        </p:nvSpPr>
        <p:spPr bwMode="auto">
          <a:xfrm>
            <a:off x="3144838" y="1484313"/>
            <a:ext cx="2163762" cy="474662"/>
          </a:xfrm>
          <a:custGeom>
            <a:avLst/>
            <a:gdLst>
              <a:gd name="T0" fmla="*/ 0 w 1363"/>
              <a:gd name="T1" fmla="*/ 25201589 h 299"/>
              <a:gd name="T2" fmla="*/ 768646685 w 1363"/>
              <a:gd name="T3" fmla="*/ 579636548 h 299"/>
              <a:gd name="T4" fmla="*/ 1748988033 w 1363"/>
              <a:gd name="T5" fmla="*/ 748487988 h 299"/>
              <a:gd name="T6" fmla="*/ 2147483647 w 1363"/>
              <a:gd name="T7" fmla="*/ 602318772 h 299"/>
              <a:gd name="T8" fmla="*/ 2147483647 w 1363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3" h="299">
                <a:moveTo>
                  <a:pt x="0" y="10"/>
                </a:moveTo>
                <a:cubicBezTo>
                  <a:pt x="49" y="47"/>
                  <a:pt x="189" y="182"/>
                  <a:pt x="305" y="230"/>
                </a:cubicBezTo>
                <a:cubicBezTo>
                  <a:pt x="421" y="278"/>
                  <a:pt x="569" y="295"/>
                  <a:pt x="694" y="297"/>
                </a:cubicBezTo>
                <a:cubicBezTo>
                  <a:pt x="818" y="299"/>
                  <a:pt x="943" y="288"/>
                  <a:pt x="1054" y="239"/>
                </a:cubicBezTo>
                <a:cubicBezTo>
                  <a:pt x="1165" y="190"/>
                  <a:pt x="1299" y="50"/>
                  <a:pt x="136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4" name="Freeform 22"/>
          <p:cNvSpPr>
            <a:spLocks/>
          </p:cNvSpPr>
          <p:nvPr/>
        </p:nvSpPr>
        <p:spPr bwMode="auto">
          <a:xfrm flipH="1" flipV="1">
            <a:off x="2424113" y="1484313"/>
            <a:ext cx="719137" cy="431800"/>
          </a:xfrm>
          <a:custGeom>
            <a:avLst/>
            <a:gdLst>
              <a:gd name="T0" fmla="*/ 384790197 w 1344"/>
              <a:gd name="T1" fmla="*/ 748800161 h 249"/>
              <a:gd name="T2" fmla="*/ 300903722 w 1344"/>
              <a:gd name="T3" fmla="*/ 225541799 h 249"/>
              <a:gd name="T4" fmla="*/ 190963513 w 1344"/>
              <a:gd name="T5" fmla="*/ 6013986 h 249"/>
              <a:gd name="T6" fmla="*/ 89039755 w 1344"/>
              <a:gd name="T7" fmla="*/ 198477130 h 249"/>
              <a:gd name="T8" fmla="*/ 0 w 1344"/>
              <a:gd name="T9" fmla="*/ 721735492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401888" y="1916113"/>
            <a:ext cx="68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3884613" y="1958975"/>
            <a:ext cx="68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3</a:t>
            </a:r>
          </a:p>
        </p:txBody>
      </p:sp>
      <p:sp>
        <p:nvSpPr>
          <p:cNvPr id="8217" name="WordArt 25"/>
          <p:cNvSpPr>
            <a:spLocks noChangeArrowheads="1" noChangeShapeType="1" noTextEdit="1"/>
          </p:cNvSpPr>
          <p:nvPr/>
        </p:nvSpPr>
        <p:spPr bwMode="auto">
          <a:xfrm>
            <a:off x="1063445" y="2636912"/>
            <a:ext cx="396081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6 – (3 + 1) = </a:t>
            </a:r>
          </a:p>
        </p:txBody>
      </p:sp>
      <p:sp>
        <p:nvSpPr>
          <p:cNvPr id="8218" name="WordArt 26"/>
          <p:cNvSpPr>
            <a:spLocks noChangeArrowheads="1" noChangeShapeType="1" noTextEdit="1"/>
          </p:cNvSpPr>
          <p:nvPr/>
        </p:nvSpPr>
        <p:spPr bwMode="auto">
          <a:xfrm>
            <a:off x="4872780" y="2636912"/>
            <a:ext cx="29527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6 – 4 = 2 </a:t>
            </a:r>
          </a:p>
        </p:txBody>
      </p:sp>
      <p:sp>
        <p:nvSpPr>
          <p:cNvPr id="8219" name="WordArt 27"/>
          <p:cNvSpPr>
            <a:spLocks noChangeArrowheads="1" noChangeShapeType="1" noTextEdit="1"/>
          </p:cNvSpPr>
          <p:nvPr/>
        </p:nvSpPr>
        <p:spPr bwMode="auto">
          <a:xfrm>
            <a:off x="1034708" y="3679825"/>
            <a:ext cx="396081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(6 – </a:t>
            </a:r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</a:t>
            </a:r>
          </a:p>
        </p:txBody>
      </p:sp>
      <p:sp>
        <p:nvSpPr>
          <p:cNvPr id="8220" name="WordArt 28"/>
          <p:cNvSpPr>
            <a:spLocks noChangeArrowheads="1" noChangeShapeType="1" noTextEdit="1"/>
          </p:cNvSpPr>
          <p:nvPr/>
        </p:nvSpPr>
        <p:spPr bwMode="auto">
          <a:xfrm>
            <a:off x="4805426" y="3642912"/>
            <a:ext cx="29527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ru-RU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2 </a:t>
            </a:r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1096963" y="4581525"/>
            <a:ext cx="6950075" cy="17272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6213">
              <a:defRPr/>
            </a:pP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Для того чтобы вычесть сумму из числа, можно сначала вычесть из этого числа первое слагаемое, а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потом </a:t>
            </a:r>
            <a:r>
              <a:rPr lang="ru-RU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из полученной разности – второе </a:t>
            </a:r>
            <a:r>
              <a:rPr lang="ru-RU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слагаемое.</a:t>
            </a:r>
            <a:endParaRPr lang="ru-RU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/>
      <p:bldP spid="8212" grpId="0"/>
      <p:bldP spid="8213" grpId="0" animBg="1"/>
      <p:bldP spid="8214" grpId="0" animBg="1"/>
      <p:bldP spid="8215" grpId="0"/>
      <p:bldP spid="8216" grpId="0"/>
      <p:bldP spid="82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763741" y="4653136"/>
            <a:ext cx="3960812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(5 + 3) – 2 = </a:t>
            </a: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4493584" y="4646137"/>
            <a:ext cx="2195958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8 – 2 =</a:t>
            </a: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431800" y="1743075"/>
            <a:ext cx="8280400" cy="914400"/>
            <a:chOff x="340" y="1480"/>
            <a:chExt cx="5216" cy="576"/>
          </a:xfrm>
        </p:grpSpPr>
        <p:sp>
          <p:nvSpPr>
            <p:cNvPr id="15370" name="Rectangle 8"/>
            <p:cNvSpPr>
              <a:spLocks noChangeArrowheads="1"/>
            </p:cNvSpPr>
            <p:nvPr/>
          </p:nvSpPr>
          <p:spPr bwMode="auto">
            <a:xfrm>
              <a:off x="340" y="1480"/>
              <a:ext cx="521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b="1" i="1" dirty="0">
                <a:latin typeface="Georgia" pitchFamily="18" charset="0"/>
              </a:endParaRPr>
            </a:p>
            <a:p>
              <a:r>
                <a:rPr lang="ru-RU" sz="2400" b="1" i="1" dirty="0">
                  <a:latin typeface="Georgia" pitchFamily="18" charset="0"/>
                </a:rPr>
                <a:t>   </a:t>
              </a:r>
              <a:r>
                <a:rPr lang="ru-RU" sz="2400" b="1" dirty="0">
                  <a:latin typeface="Times New Roman" pitchFamily="18" charset="0"/>
                </a:rPr>
                <a:t>0        1       2        3       </a:t>
              </a:r>
              <a:r>
                <a:rPr lang="ru-RU" sz="2400" b="1" dirty="0" smtClean="0">
                  <a:latin typeface="Times New Roman" pitchFamily="18" charset="0"/>
                </a:rPr>
                <a:t>4       </a:t>
              </a:r>
              <a:r>
                <a:rPr lang="ru-RU" sz="2400" b="1" dirty="0">
                  <a:latin typeface="Times New Roman" pitchFamily="18" charset="0"/>
                </a:rPr>
                <a:t>5       6        7       8        9      10  </a:t>
              </a:r>
              <a:r>
                <a:rPr lang="ru-RU" sz="2400" b="1" i="1" dirty="0">
                  <a:latin typeface="Times New Roman" pitchFamily="18" charset="0"/>
                </a:rPr>
                <a:t>х</a:t>
              </a:r>
              <a:endParaRPr lang="ru-RU" sz="2400" b="1" i="1" dirty="0">
                <a:latin typeface="Georgia" pitchFamily="18" charset="0"/>
              </a:endParaRPr>
            </a:p>
          </p:txBody>
        </p:sp>
        <p:sp>
          <p:nvSpPr>
            <p:cNvPr id="15371" name="Line 9"/>
            <p:cNvSpPr>
              <a:spLocks noChangeShapeType="1"/>
            </p:cNvSpPr>
            <p:nvPr/>
          </p:nvSpPr>
          <p:spPr bwMode="auto">
            <a:xfrm>
              <a:off x="431" y="1752"/>
              <a:ext cx="498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2" name="Line 10"/>
            <p:cNvSpPr>
              <a:spLocks noChangeShapeType="1"/>
            </p:cNvSpPr>
            <p:nvPr/>
          </p:nvSpPr>
          <p:spPr bwMode="auto">
            <a:xfrm>
              <a:off x="612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3" name="Line 11"/>
            <p:cNvSpPr>
              <a:spLocks noChangeShapeType="1"/>
            </p:cNvSpPr>
            <p:nvPr/>
          </p:nvSpPr>
          <p:spPr bwMode="auto">
            <a:xfrm>
              <a:off x="106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4" name="Line 12"/>
            <p:cNvSpPr>
              <a:spLocks noChangeShapeType="1"/>
            </p:cNvSpPr>
            <p:nvPr/>
          </p:nvSpPr>
          <p:spPr bwMode="auto">
            <a:xfrm>
              <a:off x="1519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3"/>
            <p:cNvSpPr>
              <a:spLocks noChangeShapeType="1"/>
            </p:cNvSpPr>
            <p:nvPr/>
          </p:nvSpPr>
          <p:spPr bwMode="auto">
            <a:xfrm>
              <a:off x="1973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6" name="Line 14"/>
            <p:cNvSpPr>
              <a:spLocks noChangeShapeType="1"/>
            </p:cNvSpPr>
            <p:nvPr/>
          </p:nvSpPr>
          <p:spPr bwMode="auto">
            <a:xfrm>
              <a:off x="2426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7" name="Line 15"/>
            <p:cNvSpPr>
              <a:spLocks noChangeShapeType="1"/>
            </p:cNvSpPr>
            <p:nvPr/>
          </p:nvSpPr>
          <p:spPr bwMode="auto">
            <a:xfrm>
              <a:off x="2880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8" name="Line 16"/>
            <p:cNvSpPr>
              <a:spLocks noChangeShapeType="1"/>
            </p:cNvSpPr>
            <p:nvPr/>
          </p:nvSpPr>
          <p:spPr bwMode="auto">
            <a:xfrm>
              <a:off x="333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Line 17"/>
            <p:cNvSpPr>
              <a:spLocks noChangeShapeType="1"/>
            </p:cNvSpPr>
            <p:nvPr/>
          </p:nvSpPr>
          <p:spPr bwMode="auto">
            <a:xfrm>
              <a:off x="3787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0" name="Line 18"/>
            <p:cNvSpPr>
              <a:spLocks noChangeShapeType="1"/>
            </p:cNvSpPr>
            <p:nvPr/>
          </p:nvSpPr>
          <p:spPr bwMode="auto">
            <a:xfrm>
              <a:off x="4241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19"/>
            <p:cNvSpPr>
              <a:spLocks noChangeShapeType="1"/>
            </p:cNvSpPr>
            <p:nvPr/>
          </p:nvSpPr>
          <p:spPr bwMode="auto">
            <a:xfrm>
              <a:off x="4694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20"/>
            <p:cNvSpPr>
              <a:spLocks noChangeShapeType="1"/>
            </p:cNvSpPr>
            <p:nvPr/>
          </p:nvSpPr>
          <p:spPr bwMode="auto">
            <a:xfrm>
              <a:off x="5148" y="1706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37" name="Freeform 21"/>
          <p:cNvSpPr>
            <a:spLocks/>
          </p:cNvSpPr>
          <p:nvPr/>
        </p:nvSpPr>
        <p:spPr bwMode="auto">
          <a:xfrm>
            <a:off x="4435475" y="1712913"/>
            <a:ext cx="2160588" cy="431800"/>
          </a:xfrm>
          <a:custGeom>
            <a:avLst/>
            <a:gdLst>
              <a:gd name="T0" fmla="*/ 2147483647 w 1344"/>
              <a:gd name="T1" fmla="*/ 748800161 h 249"/>
              <a:gd name="T2" fmla="*/ 2147483647 w 1344"/>
              <a:gd name="T3" fmla="*/ 225541799 h 249"/>
              <a:gd name="T4" fmla="*/ 1723737683 w 1344"/>
              <a:gd name="T5" fmla="*/ 6013986 h 249"/>
              <a:gd name="T6" fmla="*/ 803721053 w 1344"/>
              <a:gd name="T7" fmla="*/ 198477130 h 249"/>
              <a:gd name="T8" fmla="*/ 0 w 1344"/>
              <a:gd name="T9" fmla="*/ 721735492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168900" y="1154113"/>
            <a:ext cx="693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+ 3</a:t>
            </a:r>
          </a:p>
        </p:txBody>
      </p:sp>
      <p:sp>
        <p:nvSpPr>
          <p:cNvPr id="9240" name="Freeform 24"/>
          <p:cNvSpPr>
            <a:spLocks/>
          </p:cNvSpPr>
          <p:nvPr/>
        </p:nvSpPr>
        <p:spPr bwMode="auto">
          <a:xfrm>
            <a:off x="5168900" y="2200275"/>
            <a:ext cx="1431925" cy="365125"/>
          </a:xfrm>
          <a:custGeom>
            <a:avLst/>
            <a:gdLst>
              <a:gd name="T0" fmla="*/ 0 w 1363"/>
              <a:gd name="T1" fmla="*/ 19359483 h 299"/>
              <a:gd name="T2" fmla="*/ 336626342 w 1363"/>
              <a:gd name="T3" fmla="*/ 445268106 h 299"/>
              <a:gd name="T4" fmla="*/ 765964312 w 1363"/>
              <a:gd name="T5" fmla="*/ 574976031 h 299"/>
              <a:gd name="T6" fmla="*/ 1163293559 w 1363"/>
              <a:gd name="T7" fmla="*/ 462691031 h 299"/>
              <a:gd name="T8" fmla="*/ 1504335441 w 1363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3" h="299">
                <a:moveTo>
                  <a:pt x="0" y="10"/>
                </a:moveTo>
                <a:cubicBezTo>
                  <a:pt x="49" y="47"/>
                  <a:pt x="189" y="182"/>
                  <a:pt x="305" y="230"/>
                </a:cubicBezTo>
                <a:cubicBezTo>
                  <a:pt x="421" y="278"/>
                  <a:pt x="569" y="295"/>
                  <a:pt x="694" y="297"/>
                </a:cubicBezTo>
                <a:cubicBezTo>
                  <a:pt x="818" y="299"/>
                  <a:pt x="943" y="288"/>
                  <a:pt x="1054" y="239"/>
                </a:cubicBezTo>
                <a:cubicBezTo>
                  <a:pt x="1165" y="190"/>
                  <a:pt x="1299" y="50"/>
                  <a:pt x="136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541963" y="2679700"/>
            <a:ext cx="685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7030A0"/>
                </a:solidFill>
                <a:cs typeface="Arial" charset="0"/>
              </a:rPr>
              <a:t>– 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774387" y="4472603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 animBg="1"/>
      <p:bldP spid="9239" grpId="0"/>
      <p:bldP spid="9240" grpId="0" animBg="1"/>
      <p:bldP spid="924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1214</TotalTime>
  <Words>1245</Words>
  <Application>Microsoft Office PowerPoint</Application>
  <PresentationFormat>Экран (4:3)</PresentationFormat>
  <Paragraphs>276</Paragraphs>
  <Slides>27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61</cp:revision>
  <dcterms:created xsi:type="dcterms:W3CDTF">2009-07-08T04:34:27Z</dcterms:created>
  <dcterms:modified xsi:type="dcterms:W3CDTF">2013-07-05T05:31:51Z</dcterms:modified>
</cp:coreProperties>
</file>