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0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DA65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71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471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71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2515B692-7B70-4BAF-96FA-FC0BF32EA0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10436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Заметки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17412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fld id="{CDFF2D36-11D8-446B-A968-41C2FE530F23}" type="slidenum">
              <a:rPr lang="ru-RU" smtClean="0">
                <a:latin typeface="Arial" charset="0"/>
              </a:rPr>
              <a:pPr eaLnBrk="1" hangingPunct="1"/>
              <a:t>2</a:t>
            </a:fld>
            <a:endParaRPr lang="ru-RU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fld id="{84281049-D80F-4931-AE97-906753C907D7}" type="slidenum">
              <a:rPr lang="ru-RU" smtClean="0">
                <a:latin typeface="Arial" charset="0"/>
              </a:rPr>
              <a:pPr eaLnBrk="1" hangingPunct="1"/>
              <a:t>10</a:t>
            </a:fld>
            <a:endParaRPr lang="ru-RU" smtClean="0">
              <a:latin typeface="Arial" charset="0"/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71BBD9-0820-46E5-898F-6FBA1B3E6E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03327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912CC2-36B7-4508-886D-0FF8BC6E0A3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27966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DC92CF-6153-42D5-947F-412D2774D8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49668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6002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1371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5560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7183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451208-CD0A-40AB-9708-7301F68F63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77278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>
  <p:cSld name="Заголовок и объект над текс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6002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7696200" cy="1752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85800" y="3733800"/>
            <a:ext cx="7696200" cy="1752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1371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5560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7183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F847D4-86E9-4772-922E-9BC79E2886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59044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3AAF56-DC09-4627-84E8-13387713A7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19106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C7CDDD-6AC7-419E-93AE-667924842E0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46408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321090-3ECA-4F41-9DB5-16D3BFFEF9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23352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4AA702-224F-4059-B539-BF3B801BE69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91077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ACE71A-1256-4E4D-9519-3FAF20C1DDD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9819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FDAE5F-E5DA-43D2-B806-B65D25F79C2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03080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B4FA5D-6390-4B08-9B2E-9F51327F2D8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88550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D4C2E9-9FFC-47C2-BCD5-9D7DA3AD61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10423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20000"/>
                <a:lumOff val="8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5">
                <a:lumMod val="60000"/>
                <a:lumOff val="4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BDA5B36-024A-4953-88A6-221424D537F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57" r:id="rId2"/>
    <p:sldLayoutId id="2147483758" r:id="rId3"/>
    <p:sldLayoutId id="2147483759" r:id="rId4"/>
    <p:sldLayoutId id="2147483760" r:id="rId5"/>
    <p:sldLayoutId id="2147483761" r:id="rId6"/>
    <p:sldLayoutId id="2147483762" r:id="rId7"/>
    <p:sldLayoutId id="2147483763" r:id="rId8"/>
    <p:sldLayoutId id="2147483764" r:id="rId9"/>
    <p:sldLayoutId id="2147483765" r:id="rId10"/>
    <p:sldLayoutId id="2147483766" r:id="rId11"/>
    <p:sldLayoutId id="2147483767" r:id="rId12"/>
    <p:sldLayoutId id="2147483768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52400" y="152400"/>
            <a:ext cx="8839200" cy="6553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099" name="Text Box 9"/>
          <p:cNvSpPr txBox="1">
            <a:spLocks noChangeArrowheads="1"/>
          </p:cNvSpPr>
          <p:nvPr/>
        </p:nvSpPr>
        <p:spPr bwMode="auto">
          <a:xfrm>
            <a:off x="457200" y="1295400"/>
            <a:ext cx="8534400" cy="3292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ru-RU" sz="3200" dirty="0">
                <a:solidFill>
                  <a:schemeClr val="folHlink"/>
                </a:solidFill>
                <a:latin typeface="Arial" charset="0"/>
                <a:cs typeface="Arial" charset="0"/>
              </a:rPr>
              <a:t> Цена одного деления шкалы на рисунке составляет:</a:t>
            </a:r>
          </a:p>
          <a:p>
            <a:pPr eaLnBrk="1" hangingPunct="1">
              <a:spcBef>
                <a:spcPct val="50000"/>
              </a:spcBef>
            </a:pPr>
            <a:r>
              <a:rPr lang="ru-RU" sz="3200" dirty="0">
                <a:solidFill>
                  <a:schemeClr val="folHlink"/>
                </a:solidFill>
                <a:latin typeface="Arial" charset="0"/>
                <a:cs typeface="Arial" charset="0"/>
              </a:rPr>
              <a:t>а) </a:t>
            </a:r>
            <a:r>
              <a:rPr lang="ru-RU" sz="3200" dirty="0" smtClean="0">
                <a:solidFill>
                  <a:schemeClr val="folHlink"/>
                </a:solidFill>
                <a:latin typeface="Arial" charset="0"/>
                <a:cs typeface="Arial" charset="0"/>
              </a:rPr>
              <a:t>2 ˚С;</a:t>
            </a:r>
            <a:endParaRPr lang="ru-RU" sz="3200" dirty="0">
              <a:solidFill>
                <a:schemeClr val="folHlink"/>
              </a:solidFill>
              <a:latin typeface="Arial" charset="0"/>
              <a:cs typeface="Arial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ru-RU" sz="3200" dirty="0">
                <a:solidFill>
                  <a:schemeClr val="folHlink"/>
                </a:solidFill>
                <a:latin typeface="Arial" charset="0"/>
                <a:cs typeface="Arial" charset="0"/>
              </a:rPr>
              <a:t>б) </a:t>
            </a:r>
            <a:r>
              <a:rPr lang="ru-RU" sz="3200" dirty="0" smtClean="0">
                <a:solidFill>
                  <a:schemeClr val="folHlink"/>
                </a:solidFill>
                <a:latin typeface="Arial" charset="0"/>
                <a:cs typeface="Arial" charset="0"/>
              </a:rPr>
              <a:t>4 ˚С;</a:t>
            </a:r>
            <a:endParaRPr lang="ru-RU" sz="3200" dirty="0">
              <a:solidFill>
                <a:schemeClr val="folHlink"/>
              </a:solidFill>
              <a:latin typeface="Arial" charset="0"/>
              <a:cs typeface="Arial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ru-RU" sz="3200" dirty="0">
                <a:solidFill>
                  <a:schemeClr val="folHlink"/>
                </a:solidFill>
                <a:latin typeface="Arial" charset="0"/>
                <a:cs typeface="Arial" charset="0"/>
              </a:rPr>
              <a:t>в) </a:t>
            </a:r>
            <a:r>
              <a:rPr lang="ru-RU" sz="3200" dirty="0" smtClean="0">
                <a:solidFill>
                  <a:schemeClr val="folHlink"/>
                </a:solidFill>
                <a:latin typeface="Arial" charset="0"/>
                <a:cs typeface="Arial" charset="0"/>
              </a:rPr>
              <a:t>1 ˚С.</a:t>
            </a:r>
            <a:endParaRPr lang="ru-RU" sz="3200" dirty="0">
              <a:solidFill>
                <a:schemeClr val="folHlink"/>
              </a:solidFill>
              <a:latin typeface="Arial" charset="0"/>
              <a:cs typeface="Arial" charset="0"/>
            </a:endParaRPr>
          </a:p>
        </p:txBody>
      </p:sp>
      <p:sp>
        <p:nvSpPr>
          <p:cNvPr id="4100" name="Line 10"/>
          <p:cNvSpPr>
            <a:spLocks noChangeShapeType="1"/>
          </p:cNvSpPr>
          <p:nvPr/>
        </p:nvSpPr>
        <p:spPr bwMode="auto">
          <a:xfrm>
            <a:off x="3124200" y="3352800"/>
            <a:ext cx="3581400" cy="0"/>
          </a:xfrm>
          <a:prstGeom prst="line">
            <a:avLst/>
          </a:prstGeom>
          <a:noFill/>
          <a:ln w="5715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101" name="Line 12"/>
          <p:cNvSpPr>
            <a:spLocks noChangeShapeType="1"/>
          </p:cNvSpPr>
          <p:nvPr/>
        </p:nvSpPr>
        <p:spPr bwMode="auto">
          <a:xfrm>
            <a:off x="3124200" y="3200400"/>
            <a:ext cx="0" cy="228600"/>
          </a:xfrm>
          <a:prstGeom prst="line">
            <a:avLst/>
          </a:prstGeom>
          <a:noFill/>
          <a:ln w="5715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102" name="Line 13"/>
          <p:cNvSpPr>
            <a:spLocks noChangeShapeType="1"/>
          </p:cNvSpPr>
          <p:nvPr/>
        </p:nvSpPr>
        <p:spPr bwMode="auto">
          <a:xfrm flipH="1">
            <a:off x="6705600" y="3200400"/>
            <a:ext cx="0" cy="228600"/>
          </a:xfrm>
          <a:prstGeom prst="line">
            <a:avLst/>
          </a:prstGeom>
          <a:noFill/>
          <a:ln w="5715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103" name="Line 14"/>
          <p:cNvSpPr>
            <a:spLocks noChangeShapeType="1"/>
          </p:cNvSpPr>
          <p:nvPr/>
        </p:nvSpPr>
        <p:spPr bwMode="auto">
          <a:xfrm>
            <a:off x="4572000" y="3200400"/>
            <a:ext cx="0" cy="228600"/>
          </a:xfrm>
          <a:prstGeom prst="line">
            <a:avLst/>
          </a:prstGeom>
          <a:noFill/>
          <a:ln w="5715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104" name="Line 15"/>
          <p:cNvSpPr>
            <a:spLocks noChangeShapeType="1"/>
          </p:cNvSpPr>
          <p:nvPr/>
        </p:nvSpPr>
        <p:spPr bwMode="auto">
          <a:xfrm>
            <a:off x="3810000" y="3200400"/>
            <a:ext cx="0" cy="228600"/>
          </a:xfrm>
          <a:prstGeom prst="line">
            <a:avLst/>
          </a:prstGeom>
          <a:noFill/>
          <a:ln w="5715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105" name="Line 16"/>
          <p:cNvSpPr>
            <a:spLocks noChangeShapeType="1"/>
          </p:cNvSpPr>
          <p:nvPr/>
        </p:nvSpPr>
        <p:spPr bwMode="auto">
          <a:xfrm>
            <a:off x="6019800" y="3200400"/>
            <a:ext cx="0" cy="228600"/>
          </a:xfrm>
          <a:prstGeom prst="line">
            <a:avLst/>
          </a:prstGeom>
          <a:noFill/>
          <a:ln w="5715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106" name="Line 17"/>
          <p:cNvSpPr>
            <a:spLocks noChangeShapeType="1"/>
          </p:cNvSpPr>
          <p:nvPr/>
        </p:nvSpPr>
        <p:spPr bwMode="auto">
          <a:xfrm>
            <a:off x="5257800" y="3200400"/>
            <a:ext cx="0" cy="228600"/>
          </a:xfrm>
          <a:prstGeom prst="line">
            <a:avLst/>
          </a:prstGeom>
          <a:noFill/>
          <a:ln w="5715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107" name="Text Box 18"/>
          <p:cNvSpPr txBox="1">
            <a:spLocks noChangeArrowheads="1"/>
          </p:cNvSpPr>
          <p:nvPr/>
        </p:nvSpPr>
        <p:spPr bwMode="auto">
          <a:xfrm>
            <a:off x="2857500" y="2662238"/>
            <a:ext cx="5334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3200" i="1">
                <a:solidFill>
                  <a:schemeClr val="folHlink"/>
                </a:solidFill>
                <a:latin typeface="Arial" charset="0"/>
                <a:cs typeface="Arial" charset="0"/>
              </a:rPr>
              <a:t>0</a:t>
            </a:r>
          </a:p>
        </p:txBody>
      </p:sp>
      <p:sp>
        <p:nvSpPr>
          <p:cNvPr id="4108" name="Text Box 19"/>
          <p:cNvSpPr txBox="1">
            <a:spLocks noChangeArrowheads="1"/>
          </p:cNvSpPr>
          <p:nvPr/>
        </p:nvSpPr>
        <p:spPr bwMode="auto">
          <a:xfrm>
            <a:off x="6400800" y="2662238"/>
            <a:ext cx="7620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3200" i="1">
                <a:solidFill>
                  <a:schemeClr val="folHlink"/>
                </a:solidFill>
                <a:latin typeface="Arial" charset="0"/>
                <a:cs typeface="Arial" charset="0"/>
              </a:rPr>
              <a:t>20</a:t>
            </a:r>
          </a:p>
        </p:txBody>
      </p:sp>
      <p:sp>
        <p:nvSpPr>
          <p:cNvPr id="4109" name="Rectangle 20"/>
          <p:cNvSpPr>
            <a:spLocks noChangeArrowheads="1"/>
          </p:cNvSpPr>
          <p:nvPr/>
        </p:nvSpPr>
        <p:spPr bwMode="auto">
          <a:xfrm>
            <a:off x="6934200" y="2671763"/>
            <a:ext cx="617538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i="1">
                <a:solidFill>
                  <a:schemeClr val="folHlink"/>
                </a:solidFill>
                <a:latin typeface="Arial" charset="0"/>
                <a:cs typeface="Arial" charset="0"/>
              </a:rPr>
              <a:t>˚С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Прямоугольник 29"/>
          <p:cNvSpPr/>
          <p:nvPr/>
        </p:nvSpPr>
        <p:spPr>
          <a:xfrm>
            <a:off x="152400" y="152400"/>
            <a:ext cx="8839200" cy="6553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3200">
              <a:latin typeface="Arial" pitchFamily="34" charset="0"/>
              <a:cs typeface="Arial" pitchFamily="34" charset="0"/>
            </a:endParaRPr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-76200" y="130175"/>
            <a:ext cx="9296400" cy="1295400"/>
          </a:xfrm>
        </p:spPr>
        <p:txBody>
          <a:bodyPr/>
          <a:lstStyle/>
          <a:p>
            <a:pPr eaLnBrk="1" hangingPunct="1"/>
            <a:r>
              <a:rPr lang="ru-RU" sz="3200" b="1" smtClean="0">
                <a:solidFill>
                  <a:srgbClr val="FF6600"/>
                </a:solidFill>
                <a:latin typeface="Arial" charset="0"/>
                <a:cs typeface="Arial" charset="0"/>
              </a:rPr>
              <a:t>Сравнение с помощью </a:t>
            </a:r>
            <a:br>
              <a:rPr lang="ru-RU" sz="3200" b="1" smtClean="0">
                <a:solidFill>
                  <a:srgbClr val="FF6600"/>
                </a:solidFill>
                <a:latin typeface="Arial" charset="0"/>
                <a:cs typeface="Arial" charset="0"/>
              </a:rPr>
            </a:br>
            <a:r>
              <a:rPr lang="ru-RU" sz="3200" b="1" smtClean="0">
                <a:solidFill>
                  <a:srgbClr val="FF6600"/>
                </a:solidFill>
                <a:latin typeface="Arial" charset="0"/>
                <a:cs typeface="Arial" charset="0"/>
              </a:rPr>
              <a:t>координатного луча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303213" y="1371600"/>
            <a:ext cx="8610600" cy="3200400"/>
          </a:xfrm>
        </p:spPr>
        <p:txBody>
          <a:bodyPr/>
          <a:lstStyle/>
          <a:p>
            <a:pPr eaLnBrk="1" hangingPunct="1">
              <a:defRPr/>
            </a:pPr>
            <a:r>
              <a:rPr lang="ru-RU" dirty="0" smtClean="0">
                <a:solidFill>
                  <a:schemeClr val="folHlink"/>
                </a:solidFill>
                <a:latin typeface="Arial" pitchFamily="34" charset="0"/>
                <a:cs typeface="Arial" pitchFamily="34" charset="0"/>
              </a:rPr>
              <a:t>Точка с меньшей координатой лежит        на координатном луче левее точки </a:t>
            </a:r>
            <a:r>
              <a:rPr lang="en-US" dirty="0" smtClean="0">
                <a:solidFill>
                  <a:schemeClr val="folHlink"/>
                </a:solidFill>
                <a:latin typeface="Arial" pitchFamily="34" charset="0"/>
                <a:cs typeface="Arial" pitchFamily="34" charset="0"/>
              </a:rPr>
              <a:t>                </a:t>
            </a:r>
            <a:r>
              <a:rPr lang="ru-RU" dirty="0" smtClean="0">
                <a:solidFill>
                  <a:schemeClr val="folHlink"/>
                </a:solidFill>
                <a:latin typeface="Arial" pitchFamily="34" charset="0"/>
                <a:cs typeface="Arial" pitchFamily="34" charset="0"/>
              </a:rPr>
              <a:t>с большей координатой.</a:t>
            </a:r>
            <a:endParaRPr lang="en-US" dirty="0" smtClean="0">
              <a:solidFill>
                <a:schemeClr val="folHlink"/>
              </a:solidFill>
              <a:latin typeface="Arial" pitchFamily="34" charset="0"/>
              <a:cs typeface="Arial" pitchFamily="34" charset="0"/>
            </a:endParaRPr>
          </a:p>
          <a:p>
            <a:pPr eaLnBrk="1" hangingPunct="1">
              <a:defRPr/>
            </a:pPr>
            <a:endParaRPr lang="en-US" sz="1000" dirty="0" smtClean="0">
              <a:solidFill>
                <a:schemeClr val="folHlink"/>
              </a:solidFill>
              <a:latin typeface="Arial" pitchFamily="34" charset="0"/>
              <a:cs typeface="Arial" pitchFamily="34" charset="0"/>
            </a:endParaRPr>
          </a:p>
          <a:p>
            <a:pPr eaLnBrk="1" hangingPunct="1">
              <a:defRPr/>
            </a:pPr>
            <a:r>
              <a:rPr lang="ru-RU" dirty="0" smtClean="0">
                <a:solidFill>
                  <a:schemeClr val="folHlink"/>
                </a:solidFill>
                <a:latin typeface="Arial" pitchFamily="34" charset="0"/>
                <a:cs typeface="Arial" pitchFamily="34" charset="0"/>
              </a:rPr>
              <a:t>Точка </a:t>
            </a:r>
            <a:r>
              <a:rPr lang="ru-RU" i="1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А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(2)</a:t>
            </a:r>
            <a:r>
              <a:rPr lang="ru-RU" dirty="0" smtClean="0">
                <a:solidFill>
                  <a:srgbClr val="FF66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smtClean="0">
                <a:solidFill>
                  <a:schemeClr val="folHlink"/>
                </a:solidFill>
                <a:latin typeface="Arial" pitchFamily="34" charset="0"/>
                <a:cs typeface="Arial" pitchFamily="34" charset="0"/>
              </a:rPr>
              <a:t>лежит левее</a:t>
            </a:r>
            <a:r>
              <a:rPr lang="ru-RU" dirty="0" smtClean="0">
                <a:solidFill>
                  <a:srgbClr val="FF66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i="1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Т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(5)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.                             </a:t>
            </a:r>
            <a:r>
              <a:rPr lang="ru-RU" dirty="0" smtClean="0">
                <a:solidFill>
                  <a:schemeClr val="folHlink"/>
                </a:solidFill>
                <a:latin typeface="Arial" pitchFamily="34" charset="0"/>
                <a:cs typeface="Arial" pitchFamily="34" charset="0"/>
              </a:rPr>
              <a:t>Число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2 </a:t>
            </a:r>
            <a:r>
              <a:rPr lang="ru-RU" dirty="0" smtClean="0">
                <a:solidFill>
                  <a:schemeClr val="folHlink"/>
                </a:solidFill>
                <a:latin typeface="Arial" pitchFamily="34" charset="0"/>
                <a:cs typeface="Arial" pitchFamily="34" charset="0"/>
              </a:rPr>
              <a:t>меньше числа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5.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0" indent="0" eaLnBrk="1" hangingPunct="1">
              <a:buFont typeface="Arial" charset="0"/>
              <a:buNone/>
              <a:defRPr/>
            </a:pPr>
            <a:endParaRPr lang="en-US" sz="1000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defRPr/>
            </a:pPr>
            <a:r>
              <a:rPr lang="ru-RU" dirty="0" smtClean="0">
                <a:solidFill>
                  <a:schemeClr val="folHlink"/>
                </a:solidFill>
                <a:latin typeface="Arial" pitchFamily="34" charset="0"/>
                <a:cs typeface="Arial" pitchFamily="34" charset="0"/>
              </a:rPr>
              <a:t>Нуль меньше любого натурального числа.</a:t>
            </a:r>
          </a:p>
          <a:p>
            <a:pPr marL="0" indent="0" eaLnBrk="1" hangingPunct="1">
              <a:buFont typeface="Arial" charset="0"/>
              <a:buNone/>
              <a:defRPr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0" indent="0" eaLnBrk="1" hangingPunct="1">
              <a:buFont typeface="Arial" charset="0"/>
              <a:buNone/>
              <a:defRPr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endParaRPr lang="ru-RU" dirty="0" smtClean="0">
              <a:solidFill>
                <a:schemeClr val="folHlin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6085" name="Rectangle 5"/>
          <p:cNvSpPr>
            <a:spLocks noChangeArrowheads="1"/>
          </p:cNvSpPr>
          <p:nvPr/>
        </p:nvSpPr>
        <p:spPr bwMode="auto">
          <a:xfrm>
            <a:off x="844550" y="5805488"/>
            <a:ext cx="504825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3200" i="1" dirty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О</a:t>
            </a:r>
          </a:p>
        </p:txBody>
      </p:sp>
      <p:sp>
        <p:nvSpPr>
          <p:cNvPr id="46086" name="Rectangle 6"/>
          <p:cNvSpPr>
            <a:spLocks noChangeArrowheads="1"/>
          </p:cNvSpPr>
          <p:nvPr/>
        </p:nvSpPr>
        <p:spPr bwMode="auto">
          <a:xfrm>
            <a:off x="1747838" y="5803900"/>
            <a:ext cx="458787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3200" i="1" dirty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Е</a:t>
            </a:r>
          </a:p>
        </p:txBody>
      </p:sp>
      <p:sp>
        <p:nvSpPr>
          <p:cNvPr id="46087" name="Rectangle 7"/>
          <p:cNvSpPr>
            <a:spLocks noChangeArrowheads="1"/>
          </p:cNvSpPr>
          <p:nvPr/>
        </p:nvSpPr>
        <p:spPr bwMode="auto">
          <a:xfrm>
            <a:off x="2714625" y="5832475"/>
            <a:ext cx="458788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3200" i="1" dirty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А</a:t>
            </a:r>
          </a:p>
        </p:txBody>
      </p:sp>
      <p:sp>
        <p:nvSpPr>
          <p:cNvPr id="46088" name="Rectangle 8"/>
          <p:cNvSpPr>
            <a:spLocks noChangeArrowheads="1"/>
          </p:cNvSpPr>
          <p:nvPr/>
        </p:nvSpPr>
        <p:spPr bwMode="auto">
          <a:xfrm>
            <a:off x="3652838" y="5832475"/>
            <a:ext cx="458787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3200" i="1" dirty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В</a:t>
            </a:r>
          </a:p>
        </p:txBody>
      </p:sp>
      <p:sp>
        <p:nvSpPr>
          <p:cNvPr id="13321" name="Rectangle 9"/>
          <p:cNvSpPr>
            <a:spLocks noChangeArrowheads="1"/>
          </p:cNvSpPr>
          <p:nvPr/>
        </p:nvSpPr>
        <p:spPr bwMode="auto">
          <a:xfrm>
            <a:off x="1747838" y="5080000"/>
            <a:ext cx="412750" cy="585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3200">
                <a:latin typeface="Arial" charset="0"/>
                <a:cs typeface="Arial" charset="0"/>
              </a:rPr>
              <a:t>1</a:t>
            </a:r>
          </a:p>
        </p:txBody>
      </p:sp>
      <p:sp>
        <p:nvSpPr>
          <p:cNvPr id="13322" name="Rectangle 10"/>
          <p:cNvSpPr>
            <a:spLocks noChangeArrowheads="1"/>
          </p:cNvSpPr>
          <p:nvPr/>
        </p:nvSpPr>
        <p:spPr bwMode="auto">
          <a:xfrm>
            <a:off x="2762250" y="5053013"/>
            <a:ext cx="411163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3200">
                <a:latin typeface="Arial" charset="0"/>
                <a:cs typeface="Arial" charset="0"/>
              </a:rPr>
              <a:t>2</a:t>
            </a:r>
          </a:p>
        </p:txBody>
      </p:sp>
      <p:sp>
        <p:nvSpPr>
          <p:cNvPr id="13323" name="Rectangle 11"/>
          <p:cNvSpPr>
            <a:spLocks noChangeArrowheads="1"/>
          </p:cNvSpPr>
          <p:nvPr/>
        </p:nvSpPr>
        <p:spPr bwMode="auto">
          <a:xfrm>
            <a:off x="3729038" y="5053013"/>
            <a:ext cx="41275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3200">
                <a:latin typeface="Arial" charset="0"/>
                <a:cs typeface="Arial" charset="0"/>
              </a:rPr>
              <a:t>3</a:t>
            </a:r>
          </a:p>
        </p:txBody>
      </p:sp>
      <p:sp>
        <p:nvSpPr>
          <p:cNvPr id="13324" name="Rectangle 12"/>
          <p:cNvSpPr>
            <a:spLocks noChangeArrowheads="1"/>
          </p:cNvSpPr>
          <p:nvPr/>
        </p:nvSpPr>
        <p:spPr bwMode="auto">
          <a:xfrm>
            <a:off x="4643438" y="5080000"/>
            <a:ext cx="412750" cy="585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3200">
                <a:latin typeface="Arial" charset="0"/>
                <a:cs typeface="Arial" charset="0"/>
              </a:rPr>
              <a:t>4</a:t>
            </a:r>
          </a:p>
        </p:txBody>
      </p:sp>
      <p:sp>
        <p:nvSpPr>
          <p:cNvPr id="13325" name="Rectangle 13"/>
          <p:cNvSpPr>
            <a:spLocks noChangeArrowheads="1"/>
          </p:cNvSpPr>
          <p:nvPr/>
        </p:nvSpPr>
        <p:spPr bwMode="auto">
          <a:xfrm>
            <a:off x="5634038" y="5080000"/>
            <a:ext cx="412750" cy="585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3200">
                <a:latin typeface="Arial" charset="0"/>
                <a:cs typeface="Arial" charset="0"/>
              </a:rPr>
              <a:t>5</a:t>
            </a:r>
          </a:p>
        </p:txBody>
      </p:sp>
      <p:sp>
        <p:nvSpPr>
          <p:cNvPr id="13326" name="Rectangle 14"/>
          <p:cNvSpPr>
            <a:spLocks noChangeArrowheads="1"/>
          </p:cNvSpPr>
          <p:nvPr/>
        </p:nvSpPr>
        <p:spPr bwMode="auto">
          <a:xfrm>
            <a:off x="6496050" y="5092700"/>
            <a:ext cx="41275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3200">
                <a:latin typeface="Arial" charset="0"/>
                <a:cs typeface="Arial" charset="0"/>
              </a:rPr>
              <a:t>6</a:t>
            </a:r>
          </a:p>
        </p:txBody>
      </p:sp>
      <p:sp>
        <p:nvSpPr>
          <p:cNvPr id="13327" name="Rectangle 15"/>
          <p:cNvSpPr>
            <a:spLocks noChangeArrowheads="1"/>
          </p:cNvSpPr>
          <p:nvPr/>
        </p:nvSpPr>
        <p:spPr bwMode="auto">
          <a:xfrm>
            <a:off x="933450" y="5092700"/>
            <a:ext cx="411163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3200">
                <a:latin typeface="Arial" charset="0"/>
                <a:cs typeface="Arial" charset="0"/>
              </a:rPr>
              <a:t>0</a:t>
            </a:r>
          </a:p>
        </p:txBody>
      </p:sp>
      <p:sp>
        <p:nvSpPr>
          <p:cNvPr id="46096" name="Rectangle 16"/>
          <p:cNvSpPr>
            <a:spLocks noChangeArrowheads="1"/>
          </p:cNvSpPr>
          <p:nvPr/>
        </p:nvSpPr>
        <p:spPr bwMode="auto">
          <a:xfrm>
            <a:off x="4608513" y="5826125"/>
            <a:ext cx="481012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3200" i="1" dirty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</a:t>
            </a:r>
          </a:p>
        </p:txBody>
      </p:sp>
      <p:sp>
        <p:nvSpPr>
          <p:cNvPr id="46097" name="Rectangle 17"/>
          <p:cNvSpPr>
            <a:spLocks noChangeArrowheads="1"/>
          </p:cNvSpPr>
          <p:nvPr/>
        </p:nvSpPr>
        <p:spPr bwMode="auto">
          <a:xfrm>
            <a:off x="5603875" y="5832475"/>
            <a:ext cx="434975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3200" i="1" dirty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Т</a:t>
            </a:r>
          </a:p>
        </p:txBody>
      </p:sp>
      <p:sp>
        <p:nvSpPr>
          <p:cNvPr id="46098" name="Rectangle 18"/>
          <p:cNvSpPr>
            <a:spLocks noChangeArrowheads="1"/>
          </p:cNvSpPr>
          <p:nvPr/>
        </p:nvSpPr>
        <p:spPr bwMode="auto">
          <a:xfrm>
            <a:off x="6496050" y="5832475"/>
            <a:ext cx="458788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3200" i="1" dirty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Р</a:t>
            </a:r>
          </a:p>
        </p:txBody>
      </p:sp>
      <p:sp>
        <p:nvSpPr>
          <p:cNvPr id="13331" name="Line 19"/>
          <p:cNvSpPr>
            <a:spLocks noChangeShapeType="1"/>
          </p:cNvSpPr>
          <p:nvPr/>
        </p:nvSpPr>
        <p:spPr bwMode="auto">
          <a:xfrm>
            <a:off x="1976438" y="5581650"/>
            <a:ext cx="0" cy="228600"/>
          </a:xfrm>
          <a:prstGeom prst="line">
            <a:avLst/>
          </a:prstGeom>
          <a:noFill/>
          <a:ln w="38100">
            <a:solidFill>
              <a:srgbClr val="FF66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grpSp>
        <p:nvGrpSpPr>
          <p:cNvPr id="13332" name="Группа 2"/>
          <p:cNvGrpSpPr>
            <a:grpSpLocks/>
          </p:cNvGrpSpPr>
          <p:nvPr/>
        </p:nvGrpSpPr>
        <p:grpSpPr bwMode="auto">
          <a:xfrm>
            <a:off x="933450" y="5400675"/>
            <a:ext cx="7367588" cy="585788"/>
            <a:chOff x="937631" y="5169187"/>
            <a:chExt cx="7368168" cy="584775"/>
          </a:xfrm>
        </p:grpSpPr>
        <p:sp>
          <p:nvSpPr>
            <p:cNvPr id="13339" name="Line 4"/>
            <p:cNvSpPr>
              <a:spLocks noChangeShapeType="1"/>
            </p:cNvSpPr>
            <p:nvPr/>
          </p:nvSpPr>
          <p:spPr bwMode="auto">
            <a:xfrm>
              <a:off x="1072660" y="5479513"/>
              <a:ext cx="7233139" cy="6887"/>
            </a:xfrm>
            <a:prstGeom prst="line">
              <a:avLst/>
            </a:prstGeom>
            <a:noFill/>
            <a:ln w="57150">
              <a:solidFill>
                <a:schemeClr val="folHlink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6106" name="Rectangle 26"/>
            <p:cNvSpPr>
              <a:spLocks noChangeArrowheads="1"/>
            </p:cNvSpPr>
            <p:nvPr/>
          </p:nvSpPr>
          <p:spPr bwMode="auto">
            <a:xfrm>
              <a:off x="937631" y="5169187"/>
              <a:ext cx="415958" cy="5847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ru-RU" sz="3200" dirty="0">
                  <a:solidFill>
                    <a:srgbClr val="FF66CC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itchFamily="34" charset="0"/>
                  <a:cs typeface="Arial" pitchFamily="34" charset="0"/>
                </a:rPr>
                <a:t>•</a:t>
              </a:r>
            </a:p>
          </p:txBody>
        </p:sp>
      </p:grpSp>
      <p:sp>
        <p:nvSpPr>
          <p:cNvPr id="13333" name="Rectangle 27"/>
          <p:cNvSpPr>
            <a:spLocks noChangeArrowheads="1"/>
          </p:cNvSpPr>
          <p:nvPr/>
        </p:nvSpPr>
        <p:spPr bwMode="auto">
          <a:xfrm>
            <a:off x="7996238" y="5745163"/>
            <a:ext cx="458787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3200" i="1">
                <a:latin typeface="Arial" charset="0"/>
                <a:cs typeface="Arial" charset="0"/>
              </a:rPr>
              <a:t>Х</a:t>
            </a:r>
          </a:p>
        </p:txBody>
      </p:sp>
      <p:sp>
        <p:nvSpPr>
          <p:cNvPr id="13334" name="Line 19"/>
          <p:cNvSpPr>
            <a:spLocks noChangeShapeType="1"/>
          </p:cNvSpPr>
          <p:nvPr/>
        </p:nvSpPr>
        <p:spPr bwMode="auto">
          <a:xfrm>
            <a:off x="2954338" y="5581650"/>
            <a:ext cx="0" cy="228600"/>
          </a:xfrm>
          <a:prstGeom prst="line">
            <a:avLst/>
          </a:prstGeom>
          <a:noFill/>
          <a:ln w="38100">
            <a:solidFill>
              <a:srgbClr val="FF66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335" name="Line 19"/>
          <p:cNvSpPr>
            <a:spLocks noChangeShapeType="1"/>
          </p:cNvSpPr>
          <p:nvPr/>
        </p:nvSpPr>
        <p:spPr bwMode="auto">
          <a:xfrm>
            <a:off x="3935413" y="5603875"/>
            <a:ext cx="0" cy="228600"/>
          </a:xfrm>
          <a:prstGeom prst="line">
            <a:avLst/>
          </a:prstGeom>
          <a:noFill/>
          <a:ln w="38100">
            <a:solidFill>
              <a:srgbClr val="FF66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336" name="Line 19"/>
          <p:cNvSpPr>
            <a:spLocks noChangeShapeType="1"/>
          </p:cNvSpPr>
          <p:nvPr/>
        </p:nvSpPr>
        <p:spPr bwMode="auto">
          <a:xfrm>
            <a:off x="4862513" y="5594350"/>
            <a:ext cx="0" cy="228600"/>
          </a:xfrm>
          <a:prstGeom prst="line">
            <a:avLst/>
          </a:prstGeom>
          <a:noFill/>
          <a:ln w="38100">
            <a:solidFill>
              <a:srgbClr val="FF66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337" name="Line 19"/>
          <p:cNvSpPr>
            <a:spLocks noChangeShapeType="1"/>
          </p:cNvSpPr>
          <p:nvPr/>
        </p:nvSpPr>
        <p:spPr bwMode="auto">
          <a:xfrm>
            <a:off x="5821363" y="5607050"/>
            <a:ext cx="0" cy="228600"/>
          </a:xfrm>
          <a:prstGeom prst="line">
            <a:avLst/>
          </a:prstGeom>
          <a:noFill/>
          <a:ln w="38100">
            <a:solidFill>
              <a:srgbClr val="FF66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338" name="Line 19"/>
          <p:cNvSpPr>
            <a:spLocks noChangeShapeType="1"/>
          </p:cNvSpPr>
          <p:nvPr/>
        </p:nvSpPr>
        <p:spPr bwMode="auto">
          <a:xfrm>
            <a:off x="6729413" y="5607050"/>
            <a:ext cx="0" cy="228600"/>
          </a:xfrm>
          <a:prstGeom prst="line">
            <a:avLst/>
          </a:prstGeom>
          <a:noFill/>
          <a:ln w="38100">
            <a:solidFill>
              <a:srgbClr val="FF66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52400" y="152400"/>
            <a:ext cx="8839200" cy="6553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3200">
              <a:latin typeface="Arial" pitchFamily="34" charset="0"/>
              <a:cs typeface="Arial" pitchFamily="34" charset="0"/>
            </a:endParaRPr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1136650" y="152400"/>
            <a:ext cx="6870700" cy="1066800"/>
          </a:xfrm>
        </p:spPr>
        <p:txBody>
          <a:bodyPr/>
          <a:lstStyle/>
          <a:p>
            <a:pPr eaLnBrk="1" hangingPunct="1"/>
            <a:r>
              <a:rPr lang="ru-RU" sz="3200" b="1" smtClean="0">
                <a:solidFill>
                  <a:srgbClr val="FF6600"/>
                </a:solidFill>
                <a:latin typeface="Arial" charset="0"/>
                <a:cs typeface="Arial" charset="0"/>
              </a:rPr>
              <a:t>Знаки неравенств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idx="1"/>
          </p:nvPr>
        </p:nvSpPr>
        <p:spPr>
          <a:xfrm>
            <a:off x="277813" y="1371600"/>
            <a:ext cx="8839200" cy="4800600"/>
          </a:xfrm>
        </p:spPr>
        <p:txBody>
          <a:bodyPr/>
          <a:lstStyle/>
          <a:p>
            <a:pPr eaLnBrk="1" hangingPunct="1">
              <a:defRPr/>
            </a:pPr>
            <a:r>
              <a:rPr lang="ru-RU" dirty="0" smtClean="0">
                <a:solidFill>
                  <a:schemeClr val="folHlink"/>
                </a:solidFill>
                <a:latin typeface="Arial" pitchFamily="34" charset="0"/>
                <a:cs typeface="Arial" pitchFamily="34" charset="0"/>
              </a:rPr>
              <a:t>Результат сравнения двух чисел </a:t>
            </a:r>
            <a:r>
              <a:rPr lang="ru-RU" dirty="0" err="1" smtClean="0">
                <a:solidFill>
                  <a:schemeClr val="folHlink"/>
                </a:solidFill>
                <a:latin typeface="Arial" pitchFamily="34" charset="0"/>
                <a:cs typeface="Arial" pitchFamily="34" charset="0"/>
              </a:rPr>
              <a:t>записы-вают</a:t>
            </a:r>
            <a:r>
              <a:rPr lang="ru-RU" dirty="0" smtClean="0">
                <a:solidFill>
                  <a:schemeClr val="folHlink"/>
                </a:solidFill>
                <a:latin typeface="Arial" pitchFamily="34" charset="0"/>
                <a:cs typeface="Arial" pitchFamily="34" charset="0"/>
              </a:rPr>
              <a:t> в виде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неравенства</a:t>
            </a:r>
            <a:r>
              <a:rPr lang="ru-RU" dirty="0" smtClean="0">
                <a:solidFill>
                  <a:schemeClr val="folHlink"/>
                </a:solidFill>
                <a:latin typeface="Arial" pitchFamily="34" charset="0"/>
                <a:cs typeface="Arial" pitchFamily="34" charset="0"/>
              </a:rPr>
              <a:t>,</a:t>
            </a:r>
            <a:r>
              <a:rPr 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smtClean="0">
                <a:solidFill>
                  <a:schemeClr val="folHlink"/>
                </a:solidFill>
                <a:latin typeface="Arial" pitchFamily="34" charset="0"/>
                <a:cs typeface="Arial" pitchFamily="34" charset="0"/>
              </a:rPr>
              <a:t>применяя знаки больше (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&gt;</a:t>
            </a:r>
            <a:r>
              <a:rPr lang="ru-RU" dirty="0" smtClean="0">
                <a:solidFill>
                  <a:schemeClr val="folHlink"/>
                </a:solidFill>
                <a:latin typeface="Arial" pitchFamily="34" charset="0"/>
                <a:cs typeface="Arial" pitchFamily="34" charset="0"/>
              </a:rPr>
              <a:t>) и меньше (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&lt;</a:t>
            </a:r>
            <a:r>
              <a:rPr lang="ru-RU" dirty="0" smtClean="0">
                <a:solidFill>
                  <a:schemeClr val="folHlink"/>
                </a:solidFill>
                <a:latin typeface="Arial" pitchFamily="34" charset="0"/>
                <a:cs typeface="Arial" pitchFamily="34" charset="0"/>
              </a:rPr>
              <a:t>).</a:t>
            </a:r>
            <a:endParaRPr lang="en-US" dirty="0" smtClean="0">
              <a:solidFill>
                <a:schemeClr val="folHlink"/>
              </a:solidFill>
              <a:latin typeface="Arial" pitchFamily="34" charset="0"/>
              <a:cs typeface="Arial" pitchFamily="34" charset="0"/>
            </a:endParaRPr>
          </a:p>
          <a:p>
            <a:pPr eaLnBrk="1" hangingPunct="1">
              <a:defRPr/>
            </a:pPr>
            <a:endParaRPr lang="ru-RU" sz="1000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defRPr/>
            </a:pPr>
            <a:r>
              <a:rPr lang="ru-RU" dirty="0" smtClean="0">
                <a:solidFill>
                  <a:schemeClr val="folHlink"/>
                </a:solidFill>
                <a:latin typeface="Arial" pitchFamily="34" charset="0"/>
                <a:cs typeface="Arial" pitchFamily="34" charset="0"/>
              </a:rPr>
              <a:t>Например: 4 </a:t>
            </a:r>
            <a:r>
              <a:rPr lang="en-US" dirty="0" smtClean="0">
                <a:solidFill>
                  <a:schemeClr val="folHlink"/>
                </a:solidFill>
                <a:latin typeface="Arial" pitchFamily="34" charset="0"/>
                <a:cs typeface="Arial" pitchFamily="34" charset="0"/>
              </a:rPr>
              <a:t>&gt;</a:t>
            </a:r>
            <a:r>
              <a:rPr lang="ru-RU" dirty="0" smtClean="0">
                <a:solidFill>
                  <a:schemeClr val="folHlink"/>
                </a:solidFill>
                <a:latin typeface="Arial" pitchFamily="34" charset="0"/>
                <a:cs typeface="Arial" pitchFamily="34" charset="0"/>
              </a:rPr>
              <a:t> 0;   9 </a:t>
            </a:r>
            <a:r>
              <a:rPr lang="en-US" dirty="0" smtClean="0">
                <a:solidFill>
                  <a:schemeClr val="folHlink"/>
                </a:solidFill>
                <a:latin typeface="Arial" pitchFamily="34" charset="0"/>
                <a:cs typeface="Arial" pitchFamily="34" charset="0"/>
              </a:rPr>
              <a:t>&lt;</a:t>
            </a:r>
            <a:r>
              <a:rPr lang="ru-RU" dirty="0" smtClean="0">
                <a:solidFill>
                  <a:schemeClr val="folHlink"/>
                </a:solidFill>
                <a:latin typeface="Arial" pitchFamily="34" charset="0"/>
                <a:cs typeface="Arial" pitchFamily="34" charset="0"/>
              </a:rPr>
              <a:t> 34.</a:t>
            </a:r>
            <a:endParaRPr lang="en-US" dirty="0" smtClean="0">
              <a:solidFill>
                <a:schemeClr val="folHlink"/>
              </a:solidFill>
              <a:latin typeface="Arial" pitchFamily="34" charset="0"/>
              <a:cs typeface="Arial" pitchFamily="34" charset="0"/>
            </a:endParaRPr>
          </a:p>
          <a:p>
            <a:pPr eaLnBrk="1" hangingPunct="1">
              <a:defRPr/>
            </a:pPr>
            <a:endParaRPr lang="ru-RU" sz="1000" dirty="0" smtClean="0">
              <a:solidFill>
                <a:schemeClr val="folHlink"/>
              </a:solidFill>
              <a:latin typeface="Arial" pitchFamily="34" charset="0"/>
              <a:cs typeface="Arial" pitchFamily="34" charset="0"/>
            </a:endParaRPr>
          </a:p>
          <a:p>
            <a:pPr eaLnBrk="1" hangingPunct="1">
              <a:defRPr/>
            </a:pPr>
            <a:r>
              <a:rPr lang="ru-RU" dirty="0" smtClean="0">
                <a:solidFill>
                  <a:schemeClr val="folHlink"/>
                </a:solidFill>
                <a:latin typeface="Arial" pitchFamily="34" charset="0"/>
                <a:cs typeface="Arial" pitchFamily="34" charset="0"/>
              </a:rPr>
              <a:t>Число 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3 больше </a:t>
            </a:r>
            <a:r>
              <a:rPr lang="ru-RU" dirty="0" smtClean="0">
                <a:solidFill>
                  <a:schemeClr val="folHlink"/>
                </a:solidFill>
                <a:latin typeface="Arial" pitchFamily="34" charset="0"/>
                <a:cs typeface="Arial" pitchFamily="34" charset="0"/>
              </a:rPr>
              <a:t>числа 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ru-RU" dirty="0" smtClean="0">
                <a:solidFill>
                  <a:schemeClr val="folHlin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и меньше </a:t>
            </a:r>
            <a:r>
              <a:rPr lang="ru-RU" dirty="0" smtClean="0">
                <a:solidFill>
                  <a:schemeClr val="folHlink"/>
                </a:solidFill>
                <a:latin typeface="Arial" pitchFamily="34" charset="0"/>
                <a:cs typeface="Arial" pitchFamily="34" charset="0"/>
              </a:rPr>
              <a:t>числа 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6</a:t>
            </a:r>
            <a:r>
              <a:rPr lang="ru-RU" dirty="0" smtClean="0">
                <a:solidFill>
                  <a:schemeClr val="folHlink"/>
                </a:solidFill>
                <a:latin typeface="Arial" pitchFamily="34" charset="0"/>
                <a:cs typeface="Arial" pitchFamily="34" charset="0"/>
              </a:rPr>
              <a:t>. Это записывают в виде двойного неравен-</a:t>
            </a:r>
            <a:r>
              <a:rPr lang="ru-RU" dirty="0" err="1" smtClean="0">
                <a:solidFill>
                  <a:schemeClr val="folHlink"/>
                </a:solidFill>
                <a:latin typeface="Arial" pitchFamily="34" charset="0"/>
                <a:cs typeface="Arial" pitchFamily="34" charset="0"/>
              </a:rPr>
              <a:t>ства</a:t>
            </a:r>
            <a:r>
              <a:rPr lang="ru-RU" dirty="0" smtClean="0">
                <a:solidFill>
                  <a:schemeClr val="folHlink"/>
                </a:solidFill>
                <a:latin typeface="Arial" pitchFamily="34" charset="0"/>
                <a:cs typeface="Arial" pitchFamily="34" charset="0"/>
              </a:rPr>
              <a:t>: 1 </a:t>
            </a:r>
            <a:r>
              <a:rPr lang="en-US" dirty="0" smtClean="0">
                <a:solidFill>
                  <a:schemeClr val="folHlink"/>
                </a:solidFill>
                <a:latin typeface="Arial" pitchFamily="34" charset="0"/>
                <a:cs typeface="Arial" pitchFamily="34" charset="0"/>
              </a:rPr>
              <a:t>&lt;</a:t>
            </a:r>
            <a:r>
              <a:rPr lang="ru-RU" dirty="0" smtClean="0">
                <a:solidFill>
                  <a:schemeClr val="folHlink"/>
                </a:solidFill>
                <a:latin typeface="Arial" pitchFamily="34" charset="0"/>
                <a:cs typeface="Arial" pitchFamily="34" charset="0"/>
              </a:rPr>
              <a:t> 3 </a:t>
            </a:r>
            <a:r>
              <a:rPr lang="en-US" dirty="0" smtClean="0">
                <a:solidFill>
                  <a:schemeClr val="folHlink"/>
                </a:solidFill>
                <a:latin typeface="Arial" pitchFamily="34" charset="0"/>
                <a:cs typeface="Arial" pitchFamily="34" charset="0"/>
              </a:rPr>
              <a:t>&lt;</a:t>
            </a:r>
            <a:r>
              <a:rPr lang="ru-RU" dirty="0" smtClean="0">
                <a:solidFill>
                  <a:schemeClr val="folHlink"/>
                </a:solidFill>
                <a:latin typeface="Arial" pitchFamily="34" charset="0"/>
                <a:cs typeface="Arial" pitchFamily="34" charset="0"/>
              </a:rPr>
              <a:t> 6.</a:t>
            </a:r>
            <a:endParaRPr lang="en-US" dirty="0" smtClean="0">
              <a:solidFill>
                <a:schemeClr val="folHlink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9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52400" y="152400"/>
            <a:ext cx="8839200" cy="6553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3200">
              <a:latin typeface="Arial" pitchFamily="34" charset="0"/>
              <a:cs typeface="Arial" pitchFamily="34" charset="0"/>
            </a:endParaRPr>
          </a:p>
        </p:txBody>
      </p:sp>
      <p:sp>
        <p:nvSpPr>
          <p:cNvPr id="50178" name="Rectangle 2"/>
          <p:cNvSpPr>
            <a:spLocks noGrp="1" noChangeArrowheads="1"/>
          </p:cNvSpPr>
          <p:nvPr>
            <p:ph sz="half" idx="1"/>
          </p:nvPr>
        </p:nvSpPr>
        <p:spPr>
          <a:xfrm>
            <a:off x="381000" y="304800"/>
            <a:ext cx="8534400" cy="2895600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>
                <a:solidFill>
                  <a:schemeClr val="folHlink"/>
                </a:solidFill>
                <a:latin typeface="Arial" pitchFamily="34" charset="0"/>
                <a:cs typeface="Arial" pitchFamily="34" charset="0"/>
              </a:rPr>
              <a:t>Многозначные числа сравнивают             по количеству знаков в числе: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                       </a:t>
            </a:r>
            <a:r>
              <a:rPr lang="ru-RU" dirty="0" smtClean="0">
                <a:solidFill>
                  <a:schemeClr val="folHlink"/>
                </a:solidFill>
                <a:latin typeface="Arial" pitchFamily="34" charset="0"/>
                <a:cs typeface="Arial" pitchFamily="34" charset="0"/>
              </a:rPr>
              <a:t>17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&lt;</a:t>
            </a:r>
            <a:r>
              <a:rPr lang="ru-RU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smtClean="0">
                <a:solidFill>
                  <a:schemeClr val="folHlink"/>
                </a:solidFill>
                <a:latin typeface="Arial" pitchFamily="34" charset="0"/>
                <a:cs typeface="Arial" pitchFamily="34" charset="0"/>
              </a:rPr>
              <a:t>678;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ru-RU" dirty="0" smtClean="0">
                <a:solidFill>
                  <a:schemeClr val="folHlink"/>
                </a:solidFill>
                <a:latin typeface="Arial" pitchFamily="34" charset="0"/>
                <a:cs typeface="Arial" pitchFamily="34" charset="0"/>
              </a:rPr>
              <a:t>8 905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&gt;</a:t>
            </a:r>
            <a:r>
              <a:rPr lang="ru-RU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smtClean="0">
                <a:solidFill>
                  <a:schemeClr val="folHlink"/>
                </a:solidFill>
                <a:latin typeface="Arial" pitchFamily="34" charset="0"/>
                <a:cs typeface="Arial" pitchFamily="34" charset="0"/>
              </a:rPr>
              <a:t>1.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>
                <a:solidFill>
                  <a:schemeClr val="folHlink"/>
                </a:solidFill>
                <a:latin typeface="Arial" pitchFamily="34" charset="0"/>
                <a:cs typeface="Arial" pitchFamily="34" charset="0"/>
              </a:rPr>
              <a:t>Если количество знаков одинаковое, то  по разрядно: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                                                       </a:t>
            </a:r>
            <a:r>
              <a:rPr lang="ru-RU" dirty="0" smtClean="0">
                <a:solidFill>
                  <a:schemeClr val="folHlink"/>
                </a:solidFill>
                <a:latin typeface="Arial" pitchFamily="34" charset="0"/>
                <a:cs typeface="Arial" pitchFamily="34" charset="0"/>
              </a:rPr>
              <a:t>567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&gt;</a:t>
            </a:r>
            <a:r>
              <a:rPr lang="ru-RU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smtClean="0">
                <a:solidFill>
                  <a:schemeClr val="folHlink"/>
                </a:solidFill>
                <a:latin typeface="Arial" pitchFamily="34" charset="0"/>
                <a:cs typeface="Arial" pitchFamily="34" charset="0"/>
              </a:rPr>
              <a:t>563;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     </a:t>
            </a:r>
            <a:r>
              <a:rPr lang="ru-RU" dirty="0" smtClean="0">
                <a:solidFill>
                  <a:schemeClr val="folHlink"/>
                </a:solidFill>
                <a:latin typeface="Arial" pitchFamily="34" charset="0"/>
                <a:cs typeface="Arial" pitchFamily="34" charset="0"/>
              </a:rPr>
              <a:t>8 730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&lt;</a:t>
            </a:r>
            <a:r>
              <a:rPr lang="ru-RU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mtClean="0">
                <a:solidFill>
                  <a:schemeClr val="folHlink"/>
                </a:solidFill>
                <a:latin typeface="Arial" pitchFamily="34" charset="0"/>
                <a:cs typeface="Arial" pitchFamily="34" charset="0"/>
              </a:rPr>
              <a:t>8 764</a:t>
            </a:r>
            <a:r>
              <a:rPr lang="ru-RU" dirty="0" smtClean="0">
                <a:solidFill>
                  <a:schemeClr val="folHlink"/>
                </a:solidFill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381000" y="3200400"/>
            <a:ext cx="8229600" cy="3048000"/>
          </a:xfrm>
        </p:spPr>
        <p:txBody>
          <a:bodyPr/>
          <a:lstStyle/>
          <a:p>
            <a:pPr eaLnBrk="1" hangingPunct="1">
              <a:defRPr/>
            </a:pPr>
            <a:r>
              <a:rPr lang="ru-RU" dirty="0" smtClean="0">
                <a:solidFill>
                  <a:schemeClr val="folHlink"/>
                </a:solidFill>
                <a:latin typeface="Arial" pitchFamily="34" charset="0"/>
                <a:cs typeface="Arial" pitchFamily="34" charset="0"/>
              </a:rPr>
              <a:t>Знаками 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&gt;</a:t>
            </a:r>
            <a:r>
              <a:rPr lang="en-US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smtClean="0">
                <a:solidFill>
                  <a:schemeClr val="folHlink"/>
                </a:solidFill>
                <a:latin typeface="Arial" pitchFamily="34" charset="0"/>
                <a:cs typeface="Arial" pitchFamily="34" charset="0"/>
              </a:rPr>
              <a:t>и</a:t>
            </a:r>
            <a:r>
              <a:rPr lang="ru-RU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&lt;</a:t>
            </a:r>
            <a:r>
              <a:rPr lang="ru-RU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smtClean="0">
                <a:solidFill>
                  <a:schemeClr val="folHlink"/>
                </a:solidFill>
                <a:latin typeface="Arial" pitchFamily="34" charset="0"/>
                <a:cs typeface="Arial" pitchFamily="34" charset="0"/>
              </a:rPr>
              <a:t>обозначают также            и результат сравнения отрезков:                                - если отрезок </a:t>
            </a:r>
            <a:r>
              <a:rPr lang="ru-RU" i="1" dirty="0" smtClean="0">
                <a:solidFill>
                  <a:schemeClr val="folHlink"/>
                </a:solidFill>
                <a:latin typeface="Arial" pitchFamily="34" charset="0"/>
                <a:cs typeface="Arial" pitchFamily="34" charset="0"/>
              </a:rPr>
              <a:t>АВ</a:t>
            </a:r>
            <a:r>
              <a:rPr lang="ru-RU" dirty="0" smtClean="0">
                <a:solidFill>
                  <a:schemeClr val="folHlink"/>
                </a:solidFill>
                <a:latin typeface="Arial" pitchFamily="34" charset="0"/>
                <a:cs typeface="Arial" pitchFamily="34" charset="0"/>
              </a:rPr>
              <a:t> короче отрезка </a:t>
            </a:r>
            <a:r>
              <a:rPr lang="ru-RU" i="1" dirty="0" smtClean="0">
                <a:solidFill>
                  <a:schemeClr val="folHlink"/>
                </a:solidFill>
                <a:latin typeface="Arial" pitchFamily="34" charset="0"/>
                <a:cs typeface="Arial" pitchFamily="34" charset="0"/>
              </a:rPr>
              <a:t>С</a:t>
            </a:r>
            <a:r>
              <a:rPr lang="en-US" i="1" dirty="0" smtClean="0">
                <a:solidFill>
                  <a:schemeClr val="folHlink"/>
                </a:solidFill>
                <a:latin typeface="Arial" pitchFamily="34" charset="0"/>
                <a:cs typeface="Arial" pitchFamily="34" charset="0"/>
              </a:rPr>
              <a:t>D</a:t>
            </a:r>
            <a:r>
              <a:rPr lang="ru-RU" dirty="0" smtClean="0">
                <a:solidFill>
                  <a:schemeClr val="folHlink"/>
                </a:solidFill>
                <a:latin typeface="Arial" pitchFamily="34" charset="0"/>
                <a:cs typeface="Arial" pitchFamily="34" charset="0"/>
              </a:rPr>
              <a:t>, то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smtClean="0">
                <a:solidFill>
                  <a:schemeClr val="folHlink"/>
                </a:solidFill>
                <a:latin typeface="Arial" pitchFamily="34" charset="0"/>
                <a:cs typeface="Arial" pitchFamily="34" charset="0"/>
              </a:rPr>
              <a:t>пишут</a:t>
            </a:r>
            <a:r>
              <a:rPr 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ru-RU" i="1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АВ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&lt; </a:t>
            </a:r>
            <a:r>
              <a:rPr lang="ru-RU" i="1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</a:t>
            </a:r>
            <a:r>
              <a:rPr lang="en-US" i="1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</a:t>
            </a:r>
            <a:r>
              <a:rPr lang="ru-RU" dirty="0">
                <a:solidFill>
                  <a:schemeClr val="folHlink"/>
                </a:solidFill>
                <a:latin typeface="Arial" pitchFamily="34" charset="0"/>
                <a:cs typeface="Arial" pitchFamily="34" charset="0"/>
              </a:rPr>
              <a:t>;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                                                 </a:t>
            </a:r>
            <a:r>
              <a:rPr lang="ru-RU" dirty="0">
                <a:solidFill>
                  <a:schemeClr val="folHlink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ru-RU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smtClean="0">
                <a:solidFill>
                  <a:schemeClr val="folHlink"/>
                </a:solidFill>
                <a:latin typeface="Arial" pitchFamily="34" charset="0"/>
                <a:cs typeface="Arial" pitchFamily="34" charset="0"/>
              </a:rPr>
              <a:t>если отрезок </a:t>
            </a:r>
            <a:r>
              <a:rPr lang="ru-RU" i="1" dirty="0" smtClean="0">
                <a:solidFill>
                  <a:schemeClr val="folHlink"/>
                </a:solidFill>
                <a:latin typeface="Arial" pitchFamily="34" charset="0"/>
                <a:cs typeface="Arial" pitchFamily="34" charset="0"/>
              </a:rPr>
              <a:t>АВ</a:t>
            </a:r>
            <a:r>
              <a:rPr lang="ru-RU" dirty="0" smtClean="0">
                <a:solidFill>
                  <a:schemeClr val="folHlink"/>
                </a:solidFill>
                <a:latin typeface="Arial" pitchFamily="34" charset="0"/>
                <a:cs typeface="Arial" pitchFamily="34" charset="0"/>
              </a:rPr>
              <a:t> длиннее отрезка </a:t>
            </a:r>
            <a:r>
              <a:rPr lang="ru-RU" i="1" dirty="0" smtClean="0">
                <a:solidFill>
                  <a:schemeClr val="folHlink"/>
                </a:solidFill>
                <a:latin typeface="Arial" pitchFamily="34" charset="0"/>
                <a:cs typeface="Arial" pitchFamily="34" charset="0"/>
              </a:rPr>
              <a:t>С</a:t>
            </a:r>
            <a:r>
              <a:rPr lang="en-US" i="1" dirty="0" smtClean="0">
                <a:solidFill>
                  <a:schemeClr val="folHlink"/>
                </a:solidFill>
                <a:latin typeface="Arial" pitchFamily="34" charset="0"/>
                <a:cs typeface="Arial" pitchFamily="34" charset="0"/>
              </a:rPr>
              <a:t>D</a:t>
            </a:r>
            <a:r>
              <a:rPr lang="ru-RU" dirty="0" smtClean="0">
                <a:solidFill>
                  <a:schemeClr val="folHlink"/>
                </a:solidFill>
                <a:latin typeface="Arial" pitchFamily="34" charset="0"/>
                <a:cs typeface="Arial" pitchFamily="34" charset="0"/>
              </a:rPr>
              <a:t>, то пишут</a:t>
            </a:r>
            <a:r>
              <a:rPr 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ru-RU" i="1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АВ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&gt;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i="1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</a:t>
            </a:r>
            <a:r>
              <a:rPr lang="en-US" i="1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</a:t>
            </a:r>
            <a:r>
              <a:rPr lang="en-US" dirty="0">
                <a:solidFill>
                  <a:schemeClr val="folHlink"/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eaLnBrk="1" hangingPunct="1">
              <a:defRPr/>
            </a:pPr>
            <a:endParaRPr lang="ru-RU" dirty="0" smtClean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01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01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80975" y="166688"/>
            <a:ext cx="8839200" cy="6553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123" name="Text Box 4"/>
          <p:cNvSpPr txBox="1">
            <a:spLocks noChangeArrowheads="1"/>
          </p:cNvSpPr>
          <p:nvPr/>
        </p:nvSpPr>
        <p:spPr bwMode="auto">
          <a:xfrm>
            <a:off x="609600" y="471488"/>
            <a:ext cx="6019800" cy="280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3200">
                <a:solidFill>
                  <a:schemeClr val="folHlink"/>
                </a:solidFill>
                <a:latin typeface="Arial" charset="0"/>
                <a:cs typeface="Arial" charset="0"/>
              </a:rPr>
              <a:t>2. Сколько весит груз:</a:t>
            </a:r>
          </a:p>
          <a:p>
            <a:pPr eaLnBrk="1" hangingPunct="1">
              <a:spcBef>
                <a:spcPct val="50000"/>
              </a:spcBef>
            </a:pPr>
            <a:r>
              <a:rPr lang="ru-RU" sz="3200">
                <a:solidFill>
                  <a:schemeClr val="folHlink"/>
                </a:solidFill>
                <a:latin typeface="Arial" charset="0"/>
                <a:cs typeface="Arial" charset="0"/>
              </a:rPr>
              <a:t>а) 3 кг;</a:t>
            </a:r>
          </a:p>
          <a:p>
            <a:pPr eaLnBrk="1" hangingPunct="1">
              <a:spcBef>
                <a:spcPct val="50000"/>
              </a:spcBef>
            </a:pPr>
            <a:r>
              <a:rPr lang="ru-RU" sz="3200">
                <a:solidFill>
                  <a:schemeClr val="folHlink"/>
                </a:solidFill>
                <a:latin typeface="Arial" charset="0"/>
                <a:cs typeface="Arial" charset="0"/>
              </a:rPr>
              <a:t>б) 600 г;</a:t>
            </a:r>
          </a:p>
          <a:p>
            <a:pPr eaLnBrk="1" hangingPunct="1">
              <a:spcBef>
                <a:spcPct val="50000"/>
              </a:spcBef>
            </a:pPr>
            <a:r>
              <a:rPr lang="ru-RU" sz="3200">
                <a:solidFill>
                  <a:schemeClr val="folHlink"/>
                </a:solidFill>
                <a:latin typeface="Arial" charset="0"/>
                <a:cs typeface="Arial" charset="0"/>
              </a:rPr>
              <a:t>в) 1 кг 500 г.</a:t>
            </a:r>
          </a:p>
        </p:txBody>
      </p:sp>
      <p:sp>
        <p:nvSpPr>
          <p:cNvPr id="3" name="Овал 2"/>
          <p:cNvSpPr/>
          <p:nvPr/>
        </p:nvSpPr>
        <p:spPr>
          <a:xfrm>
            <a:off x="4600876" y="2514600"/>
            <a:ext cx="3352800" cy="3352800"/>
          </a:xfrm>
          <a:prstGeom prst="ellipse">
            <a:avLst/>
          </a:prstGeom>
          <a:solidFill>
            <a:srgbClr val="FFDA65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127" name="TextBox 4"/>
          <p:cNvSpPr txBox="1">
            <a:spLocks noChangeArrowheads="1"/>
          </p:cNvSpPr>
          <p:nvPr/>
        </p:nvSpPr>
        <p:spPr bwMode="auto">
          <a:xfrm>
            <a:off x="6061075" y="2514600"/>
            <a:ext cx="4333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ru-RU">
                <a:sym typeface="Wingdings" pitchFamily="2" charset="2"/>
              </a:rPr>
              <a:t></a:t>
            </a:r>
            <a:endParaRPr lang="ru-RU"/>
          </a:p>
        </p:txBody>
      </p:sp>
      <p:sp>
        <p:nvSpPr>
          <p:cNvPr id="5128" name="TextBox 30"/>
          <p:cNvSpPr txBox="1">
            <a:spLocks noChangeArrowheads="1"/>
          </p:cNvSpPr>
          <p:nvPr/>
        </p:nvSpPr>
        <p:spPr bwMode="auto">
          <a:xfrm>
            <a:off x="6081713" y="5497513"/>
            <a:ext cx="4333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ru-RU">
                <a:sym typeface="Wingdings" pitchFamily="2" charset="2"/>
              </a:rPr>
              <a:t></a:t>
            </a:r>
            <a:endParaRPr lang="ru-RU"/>
          </a:p>
        </p:txBody>
      </p:sp>
      <p:sp>
        <p:nvSpPr>
          <p:cNvPr id="5129" name="TextBox 31"/>
          <p:cNvSpPr txBox="1">
            <a:spLocks noChangeArrowheads="1"/>
          </p:cNvSpPr>
          <p:nvPr/>
        </p:nvSpPr>
        <p:spPr bwMode="auto">
          <a:xfrm rot="2790568">
            <a:off x="7173913" y="2998788"/>
            <a:ext cx="4333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ru-RU">
                <a:sym typeface="Wingdings" pitchFamily="2" charset="2"/>
              </a:rPr>
              <a:t></a:t>
            </a:r>
            <a:endParaRPr lang="ru-RU"/>
          </a:p>
        </p:txBody>
      </p:sp>
      <p:sp>
        <p:nvSpPr>
          <p:cNvPr id="5130" name="TextBox 32"/>
          <p:cNvSpPr txBox="1">
            <a:spLocks noChangeArrowheads="1"/>
          </p:cNvSpPr>
          <p:nvPr/>
        </p:nvSpPr>
        <p:spPr bwMode="auto">
          <a:xfrm rot="-2257732">
            <a:off x="7058025" y="5108575"/>
            <a:ext cx="4349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ru-RU">
                <a:sym typeface="Wingdings" pitchFamily="2" charset="2"/>
              </a:rPr>
              <a:t></a:t>
            </a:r>
            <a:endParaRPr lang="ru-RU"/>
          </a:p>
        </p:txBody>
      </p:sp>
      <p:sp>
        <p:nvSpPr>
          <p:cNvPr id="5131" name="TextBox 34"/>
          <p:cNvSpPr txBox="1">
            <a:spLocks noChangeArrowheads="1"/>
          </p:cNvSpPr>
          <p:nvPr/>
        </p:nvSpPr>
        <p:spPr bwMode="auto">
          <a:xfrm rot="5638796">
            <a:off x="7542213" y="4202113"/>
            <a:ext cx="4333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ru-RU">
                <a:sym typeface="Wingdings" pitchFamily="2" charset="2"/>
              </a:rPr>
              <a:t></a:t>
            </a:r>
            <a:endParaRPr lang="ru-RU"/>
          </a:p>
        </p:txBody>
      </p:sp>
      <p:sp>
        <p:nvSpPr>
          <p:cNvPr id="5132" name="TextBox 5"/>
          <p:cNvSpPr txBox="1">
            <a:spLocks noChangeArrowheads="1"/>
          </p:cNvSpPr>
          <p:nvPr/>
        </p:nvSpPr>
        <p:spPr bwMode="auto">
          <a:xfrm rot="1855113">
            <a:off x="6710363" y="2698750"/>
            <a:ext cx="685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ru-RU">
                <a:sym typeface="Wingdings" pitchFamily="2" charset="2"/>
              </a:rPr>
              <a:t></a:t>
            </a:r>
            <a:endParaRPr lang="ru-RU"/>
          </a:p>
        </p:txBody>
      </p:sp>
      <p:sp>
        <p:nvSpPr>
          <p:cNvPr id="5133" name="TextBox 36"/>
          <p:cNvSpPr txBox="1">
            <a:spLocks noChangeArrowheads="1"/>
          </p:cNvSpPr>
          <p:nvPr/>
        </p:nvSpPr>
        <p:spPr bwMode="auto">
          <a:xfrm rot="3933415">
            <a:off x="7450932" y="3672681"/>
            <a:ext cx="6858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ru-RU">
                <a:sym typeface="Wingdings" pitchFamily="2" charset="2"/>
              </a:rPr>
              <a:t></a:t>
            </a:r>
            <a:endParaRPr lang="ru-RU"/>
          </a:p>
        </p:txBody>
      </p:sp>
      <p:sp>
        <p:nvSpPr>
          <p:cNvPr id="5134" name="TextBox 37"/>
          <p:cNvSpPr txBox="1">
            <a:spLocks noChangeArrowheads="1"/>
          </p:cNvSpPr>
          <p:nvPr/>
        </p:nvSpPr>
        <p:spPr bwMode="auto">
          <a:xfrm rot="7168579">
            <a:off x="7197725" y="4902200"/>
            <a:ext cx="6858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ru-RU">
                <a:sym typeface="Wingdings" pitchFamily="2" charset="2"/>
              </a:rPr>
              <a:t></a:t>
            </a:r>
            <a:endParaRPr lang="ru-RU"/>
          </a:p>
        </p:txBody>
      </p:sp>
      <p:sp>
        <p:nvSpPr>
          <p:cNvPr id="5135" name="TextBox 38"/>
          <p:cNvSpPr txBox="1">
            <a:spLocks noChangeArrowheads="1"/>
          </p:cNvSpPr>
          <p:nvPr/>
        </p:nvSpPr>
        <p:spPr bwMode="auto">
          <a:xfrm rot="9574383">
            <a:off x="6624638" y="5456238"/>
            <a:ext cx="3365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ru-RU">
                <a:sym typeface="Wingdings" pitchFamily="2" charset="2"/>
              </a:rPr>
              <a:t></a:t>
            </a:r>
            <a:endParaRPr lang="ru-RU"/>
          </a:p>
        </p:txBody>
      </p:sp>
      <p:grpSp>
        <p:nvGrpSpPr>
          <p:cNvPr id="5136" name="Группа 14"/>
          <p:cNvGrpSpPr>
            <a:grpSpLocks/>
          </p:cNvGrpSpPr>
          <p:nvPr/>
        </p:nvGrpSpPr>
        <p:grpSpPr bwMode="auto">
          <a:xfrm>
            <a:off x="6243638" y="3733800"/>
            <a:ext cx="1316037" cy="552450"/>
            <a:chOff x="6243611" y="3733800"/>
            <a:chExt cx="1316345" cy="552849"/>
          </a:xfrm>
        </p:grpSpPr>
        <p:cxnSp>
          <p:nvCxnSpPr>
            <p:cNvPr id="8" name="Прямая со стрелкой 7"/>
            <p:cNvCxnSpPr/>
            <p:nvPr/>
          </p:nvCxnSpPr>
          <p:spPr>
            <a:xfrm flipV="1">
              <a:off x="6311889" y="3733800"/>
              <a:ext cx="1248067" cy="521076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Овал 11"/>
            <p:cNvSpPr/>
            <p:nvPr/>
          </p:nvSpPr>
          <p:spPr>
            <a:xfrm>
              <a:off x="6243611" y="4188153"/>
              <a:ext cx="107975" cy="98496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</p:grpSp>
      <p:sp>
        <p:nvSpPr>
          <p:cNvPr id="5137" name="TextBox 15"/>
          <p:cNvSpPr txBox="1">
            <a:spLocks noChangeArrowheads="1"/>
          </p:cNvSpPr>
          <p:nvPr/>
        </p:nvSpPr>
        <p:spPr bwMode="auto">
          <a:xfrm>
            <a:off x="5934075" y="2862263"/>
            <a:ext cx="685800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/>
            <a:r>
              <a:rPr lang="ru-RU" sz="3000" b="1">
                <a:latin typeface="Arial" charset="0"/>
                <a:cs typeface="Arial" charset="0"/>
              </a:rPr>
              <a:t>0</a:t>
            </a:r>
          </a:p>
        </p:txBody>
      </p:sp>
      <p:sp>
        <p:nvSpPr>
          <p:cNvPr id="5138" name="TextBox 49"/>
          <p:cNvSpPr txBox="1">
            <a:spLocks noChangeArrowheads="1"/>
          </p:cNvSpPr>
          <p:nvPr/>
        </p:nvSpPr>
        <p:spPr bwMode="auto">
          <a:xfrm>
            <a:off x="5954713" y="4943475"/>
            <a:ext cx="1036637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/>
            <a:r>
              <a:rPr lang="ru-RU" sz="3000" b="1">
                <a:latin typeface="Arial" charset="0"/>
                <a:cs typeface="Arial" charset="0"/>
              </a:rPr>
              <a:t>5 кг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оугольник 15"/>
          <p:cNvSpPr/>
          <p:nvPr/>
        </p:nvSpPr>
        <p:spPr>
          <a:xfrm>
            <a:off x="152400" y="152400"/>
            <a:ext cx="8839200" cy="6553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147" name="Text Box 4"/>
          <p:cNvSpPr txBox="1">
            <a:spLocks noChangeArrowheads="1"/>
          </p:cNvSpPr>
          <p:nvPr/>
        </p:nvSpPr>
        <p:spPr bwMode="auto">
          <a:xfrm>
            <a:off x="533400" y="452438"/>
            <a:ext cx="8305800" cy="3846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3200">
                <a:solidFill>
                  <a:schemeClr val="folHlink"/>
                </a:solidFill>
                <a:latin typeface="Arial" charset="0"/>
                <a:cs typeface="Arial" charset="0"/>
              </a:rPr>
              <a:t>3. На рисунке единичным отрезком является:</a:t>
            </a:r>
          </a:p>
          <a:p>
            <a:pPr eaLnBrk="1" hangingPunct="1">
              <a:spcBef>
                <a:spcPct val="50000"/>
              </a:spcBef>
            </a:pPr>
            <a:r>
              <a:rPr lang="ru-RU" sz="3200">
                <a:solidFill>
                  <a:schemeClr val="folHlink"/>
                </a:solidFill>
                <a:latin typeface="Arial" charset="0"/>
                <a:cs typeface="Arial" charset="0"/>
              </a:rPr>
              <a:t>а) отрезок </a:t>
            </a:r>
            <a:r>
              <a:rPr lang="ru-RU" sz="3200" i="1">
                <a:solidFill>
                  <a:schemeClr val="folHlink"/>
                </a:solidFill>
                <a:latin typeface="Arial" charset="0"/>
                <a:cs typeface="Arial" charset="0"/>
              </a:rPr>
              <a:t>АС</a:t>
            </a:r>
            <a:r>
              <a:rPr lang="ru-RU" sz="3200">
                <a:solidFill>
                  <a:schemeClr val="folHlink"/>
                </a:solidFill>
                <a:latin typeface="Arial" charset="0"/>
                <a:cs typeface="Arial" charset="0"/>
              </a:rPr>
              <a:t>;</a:t>
            </a:r>
          </a:p>
          <a:p>
            <a:pPr eaLnBrk="1" hangingPunct="1">
              <a:spcBef>
                <a:spcPct val="50000"/>
              </a:spcBef>
            </a:pPr>
            <a:r>
              <a:rPr lang="ru-RU" sz="3200">
                <a:solidFill>
                  <a:schemeClr val="folHlink"/>
                </a:solidFill>
                <a:latin typeface="Arial" charset="0"/>
                <a:cs typeface="Arial" charset="0"/>
              </a:rPr>
              <a:t>б) отрезок </a:t>
            </a:r>
            <a:r>
              <a:rPr lang="ru-RU" sz="3200" i="1">
                <a:solidFill>
                  <a:schemeClr val="folHlink"/>
                </a:solidFill>
                <a:latin typeface="Arial" charset="0"/>
                <a:cs typeface="Arial" charset="0"/>
              </a:rPr>
              <a:t>ОА</a:t>
            </a:r>
            <a:r>
              <a:rPr lang="ru-RU" sz="3200">
                <a:solidFill>
                  <a:schemeClr val="folHlink"/>
                </a:solidFill>
                <a:latin typeface="Arial" charset="0"/>
                <a:cs typeface="Arial" charset="0"/>
              </a:rPr>
              <a:t>;</a:t>
            </a:r>
          </a:p>
          <a:p>
            <a:pPr eaLnBrk="1" hangingPunct="1">
              <a:spcBef>
                <a:spcPct val="50000"/>
              </a:spcBef>
            </a:pPr>
            <a:r>
              <a:rPr lang="ru-RU" sz="3200">
                <a:solidFill>
                  <a:schemeClr val="folHlink"/>
                </a:solidFill>
                <a:latin typeface="Arial" charset="0"/>
                <a:cs typeface="Arial" charset="0"/>
              </a:rPr>
              <a:t>в) отрезок </a:t>
            </a:r>
            <a:r>
              <a:rPr lang="ru-RU" sz="3200" i="1">
                <a:solidFill>
                  <a:schemeClr val="folHlink"/>
                </a:solidFill>
                <a:latin typeface="Arial" charset="0"/>
                <a:cs typeface="Arial" charset="0"/>
              </a:rPr>
              <a:t>ВС</a:t>
            </a:r>
            <a:r>
              <a:rPr lang="ru-RU" sz="3200">
                <a:solidFill>
                  <a:schemeClr val="folHlink"/>
                </a:solidFill>
                <a:latin typeface="Arial" charset="0"/>
                <a:cs typeface="Arial" charset="0"/>
              </a:rPr>
              <a:t>.</a:t>
            </a:r>
          </a:p>
          <a:p>
            <a:pPr eaLnBrk="1" hangingPunct="1">
              <a:spcBef>
                <a:spcPct val="50000"/>
              </a:spcBef>
            </a:pPr>
            <a:endParaRPr lang="ru-RU" sz="2400" b="1">
              <a:solidFill>
                <a:schemeClr val="folHlink"/>
              </a:solidFill>
            </a:endParaRPr>
          </a:p>
        </p:txBody>
      </p:sp>
      <p:sp>
        <p:nvSpPr>
          <p:cNvPr id="6148" name="Line 6"/>
          <p:cNvSpPr>
            <a:spLocks noChangeShapeType="1"/>
          </p:cNvSpPr>
          <p:nvPr/>
        </p:nvSpPr>
        <p:spPr bwMode="auto">
          <a:xfrm>
            <a:off x="1828800" y="4648200"/>
            <a:ext cx="6019800" cy="0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 type="oval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149" name="Line 7"/>
          <p:cNvSpPr>
            <a:spLocks noChangeShapeType="1"/>
          </p:cNvSpPr>
          <p:nvPr/>
        </p:nvSpPr>
        <p:spPr bwMode="auto">
          <a:xfrm>
            <a:off x="2667000" y="4495800"/>
            <a:ext cx="0" cy="38100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150" name="Line 8"/>
          <p:cNvSpPr>
            <a:spLocks noChangeShapeType="1"/>
          </p:cNvSpPr>
          <p:nvPr/>
        </p:nvSpPr>
        <p:spPr bwMode="auto">
          <a:xfrm>
            <a:off x="3657600" y="4495800"/>
            <a:ext cx="0" cy="38100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151" name="Line 9"/>
          <p:cNvSpPr>
            <a:spLocks noChangeShapeType="1"/>
          </p:cNvSpPr>
          <p:nvPr/>
        </p:nvSpPr>
        <p:spPr bwMode="auto">
          <a:xfrm>
            <a:off x="4648200" y="4495800"/>
            <a:ext cx="0" cy="38100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152" name="Line 10"/>
          <p:cNvSpPr>
            <a:spLocks noChangeShapeType="1"/>
          </p:cNvSpPr>
          <p:nvPr/>
        </p:nvSpPr>
        <p:spPr bwMode="auto">
          <a:xfrm>
            <a:off x="5562600" y="4495800"/>
            <a:ext cx="0" cy="38100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153" name="Text Box 11"/>
          <p:cNvSpPr txBox="1">
            <a:spLocks noChangeArrowheads="1"/>
          </p:cNvSpPr>
          <p:nvPr/>
        </p:nvSpPr>
        <p:spPr bwMode="auto">
          <a:xfrm>
            <a:off x="2360613" y="4900613"/>
            <a:ext cx="6858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3200" i="1">
                <a:solidFill>
                  <a:schemeClr val="folHlink"/>
                </a:solidFill>
                <a:latin typeface="Arial" charset="0"/>
                <a:cs typeface="Arial" charset="0"/>
              </a:rPr>
              <a:t>О</a:t>
            </a:r>
          </a:p>
        </p:txBody>
      </p:sp>
      <p:sp>
        <p:nvSpPr>
          <p:cNvPr id="6154" name="Text Box 12"/>
          <p:cNvSpPr txBox="1">
            <a:spLocks noChangeArrowheads="1"/>
          </p:cNvSpPr>
          <p:nvPr/>
        </p:nvSpPr>
        <p:spPr bwMode="auto">
          <a:xfrm>
            <a:off x="4343400" y="4895850"/>
            <a:ext cx="6858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3200" i="1">
                <a:solidFill>
                  <a:schemeClr val="folHlink"/>
                </a:solidFill>
                <a:latin typeface="Arial" charset="0"/>
                <a:cs typeface="Arial" charset="0"/>
              </a:rPr>
              <a:t>В</a:t>
            </a:r>
          </a:p>
        </p:txBody>
      </p:sp>
      <p:sp>
        <p:nvSpPr>
          <p:cNvPr id="6155" name="Text Box 13"/>
          <p:cNvSpPr txBox="1">
            <a:spLocks noChangeArrowheads="1"/>
          </p:cNvSpPr>
          <p:nvPr/>
        </p:nvSpPr>
        <p:spPr bwMode="auto">
          <a:xfrm>
            <a:off x="3425825" y="4900613"/>
            <a:ext cx="6858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3200" i="1">
                <a:solidFill>
                  <a:schemeClr val="folHlink"/>
                </a:solidFill>
                <a:latin typeface="Arial" charset="0"/>
                <a:cs typeface="Arial" charset="0"/>
              </a:rPr>
              <a:t>А</a:t>
            </a:r>
          </a:p>
        </p:txBody>
      </p:sp>
      <p:sp>
        <p:nvSpPr>
          <p:cNvPr id="6156" name="Text Box 14"/>
          <p:cNvSpPr txBox="1">
            <a:spLocks noChangeArrowheads="1"/>
          </p:cNvSpPr>
          <p:nvPr/>
        </p:nvSpPr>
        <p:spPr bwMode="auto">
          <a:xfrm>
            <a:off x="5314950" y="4900613"/>
            <a:ext cx="6858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3200" i="1">
                <a:solidFill>
                  <a:schemeClr val="folHlink"/>
                </a:solidFill>
                <a:latin typeface="Arial" charset="0"/>
                <a:cs typeface="Arial" charset="0"/>
              </a:rPr>
              <a:t>С</a:t>
            </a:r>
          </a:p>
        </p:txBody>
      </p:sp>
      <p:sp>
        <p:nvSpPr>
          <p:cNvPr id="6157" name="Text Box 15"/>
          <p:cNvSpPr txBox="1">
            <a:spLocks noChangeArrowheads="1"/>
          </p:cNvSpPr>
          <p:nvPr/>
        </p:nvSpPr>
        <p:spPr bwMode="auto">
          <a:xfrm>
            <a:off x="3429000" y="3962400"/>
            <a:ext cx="6858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3200">
                <a:solidFill>
                  <a:schemeClr val="folHlink"/>
                </a:solidFill>
                <a:latin typeface="Arial" charset="0"/>
                <a:cs typeface="Arial" charset="0"/>
              </a:rPr>
              <a:t>1</a:t>
            </a:r>
          </a:p>
        </p:txBody>
      </p:sp>
      <p:sp>
        <p:nvSpPr>
          <p:cNvPr id="6158" name="Text Box 16"/>
          <p:cNvSpPr txBox="1">
            <a:spLocks noChangeArrowheads="1"/>
          </p:cNvSpPr>
          <p:nvPr/>
        </p:nvSpPr>
        <p:spPr bwMode="auto">
          <a:xfrm>
            <a:off x="5354638" y="3962400"/>
            <a:ext cx="6858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3200">
                <a:solidFill>
                  <a:schemeClr val="folHlink"/>
                </a:solidFill>
                <a:latin typeface="Arial" charset="0"/>
                <a:cs typeface="Arial" charset="0"/>
              </a:rPr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152400" y="152400"/>
            <a:ext cx="8839200" cy="6553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3200">
              <a:latin typeface="Arial" pitchFamily="34" charset="0"/>
              <a:cs typeface="Arial" pitchFamily="34" charset="0"/>
            </a:endParaRPr>
          </a:p>
        </p:txBody>
      </p:sp>
      <p:sp>
        <p:nvSpPr>
          <p:cNvPr id="7171" name="Text Box 4"/>
          <p:cNvSpPr txBox="1">
            <a:spLocks noChangeArrowheads="1"/>
          </p:cNvSpPr>
          <p:nvPr/>
        </p:nvSpPr>
        <p:spPr bwMode="auto">
          <a:xfrm>
            <a:off x="417513" y="495300"/>
            <a:ext cx="8534400" cy="3292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3200">
                <a:solidFill>
                  <a:schemeClr val="folHlink"/>
                </a:solidFill>
                <a:latin typeface="Arial" charset="0"/>
                <a:cs typeface="Arial" charset="0"/>
              </a:rPr>
              <a:t>4. Расстояние </a:t>
            </a:r>
            <a:r>
              <a:rPr lang="ru-RU" sz="3200" i="1">
                <a:solidFill>
                  <a:schemeClr val="folHlink"/>
                </a:solidFill>
                <a:latin typeface="Arial" charset="0"/>
                <a:cs typeface="Arial" charset="0"/>
              </a:rPr>
              <a:t>ОА</a:t>
            </a:r>
            <a:r>
              <a:rPr lang="ru-RU" sz="3200">
                <a:solidFill>
                  <a:schemeClr val="folHlink"/>
                </a:solidFill>
                <a:latin typeface="Arial" charset="0"/>
                <a:cs typeface="Arial" charset="0"/>
              </a:rPr>
              <a:t> на числовом луче равно 250 см. Длина единичного отрезка равна:</a:t>
            </a:r>
          </a:p>
          <a:p>
            <a:pPr eaLnBrk="1" hangingPunct="1">
              <a:spcBef>
                <a:spcPct val="50000"/>
              </a:spcBef>
            </a:pPr>
            <a:r>
              <a:rPr lang="ru-RU" sz="3200">
                <a:solidFill>
                  <a:schemeClr val="folHlink"/>
                </a:solidFill>
                <a:latin typeface="Arial" charset="0"/>
                <a:cs typeface="Arial" charset="0"/>
              </a:rPr>
              <a:t>а) 5 см;</a:t>
            </a:r>
          </a:p>
          <a:p>
            <a:pPr eaLnBrk="1" hangingPunct="1">
              <a:spcBef>
                <a:spcPct val="50000"/>
              </a:spcBef>
            </a:pPr>
            <a:r>
              <a:rPr lang="ru-RU" sz="3200">
                <a:solidFill>
                  <a:schemeClr val="folHlink"/>
                </a:solidFill>
                <a:latin typeface="Arial" charset="0"/>
                <a:cs typeface="Arial" charset="0"/>
              </a:rPr>
              <a:t>б) 2 см;</a:t>
            </a:r>
          </a:p>
          <a:p>
            <a:pPr eaLnBrk="1" hangingPunct="1">
              <a:spcBef>
                <a:spcPct val="50000"/>
              </a:spcBef>
            </a:pPr>
            <a:r>
              <a:rPr lang="ru-RU" sz="3200">
                <a:solidFill>
                  <a:schemeClr val="folHlink"/>
                </a:solidFill>
                <a:latin typeface="Arial" charset="0"/>
                <a:cs typeface="Arial" charset="0"/>
              </a:rPr>
              <a:t>в) 1 см.</a:t>
            </a:r>
          </a:p>
        </p:txBody>
      </p:sp>
      <p:sp>
        <p:nvSpPr>
          <p:cNvPr id="7172" name="Line 5"/>
          <p:cNvSpPr>
            <a:spLocks noChangeShapeType="1"/>
          </p:cNvSpPr>
          <p:nvPr/>
        </p:nvSpPr>
        <p:spPr bwMode="auto">
          <a:xfrm>
            <a:off x="2133600" y="4419600"/>
            <a:ext cx="4572000" cy="0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 type="oval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173" name="Line 6"/>
          <p:cNvSpPr>
            <a:spLocks noChangeShapeType="1"/>
          </p:cNvSpPr>
          <p:nvPr/>
        </p:nvSpPr>
        <p:spPr bwMode="auto">
          <a:xfrm>
            <a:off x="6019800" y="4343400"/>
            <a:ext cx="0" cy="152400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174" name="Text Box 7"/>
          <p:cNvSpPr txBox="1">
            <a:spLocks noChangeArrowheads="1"/>
          </p:cNvSpPr>
          <p:nvPr/>
        </p:nvSpPr>
        <p:spPr bwMode="auto">
          <a:xfrm>
            <a:off x="1905000" y="3810000"/>
            <a:ext cx="4572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3200">
                <a:solidFill>
                  <a:schemeClr val="folHlink"/>
                </a:solidFill>
                <a:latin typeface="Arial" charset="0"/>
                <a:cs typeface="Arial" charset="0"/>
              </a:rPr>
              <a:t>0</a:t>
            </a:r>
          </a:p>
        </p:txBody>
      </p:sp>
      <p:sp>
        <p:nvSpPr>
          <p:cNvPr id="7175" name="Text Box 8"/>
          <p:cNvSpPr txBox="1">
            <a:spLocks noChangeArrowheads="1"/>
          </p:cNvSpPr>
          <p:nvPr/>
        </p:nvSpPr>
        <p:spPr bwMode="auto">
          <a:xfrm>
            <a:off x="5791200" y="4495800"/>
            <a:ext cx="4572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3200" i="1">
                <a:solidFill>
                  <a:schemeClr val="folHlink"/>
                </a:solidFill>
                <a:latin typeface="Arial" charset="0"/>
                <a:cs typeface="Arial" charset="0"/>
              </a:rPr>
              <a:t>А</a:t>
            </a:r>
          </a:p>
        </p:txBody>
      </p:sp>
      <p:sp>
        <p:nvSpPr>
          <p:cNvPr id="7176" name="Text Box 9"/>
          <p:cNvSpPr txBox="1">
            <a:spLocks noChangeArrowheads="1"/>
          </p:cNvSpPr>
          <p:nvPr/>
        </p:nvSpPr>
        <p:spPr bwMode="auto">
          <a:xfrm>
            <a:off x="1879600" y="4437063"/>
            <a:ext cx="4572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3200" i="1">
                <a:solidFill>
                  <a:schemeClr val="folHlink"/>
                </a:solidFill>
                <a:latin typeface="Arial" charset="0"/>
                <a:cs typeface="Arial" charset="0"/>
              </a:rPr>
              <a:t>О</a:t>
            </a:r>
          </a:p>
        </p:txBody>
      </p:sp>
      <p:sp>
        <p:nvSpPr>
          <p:cNvPr id="7177" name="Text Box 10"/>
          <p:cNvSpPr txBox="1">
            <a:spLocks noChangeArrowheads="1"/>
          </p:cNvSpPr>
          <p:nvPr/>
        </p:nvSpPr>
        <p:spPr bwMode="auto">
          <a:xfrm>
            <a:off x="5686425" y="3787775"/>
            <a:ext cx="7620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3200">
                <a:solidFill>
                  <a:schemeClr val="folHlink"/>
                </a:solidFill>
                <a:latin typeface="Arial" charset="0"/>
                <a:cs typeface="Arial" charset="0"/>
              </a:rPr>
              <a:t>50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52400" y="152400"/>
            <a:ext cx="8839200" cy="6553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3200">
              <a:latin typeface="Arial" pitchFamily="34" charset="0"/>
              <a:cs typeface="Arial" pitchFamily="34" charset="0"/>
            </a:endParaRPr>
          </a:p>
        </p:txBody>
      </p:sp>
      <p:sp>
        <p:nvSpPr>
          <p:cNvPr id="8195" name="Text Box 4"/>
          <p:cNvSpPr txBox="1">
            <a:spLocks noChangeArrowheads="1"/>
          </p:cNvSpPr>
          <p:nvPr/>
        </p:nvSpPr>
        <p:spPr bwMode="auto">
          <a:xfrm>
            <a:off x="381000" y="381000"/>
            <a:ext cx="8382000" cy="52629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3200" dirty="0">
                <a:solidFill>
                  <a:schemeClr val="folHlink"/>
                </a:solidFill>
                <a:latin typeface="Arial" charset="0"/>
                <a:cs typeface="Arial" charset="0"/>
              </a:rPr>
              <a:t>5. </a:t>
            </a:r>
            <a:r>
              <a:rPr lang="ru-RU" sz="3200" dirty="0" smtClean="0">
                <a:solidFill>
                  <a:schemeClr val="folHlink"/>
                </a:solidFill>
                <a:latin typeface="Arial" charset="0"/>
                <a:cs typeface="Arial" charset="0"/>
              </a:rPr>
              <a:t>Начертите </a:t>
            </a:r>
            <a:r>
              <a:rPr lang="ru-RU" sz="3200" dirty="0">
                <a:solidFill>
                  <a:schemeClr val="folHlink"/>
                </a:solidFill>
                <a:latin typeface="Arial" charset="0"/>
                <a:cs typeface="Arial" charset="0"/>
              </a:rPr>
              <a:t>в тетради отрезок, длина которого равна 18 клеткам. У одного конца отрезка поставьте цифру «0». </a:t>
            </a:r>
            <a:r>
              <a:rPr lang="ru-RU" sz="3200" dirty="0" smtClean="0">
                <a:solidFill>
                  <a:schemeClr val="folHlink"/>
                </a:solidFill>
                <a:latin typeface="Arial" charset="0"/>
                <a:cs typeface="Arial" charset="0"/>
              </a:rPr>
              <a:t>Считая, что </a:t>
            </a:r>
            <a:r>
              <a:rPr lang="ru-RU" sz="3200" dirty="0">
                <a:solidFill>
                  <a:schemeClr val="folHlink"/>
                </a:solidFill>
                <a:latin typeface="Arial" charset="0"/>
                <a:cs typeface="Arial" charset="0"/>
              </a:rPr>
              <a:t>единичный отрезок равен двум </a:t>
            </a:r>
            <a:r>
              <a:rPr lang="ru-RU" sz="3200" dirty="0" smtClean="0">
                <a:solidFill>
                  <a:schemeClr val="folHlink"/>
                </a:solidFill>
                <a:latin typeface="Arial" charset="0"/>
                <a:cs typeface="Arial" charset="0"/>
              </a:rPr>
              <a:t>клеткам,    у другого </a:t>
            </a:r>
            <a:r>
              <a:rPr lang="ru-RU" sz="3200" dirty="0">
                <a:solidFill>
                  <a:schemeClr val="folHlink"/>
                </a:solidFill>
                <a:latin typeface="Arial" charset="0"/>
                <a:cs typeface="Arial" charset="0"/>
              </a:rPr>
              <a:t>конца отрезка надо поставить цифру</a:t>
            </a:r>
            <a:r>
              <a:rPr lang="ru-RU" sz="3200" dirty="0" smtClean="0">
                <a:solidFill>
                  <a:schemeClr val="folHlink"/>
                </a:solidFill>
                <a:latin typeface="Arial" charset="0"/>
                <a:cs typeface="Arial" charset="0"/>
              </a:rPr>
              <a:t>: </a:t>
            </a:r>
            <a:endParaRPr lang="ru-RU" sz="3200" dirty="0">
              <a:solidFill>
                <a:schemeClr val="folHlink"/>
              </a:solidFill>
              <a:latin typeface="Arial" charset="0"/>
              <a:cs typeface="Arial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ru-RU" sz="3200" dirty="0">
                <a:solidFill>
                  <a:schemeClr val="folHlink"/>
                </a:solidFill>
                <a:latin typeface="Arial" charset="0"/>
                <a:cs typeface="Arial" charset="0"/>
              </a:rPr>
              <a:t>а) 18;</a:t>
            </a:r>
          </a:p>
          <a:p>
            <a:pPr eaLnBrk="1" hangingPunct="1">
              <a:spcBef>
                <a:spcPct val="50000"/>
              </a:spcBef>
            </a:pPr>
            <a:r>
              <a:rPr lang="ru-RU" sz="3200" dirty="0">
                <a:solidFill>
                  <a:schemeClr val="folHlink"/>
                </a:solidFill>
                <a:latin typeface="Arial" charset="0"/>
                <a:cs typeface="Arial" charset="0"/>
              </a:rPr>
              <a:t>б) 9;</a:t>
            </a:r>
          </a:p>
          <a:p>
            <a:pPr eaLnBrk="1" hangingPunct="1">
              <a:spcBef>
                <a:spcPct val="50000"/>
              </a:spcBef>
            </a:pPr>
            <a:r>
              <a:rPr lang="ru-RU" sz="3200" dirty="0">
                <a:solidFill>
                  <a:schemeClr val="folHlink"/>
                </a:solidFill>
                <a:latin typeface="Arial" charset="0"/>
                <a:cs typeface="Arial" charset="0"/>
              </a:rPr>
              <a:t>в) 8.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52400" y="152400"/>
            <a:ext cx="8839200" cy="6553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9219" name="Text Box 2"/>
          <p:cNvSpPr txBox="1">
            <a:spLocks noChangeArrowheads="1"/>
          </p:cNvSpPr>
          <p:nvPr/>
        </p:nvSpPr>
        <p:spPr bwMode="auto">
          <a:xfrm>
            <a:off x="304800" y="1295400"/>
            <a:ext cx="8610600" cy="3292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3200" dirty="0">
                <a:solidFill>
                  <a:schemeClr val="folHlink"/>
                </a:solidFill>
                <a:latin typeface="Arial" charset="0"/>
                <a:cs typeface="Arial" charset="0"/>
              </a:rPr>
              <a:t>6. Координатный луч – это:</a:t>
            </a:r>
          </a:p>
          <a:p>
            <a:pPr eaLnBrk="1" hangingPunct="1">
              <a:spcBef>
                <a:spcPct val="50000"/>
              </a:spcBef>
            </a:pPr>
            <a:r>
              <a:rPr lang="ru-RU" sz="3200" dirty="0">
                <a:solidFill>
                  <a:schemeClr val="folHlink"/>
                </a:solidFill>
                <a:latin typeface="Arial" charset="0"/>
                <a:cs typeface="Arial" charset="0"/>
              </a:rPr>
              <a:t>а) луч с произвольно </a:t>
            </a:r>
            <a:r>
              <a:rPr lang="ru-RU" sz="3200" dirty="0" smtClean="0">
                <a:solidFill>
                  <a:schemeClr val="folHlink"/>
                </a:solidFill>
                <a:latin typeface="Arial" charset="0"/>
                <a:cs typeface="Arial" charset="0"/>
              </a:rPr>
              <a:t>нанесёнными </a:t>
            </a:r>
            <a:r>
              <a:rPr lang="ru-RU" sz="3200" dirty="0">
                <a:solidFill>
                  <a:schemeClr val="folHlink"/>
                </a:solidFill>
                <a:latin typeface="Arial" charset="0"/>
                <a:cs typeface="Arial" charset="0"/>
              </a:rPr>
              <a:t>на него штрихами;</a:t>
            </a:r>
          </a:p>
          <a:p>
            <a:pPr eaLnBrk="1" hangingPunct="1">
              <a:spcBef>
                <a:spcPct val="50000"/>
              </a:spcBef>
            </a:pPr>
            <a:r>
              <a:rPr lang="ru-RU" sz="3200" dirty="0">
                <a:solidFill>
                  <a:schemeClr val="folHlink"/>
                </a:solidFill>
                <a:latin typeface="Arial" charset="0"/>
                <a:cs typeface="Arial" charset="0"/>
              </a:rPr>
              <a:t>б) бесконечная шкала;</a:t>
            </a:r>
          </a:p>
          <a:p>
            <a:pPr eaLnBrk="1" hangingPunct="1">
              <a:spcBef>
                <a:spcPct val="50000"/>
              </a:spcBef>
            </a:pPr>
            <a:r>
              <a:rPr lang="ru-RU" sz="3200" dirty="0">
                <a:solidFill>
                  <a:schemeClr val="folHlink"/>
                </a:solidFill>
                <a:latin typeface="Arial" charset="0"/>
                <a:cs typeface="Arial" charset="0"/>
              </a:rPr>
              <a:t>в) часть шкалы.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/>
          <p:nvPr/>
        </p:nvSpPr>
        <p:spPr>
          <a:xfrm>
            <a:off x="152400" y="152400"/>
            <a:ext cx="8839200" cy="6553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3200">
              <a:latin typeface="Arial" pitchFamily="34" charset="0"/>
              <a:cs typeface="Arial" pitchFamily="34" charset="0"/>
            </a:endParaRPr>
          </a:p>
        </p:txBody>
      </p:sp>
      <p:sp>
        <p:nvSpPr>
          <p:cNvPr id="10243" name="Text Box 2"/>
          <p:cNvSpPr txBox="1">
            <a:spLocks noChangeArrowheads="1"/>
          </p:cNvSpPr>
          <p:nvPr/>
        </p:nvSpPr>
        <p:spPr bwMode="auto">
          <a:xfrm>
            <a:off x="419100" y="609600"/>
            <a:ext cx="8305800" cy="3292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3200" dirty="0">
                <a:solidFill>
                  <a:schemeClr val="folHlink"/>
                </a:solidFill>
                <a:latin typeface="Arial" charset="0"/>
                <a:cs typeface="Arial" charset="0"/>
              </a:rPr>
              <a:t>7. Точка </a:t>
            </a:r>
            <a:r>
              <a:rPr lang="ru-RU" sz="3200" i="1" dirty="0">
                <a:solidFill>
                  <a:schemeClr val="folHlink"/>
                </a:solidFill>
                <a:latin typeface="Arial" charset="0"/>
                <a:cs typeface="Arial" charset="0"/>
              </a:rPr>
              <a:t>А</a:t>
            </a:r>
            <a:r>
              <a:rPr lang="ru-RU" sz="3200" dirty="0">
                <a:solidFill>
                  <a:schemeClr val="folHlink"/>
                </a:solidFill>
                <a:latin typeface="Arial" charset="0"/>
                <a:cs typeface="Arial" charset="0"/>
              </a:rPr>
              <a:t>, отмеченная на координатном </a:t>
            </a:r>
            <a:r>
              <a:rPr lang="ru-RU" sz="3200" dirty="0" smtClean="0">
                <a:solidFill>
                  <a:schemeClr val="folHlink"/>
                </a:solidFill>
                <a:latin typeface="Arial" charset="0"/>
                <a:cs typeface="Arial" charset="0"/>
              </a:rPr>
              <a:t>луче, </a:t>
            </a:r>
            <a:r>
              <a:rPr lang="ru-RU" sz="3200" dirty="0">
                <a:solidFill>
                  <a:schemeClr val="folHlink"/>
                </a:solidFill>
                <a:latin typeface="Arial" charset="0"/>
                <a:cs typeface="Arial" charset="0"/>
              </a:rPr>
              <a:t>имеет координату:</a:t>
            </a:r>
          </a:p>
          <a:p>
            <a:pPr eaLnBrk="1" hangingPunct="1">
              <a:spcBef>
                <a:spcPct val="50000"/>
              </a:spcBef>
            </a:pPr>
            <a:r>
              <a:rPr lang="ru-RU" sz="3200" dirty="0">
                <a:solidFill>
                  <a:schemeClr val="folHlink"/>
                </a:solidFill>
                <a:latin typeface="Arial" charset="0"/>
                <a:cs typeface="Arial" charset="0"/>
              </a:rPr>
              <a:t>а) 10;</a:t>
            </a:r>
          </a:p>
          <a:p>
            <a:pPr eaLnBrk="1" hangingPunct="1">
              <a:spcBef>
                <a:spcPct val="50000"/>
              </a:spcBef>
            </a:pPr>
            <a:r>
              <a:rPr lang="ru-RU" sz="3200" dirty="0">
                <a:solidFill>
                  <a:schemeClr val="folHlink"/>
                </a:solidFill>
                <a:latin typeface="Arial" charset="0"/>
                <a:cs typeface="Arial" charset="0"/>
              </a:rPr>
              <a:t>б) 5;</a:t>
            </a:r>
          </a:p>
          <a:p>
            <a:pPr eaLnBrk="1" hangingPunct="1">
              <a:spcBef>
                <a:spcPct val="50000"/>
              </a:spcBef>
            </a:pPr>
            <a:r>
              <a:rPr lang="ru-RU" sz="3200" dirty="0">
                <a:solidFill>
                  <a:schemeClr val="folHlink"/>
                </a:solidFill>
                <a:latin typeface="Arial" charset="0"/>
                <a:cs typeface="Arial" charset="0"/>
              </a:rPr>
              <a:t>в) 8.</a:t>
            </a:r>
          </a:p>
        </p:txBody>
      </p:sp>
      <p:sp>
        <p:nvSpPr>
          <p:cNvPr id="10244" name="Line 3"/>
          <p:cNvSpPr>
            <a:spLocks noChangeShapeType="1"/>
          </p:cNvSpPr>
          <p:nvPr/>
        </p:nvSpPr>
        <p:spPr bwMode="auto">
          <a:xfrm>
            <a:off x="2286000" y="4800600"/>
            <a:ext cx="5181600" cy="0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 type="oval"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245" name="Line 4"/>
          <p:cNvSpPr>
            <a:spLocks noChangeShapeType="1"/>
          </p:cNvSpPr>
          <p:nvPr/>
        </p:nvSpPr>
        <p:spPr bwMode="auto">
          <a:xfrm>
            <a:off x="2959100" y="4648200"/>
            <a:ext cx="0" cy="304800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246" name="Line 6"/>
          <p:cNvSpPr>
            <a:spLocks noChangeShapeType="1"/>
          </p:cNvSpPr>
          <p:nvPr/>
        </p:nvSpPr>
        <p:spPr bwMode="auto">
          <a:xfrm>
            <a:off x="4191000" y="4648200"/>
            <a:ext cx="0" cy="304800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247" name="Text Box 10"/>
          <p:cNvSpPr txBox="1">
            <a:spLocks noChangeArrowheads="1"/>
          </p:cNvSpPr>
          <p:nvPr/>
        </p:nvSpPr>
        <p:spPr bwMode="auto">
          <a:xfrm>
            <a:off x="2116138" y="4138613"/>
            <a:ext cx="609600" cy="585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3200">
                <a:solidFill>
                  <a:schemeClr val="folHlink"/>
                </a:solidFill>
                <a:latin typeface="Arial" charset="0"/>
                <a:cs typeface="Arial" charset="0"/>
              </a:rPr>
              <a:t>0</a:t>
            </a:r>
          </a:p>
        </p:txBody>
      </p:sp>
      <p:sp>
        <p:nvSpPr>
          <p:cNvPr id="10248" name="Text Box 11"/>
          <p:cNvSpPr txBox="1">
            <a:spLocks noChangeArrowheads="1"/>
          </p:cNvSpPr>
          <p:nvPr/>
        </p:nvSpPr>
        <p:spPr bwMode="auto">
          <a:xfrm>
            <a:off x="3886200" y="4114800"/>
            <a:ext cx="6096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sz="3200">
                <a:solidFill>
                  <a:schemeClr val="folHlink"/>
                </a:solidFill>
                <a:latin typeface="Arial" charset="0"/>
                <a:cs typeface="Arial" charset="0"/>
              </a:rPr>
              <a:t>6</a:t>
            </a:r>
          </a:p>
        </p:txBody>
      </p:sp>
      <p:sp>
        <p:nvSpPr>
          <p:cNvPr id="10249" name="Text Box 12"/>
          <p:cNvSpPr txBox="1">
            <a:spLocks noChangeArrowheads="1"/>
          </p:cNvSpPr>
          <p:nvPr/>
        </p:nvSpPr>
        <p:spPr bwMode="auto">
          <a:xfrm>
            <a:off x="5105400" y="4926013"/>
            <a:ext cx="6096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sz="3200" i="1">
                <a:solidFill>
                  <a:schemeClr val="folHlink"/>
                </a:solidFill>
                <a:latin typeface="Arial" charset="0"/>
                <a:cs typeface="Arial" charset="0"/>
              </a:rPr>
              <a:t>А</a:t>
            </a:r>
          </a:p>
        </p:txBody>
      </p:sp>
      <p:sp>
        <p:nvSpPr>
          <p:cNvPr id="10250" name="Line 4"/>
          <p:cNvSpPr>
            <a:spLocks noChangeShapeType="1"/>
          </p:cNvSpPr>
          <p:nvPr/>
        </p:nvSpPr>
        <p:spPr bwMode="auto">
          <a:xfrm>
            <a:off x="3581400" y="4648200"/>
            <a:ext cx="0" cy="304800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251" name="Line 4"/>
          <p:cNvSpPr>
            <a:spLocks noChangeShapeType="1"/>
          </p:cNvSpPr>
          <p:nvPr/>
        </p:nvSpPr>
        <p:spPr bwMode="auto">
          <a:xfrm>
            <a:off x="4800600" y="4648200"/>
            <a:ext cx="0" cy="304800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252" name="Line 4"/>
          <p:cNvSpPr>
            <a:spLocks noChangeShapeType="1"/>
          </p:cNvSpPr>
          <p:nvPr/>
        </p:nvSpPr>
        <p:spPr bwMode="auto">
          <a:xfrm>
            <a:off x="5410200" y="4648200"/>
            <a:ext cx="0" cy="304800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Прямоугольник 19"/>
          <p:cNvSpPr/>
          <p:nvPr/>
        </p:nvSpPr>
        <p:spPr>
          <a:xfrm>
            <a:off x="161925" y="152400"/>
            <a:ext cx="8839200" cy="6553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3200">
              <a:latin typeface="Arial" pitchFamily="34" charset="0"/>
              <a:cs typeface="Arial" pitchFamily="34" charset="0"/>
            </a:endParaRPr>
          </a:p>
        </p:txBody>
      </p:sp>
      <p:sp>
        <p:nvSpPr>
          <p:cNvPr id="11267" name="Text Box 2"/>
          <p:cNvSpPr txBox="1">
            <a:spLocks noChangeArrowheads="1"/>
          </p:cNvSpPr>
          <p:nvPr/>
        </p:nvSpPr>
        <p:spPr bwMode="auto">
          <a:xfrm>
            <a:off x="685800" y="527050"/>
            <a:ext cx="8001000" cy="2801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3200">
                <a:solidFill>
                  <a:schemeClr val="folHlink"/>
                </a:solidFill>
                <a:latin typeface="Arial" charset="0"/>
                <a:cs typeface="Arial" charset="0"/>
              </a:rPr>
              <a:t>8. На рисунке координаты точек </a:t>
            </a:r>
            <a:r>
              <a:rPr lang="ru-RU" sz="3200" i="1">
                <a:solidFill>
                  <a:schemeClr val="folHlink"/>
                </a:solidFill>
                <a:latin typeface="Arial" charset="0"/>
                <a:cs typeface="Arial" charset="0"/>
              </a:rPr>
              <a:t>А</a:t>
            </a:r>
            <a:r>
              <a:rPr lang="ru-RU" sz="3200">
                <a:solidFill>
                  <a:schemeClr val="folHlink"/>
                </a:solidFill>
                <a:latin typeface="Arial" charset="0"/>
                <a:cs typeface="Arial" charset="0"/>
              </a:rPr>
              <a:t> и </a:t>
            </a:r>
            <a:r>
              <a:rPr lang="ru-RU" sz="3200" i="1">
                <a:solidFill>
                  <a:schemeClr val="folHlink"/>
                </a:solidFill>
                <a:latin typeface="Arial" charset="0"/>
                <a:cs typeface="Arial" charset="0"/>
              </a:rPr>
              <a:t>С</a:t>
            </a:r>
            <a:r>
              <a:rPr lang="ru-RU" sz="3200">
                <a:solidFill>
                  <a:schemeClr val="folHlink"/>
                </a:solidFill>
                <a:latin typeface="Arial" charset="0"/>
                <a:cs typeface="Arial" charset="0"/>
              </a:rPr>
              <a:t>:</a:t>
            </a:r>
          </a:p>
          <a:p>
            <a:pPr eaLnBrk="1" hangingPunct="1">
              <a:spcBef>
                <a:spcPct val="50000"/>
              </a:spcBef>
            </a:pPr>
            <a:r>
              <a:rPr lang="ru-RU" sz="3200">
                <a:solidFill>
                  <a:schemeClr val="folHlink"/>
                </a:solidFill>
                <a:latin typeface="Arial" charset="0"/>
                <a:cs typeface="Arial" charset="0"/>
              </a:rPr>
              <a:t>а) </a:t>
            </a:r>
            <a:r>
              <a:rPr lang="ru-RU" sz="3200" i="1">
                <a:solidFill>
                  <a:schemeClr val="folHlink"/>
                </a:solidFill>
                <a:latin typeface="Arial" charset="0"/>
                <a:cs typeface="Arial" charset="0"/>
              </a:rPr>
              <a:t>А</a:t>
            </a:r>
            <a:r>
              <a:rPr lang="ru-RU" sz="3200">
                <a:solidFill>
                  <a:schemeClr val="folHlink"/>
                </a:solidFill>
                <a:latin typeface="Arial" charset="0"/>
                <a:cs typeface="Arial" charset="0"/>
              </a:rPr>
              <a:t>(2) и </a:t>
            </a:r>
            <a:r>
              <a:rPr lang="ru-RU" sz="3200" i="1">
                <a:solidFill>
                  <a:schemeClr val="folHlink"/>
                </a:solidFill>
                <a:latin typeface="Arial" charset="0"/>
                <a:cs typeface="Arial" charset="0"/>
              </a:rPr>
              <a:t>С</a:t>
            </a:r>
            <a:r>
              <a:rPr lang="ru-RU" sz="3200">
                <a:solidFill>
                  <a:schemeClr val="folHlink"/>
                </a:solidFill>
                <a:latin typeface="Arial" charset="0"/>
                <a:cs typeface="Arial" charset="0"/>
              </a:rPr>
              <a:t>(4);</a:t>
            </a:r>
          </a:p>
          <a:p>
            <a:pPr eaLnBrk="1" hangingPunct="1">
              <a:spcBef>
                <a:spcPct val="50000"/>
              </a:spcBef>
            </a:pPr>
            <a:r>
              <a:rPr lang="ru-RU" sz="3200">
                <a:solidFill>
                  <a:schemeClr val="folHlink"/>
                </a:solidFill>
                <a:latin typeface="Arial" charset="0"/>
                <a:cs typeface="Arial" charset="0"/>
              </a:rPr>
              <a:t>б) </a:t>
            </a:r>
            <a:r>
              <a:rPr lang="ru-RU" sz="3200" i="1">
                <a:solidFill>
                  <a:schemeClr val="folHlink"/>
                </a:solidFill>
                <a:latin typeface="Arial" charset="0"/>
                <a:cs typeface="Arial" charset="0"/>
              </a:rPr>
              <a:t>А</a:t>
            </a:r>
            <a:r>
              <a:rPr lang="ru-RU" sz="3200">
                <a:solidFill>
                  <a:schemeClr val="folHlink"/>
                </a:solidFill>
                <a:latin typeface="Arial" charset="0"/>
                <a:cs typeface="Arial" charset="0"/>
              </a:rPr>
              <a:t>(4) и </a:t>
            </a:r>
            <a:r>
              <a:rPr lang="ru-RU" sz="3200" i="1">
                <a:solidFill>
                  <a:schemeClr val="folHlink"/>
                </a:solidFill>
                <a:latin typeface="Arial" charset="0"/>
                <a:cs typeface="Arial" charset="0"/>
              </a:rPr>
              <a:t>С</a:t>
            </a:r>
            <a:r>
              <a:rPr lang="ru-RU" sz="3200">
                <a:solidFill>
                  <a:schemeClr val="folHlink"/>
                </a:solidFill>
                <a:latin typeface="Arial" charset="0"/>
                <a:cs typeface="Arial" charset="0"/>
              </a:rPr>
              <a:t>(10);</a:t>
            </a:r>
          </a:p>
          <a:p>
            <a:pPr eaLnBrk="1" hangingPunct="1">
              <a:spcBef>
                <a:spcPct val="50000"/>
              </a:spcBef>
            </a:pPr>
            <a:r>
              <a:rPr lang="ru-RU" sz="3200">
                <a:solidFill>
                  <a:schemeClr val="folHlink"/>
                </a:solidFill>
                <a:latin typeface="Arial" charset="0"/>
                <a:cs typeface="Arial" charset="0"/>
              </a:rPr>
              <a:t>в) </a:t>
            </a:r>
            <a:r>
              <a:rPr lang="ru-RU" sz="3200" i="1">
                <a:solidFill>
                  <a:schemeClr val="folHlink"/>
                </a:solidFill>
                <a:latin typeface="Arial" charset="0"/>
                <a:cs typeface="Arial" charset="0"/>
              </a:rPr>
              <a:t>А</a:t>
            </a:r>
            <a:r>
              <a:rPr lang="ru-RU" sz="3200">
                <a:solidFill>
                  <a:schemeClr val="folHlink"/>
                </a:solidFill>
                <a:latin typeface="Arial" charset="0"/>
                <a:cs typeface="Arial" charset="0"/>
              </a:rPr>
              <a:t>(2) и </a:t>
            </a:r>
            <a:r>
              <a:rPr lang="ru-RU" sz="3200" i="1">
                <a:solidFill>
                  <a:schemeClr val="folHlink"/>
                </a:solidFill>
                <a:latin typeface="Arial" charset="0"/>
                <a:cs typeface="Arial" charset="0"/>
              </a:rPr>
              <a:t>С</a:t>
            </a:r>
            <a:r>
              <a:rPr lang="ru-RU" sz="3200">
                <a:solidFill>
                  <a:schemeClr val="folHlink"/>
                </a:solidFill>
                <a:latin typeface="Arial" charset="0"/>
                <a:cs typeface="Arial" charset="0"/>
              </a:rPr>
              <a:t>(5).</a:t>
            </a:r>
          </a:p>
        </p:txBody>
      </p:sp>
      <p:sp>
        <p:nvSpPr>
          <p:cNvPr id="11268" name="Line 3"/>
          <p:cNvSpPr>
            <a:spLocks noChangeShapeType="1"/>
          </p:cNvSpPr>
          <p:nvPr/>
        </p:nvSpPr>
        <p:spPr bwMode="auto">
          <a:xfrm>
            <a:off x="2438400" y="4800600"/>
            <a:ext cx="3276600" cy="0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 type="oval"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269" name="Line 4"/>
          <p:cNvSpPr>
            <a:spLocks noChangeShapeType="1"/>
          </p:cNvSpPr>
          <p:nvPr/>
        </p:nvSpPr>
        <p:spPr bwMode="auto">
          <a:xfrm>
            <a:off x="2971800" y="4622800"/>
            <a:ext cx="0" cy="304800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270" name="Line 8"/>
          <p:cNvSpPr>
            <a:spLocks noChangeShapeType="1"/>
          </p:cNvSpPr>
          <p:nvPr/>
        </p:nvSpPr>
        <p:spPr bwMode="auto">
          <a:xfrm>
            <a:off x="5105400" y="4611688"/>
            <a:ext cx="0" cy="30480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271" name="Text Box 10"/>
          <p:cNvSpPr txBox="1">
            <a:spLocks noChangeArrowheads="1"/>
          </p:cNvSpPr>
          <p:nvPr/>
        </p:nvSpPr>
        <p:spPr bwMode="auto">
          <a:xfrm>
            <a:off x="2241550" y="4144963"/>
            <a:ext cx="6096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3200">
                <a:solidFill>
                  <a:schemeClr val="folHlink"/>
                </a:solidFill>
                <a:latin typeface="Arial" charset="0"/>
                <a:cs typeface="Arial" charset="0"/>
              </a:rPr>
              <a:t>0</a:t>
            </a:r>
          </a:p>
        </p:txBody>
      </p:sp>
      <p:sp>
        <p:nvSpPr>
          <p:cNvPr id="11272" name="Text Box 11"/>
          <p:cNvSpPr txBox="1">
            <a:spLocks noChangeArrowheads="1"/>
          </p:cNvSpPr>
          <p:nvPr/>
        </p:nvSpPr>
        <p:spPr bwMode="auto">
          <a:xfrm>
            <a:off x="2667000" y="4114800"/>
            <a:ext cx="6096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sz="3200">
                <a:solidFill>
                  <a:schemeClr val="folHlink"/>
                </a:solidFill>
                <a:latin typeface="Arial" charset="0"/>
                <a:cs typeface="Arial" charset="0"/>
              </a:rPr>
              <a:t>1</a:t>
            </a:r>
          </a:p>
        </p:txBody>
      </p:sp>
      <p:sp>
        <p:nvSpPr>
          <p:cNvPr id="11273" name="Text Box 12"/>
          <p:cNvSpPr txBox="1">
            <a:spLocks noChangeArrowheads="1"/>
          </p:cNvSpPr>
          <p:nvPr/>
        </p:nvSpPr>
        <p:spPr bwMode="auto">
          <a:xfrm>
            <a:off x="3276600" y="4953000"/>
            <a:ext cx="6096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sz="3200">
                <a:solidFill>
                  <a:schemeClr val="folHlink"/>
                </a:solidFill>
                <a:latin typeface="Arial" charset="0"/>
                <a:cs typeface="Arial" charset="0"/>
              </a:rPr>
              <a:t>А</a:t>
            </a:r>
          </a:p>
        </p:txBody>
      </p:sp>
      <p:sp>
        <p:nvSpPr>
          <p:cNvPr id="11274" name="Line 13"/>
          <p:cNvSpPr>
            <a:spLocks noChangeShapeType="1"/>
          </p:cNvSpPr>
          <p:nvPr/>
        </p:nvSpPr>
        <p:spPr bwMode="auto">
          <a:xfrm>
            <a:off x="2667000" y="4622800"/>
            <a:ext cx="0" cy="30480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275" name="Line 14"/>
          <p:cNvSpPr>
            <a:spLocks noChangeShapeType="1"/>
          </p:cNvSpPr>
          <p:nvPr/>
        </p:nvSpPr>
        <p:spPr bwMode="auto">
          <a:xfrm>
            <a:off x="3276600" y="4622800"/>
            <a:ext cx="0" cy="30480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276" name="Line 15"/>
          <p:cNvSpPr>
            <a:spLocks noChangeShapeType="1"/>
          </p:cNvSpPr>
          <p:nvPr/>
        </p:nvSpPr>
        <p:spPr bwMode="auto">
          <a:xfrm>
            <a:off x="3886200" y="4622800"/>
            <a:ext cx="0" cy="30480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277" name="Line 16"/>
          <p:cNvSpPr>
            <a:spLocks noChangeShapeType="1"/>
          </p:cNvSpPr>
          <p:nvPr/>
        </p:nvSpPr>
        <p:spPr bwMode="auto">
          <a:xfrm>
            <a:off x="4495800" y="4611688"/>
            <a:ext cx="0" cy="30480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278" name="Text Box 17"/>
          <p:cNvSpPr txBox="1">
            <a:spLocks noChangeArrowheads="1"/>
          </p:cNvSpPr>
          <p:nvPr/>
        </p:nvSpPr>
        <p:spPr bwMode="auto">
          <a:xfrm>
            <a:off x="5105400" y="4953000"/>
            <a:ext cx="6096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sz="3200">
                <a:solidFill>
                  <a:schemeClr val="folHlink"/>
                </a:solidFill>
                <a:latin typeface="Arial" charset="0"/>
                <a:cs typeface="Arial" charset="0"/>
              </a:rPr>
              <a:t>С</a:t>
            </a:r>
          </a:p>
        </p:txBody>
      </p:sp>
      <p:sp>
        <p:nvSpPr>
          <p:cNvPr id="11279" name="Line 4"/>
          <p:cNvSpPr>
            <a:spLocks noChangeShapeType="1"/>
          </p:cNvSpPr>
          <p:nvPr/>
        </p:nvSpPr>
        <p:spPr bwMode="auto">
          <a:xfrm>
            <a:off x="3581400" y="4622800"/>
            <a:ext cx="0" cy="304800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280" name="Line 4"/>
          <p:cNvSpPr>
            <a:spLocks noChangeShapeType="1"/>
          </p:cNvSpPr>
          <p:nvPr/>
        </p:nvSpPr>
        <p:spPr bwMode="auto">
          <a:xfrm>
            <a:off x="4191000" y="4622800"/>
            <a:ext cx="0" cy="304800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281" name="Line 4"/>
          <p:cNvSpPr>
            <a:spLocks noChangeShapeType="1"/>
          </p:cNvSpPr>
          <p:nvPr/>
        </p:nvSpPr>
        <p:spPr bwMode="auto">
          <a:xfrm>
            <a:off x="4800600" y="4622800"/>
            <a:ext cx="0" cy="304800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282" name="Line 4"/>
          <p:cNvSpPr>
            <a:spLocks noChangeShapeType="1"/>
          </p:cNvSpPr>
          <p:nvPr/>
        </p:nvSpPr>
        <p:spPr bwMode="auto">
          <a:xfrm>
            <a:off x="5410200" y="4622800"/>
            <a:ext cx="0" cy="304800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52400" y="152400"/>
            <a:ext cx="8839200" cy="6553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5058" name="Rectangle 2"/>
          <p:cNvSpPr>
            <a:spLocks noGrp="1" noChangeArrowheads="1"/>
          </p:cNvSpPr>
          <p:nvPr>
            <p:ph idx="1"/>
          </p:nvPr>
        </p:nvSpPr>
        <p:spPr>
          <a:xfrm>
            <a:off x="381000" y="838200"/>
            <a:ext cx="8382000" cy="5562600"/>
          </a:xfrm>
        </p:spPr>
        <p:txBody>
          <a:bodyPr/>
          <a:lstStyle/>
          <a:p>
            <a:pPr eaLnBrk="1" hangingPunct="1">
              <a:defRPr/>
            </a:pPr>
            <a:r>
              <a:rPr lang="ru-RU" dirty="0" smtClean="0">
                <a:solidFill>
                  <a:schemeClr val="folHlink"/>
                </a:solidFill>
                <a:latin typeface="Arial" pitchFamily="34" charset="0"/>
                <a:cs typeface="Arial" pitchFamily="34" charset="0"/>
              </a:rPr>
              <a:t>При счёте натуральные числа называют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по порядку</a:t>
            </a:r>
            <a:r>
              <a:rPr lang="ru-RU" dirty="0">
                <a:solidFill>
                  <a:schemeClr val="folHlink"/>
                </a:solidFill>
                <a:latin typeface="Arial" pitchFamily="34" charset="0"/>
                <a:cs typeface="Arial" pitchFamily="34" charset="0"/>
              </a:rPr>
              <a:t>: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smtClean="0">
                <a:solidFill>
                  <a:schemeClr val="folHlink"/>
                </a:solidFill>
                <a:latin typeface="Arial" pitchFamily="34" charset="0"/>
                <a:cs typeface="Arial" pitchFamily="34" charset="0"/>
              </a:rPr>
              <a:t>1, 2, 3, 4, 5, 6…</a:t>
            </a:r>
          </a:p>
          <a:p>
            <a:pPr eaLnBrk="1" hangingPunct="1">
              <a:buFontTx/>
              <a:buNone/>
              <a:defRPr/>
            </a:pPr>
            <a:endParaRPr lang="ru-RU" dirty="0" smtClean="0">
              <a:solidFill>
                <a:schemeClr val="folHlink"/>
              </a:solidFill>
              <a:latin typeface="Arial" pitchFamily="34" charset="0"/>
              <a:cs typeface="Arial" pitchFamily="34" charset="0"/>
            </a:endParaRPr>
          </a:p>
          <a:p>
            <a:pPr eaLnBrk="1" hangingPunct="1">
              <a:defRPr/>
            </a:pPr>
            <a:r>
              <a:rPr lang="ru-RU" dirty="0" smtClean="0">
                <a:solidFill>
                  <a:schemeClr val="folHlink"/>
                </a:solidFill>
                <a:latin typeface="Arial" pitchFamily="34" charset="0"/>
                <a:cs typeface="Arial" pitchFamily="34" charset="0"/>
              </a:rPr>
              <a:t>Из двух натуральных чисел меньше то, которое при счёте называют раньше,</a:t>
            </a:r>
            <a:br>
              <a:rPr lang="ru-RU" dirty="0" smtClean="0">
                <a:solidFill>
                  <a:schemeClr val="folHlink"/>
                </a:solidFill>
                <a:latin typeface="Arial" pitchFamily="34" charset="0"/>
                <a:cs typeface="Arial" pitchFamily="34" charset="0"/>
              </a:rPr>
            </a:br>
            <a:r>
              <a:rPr lang="ru-RU" dirty="0" smtClean="0">
                <a:solidFill>
                  <a:schemeClr val="folHlink"/>
                </a:solidFill>
                <a:latin typeface="Arial" pitchFamily="34" charset="0"/>
                <a:cs typeface="Arial" pitchFamily="34" charset="0"/>
              </a:rPr>
              <a:t>и больше то, которое называют позже: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smtClean="0">
                <a:solidFill>
                  <a:schemeClr val="folHlink"/>
                </a:solidFill>
                <a:latin typeface="Arial" pitchFamily="34" charset="0"/>
                <a:cs typeface="Arial" pitchFamily="34" charset="0"/>
              </a:rPr>
              <a:t>число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4 меньше </a:t>
            </a:r>
            <a:r>
              <a:rPr lang="ru-RU" dirty="0" smtClean="0">
                <a:solidFill>
                  <a:schemeClr val="folHlink"/>
                </a:solidFill>
                <a:latin typeface="Arial" pitchFamily="34" charset="0"/>
                <a:cs typeface="Arial" pitchFamily="34" charset="0"/>
              </a:rPr>
              <a:t>числа 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7</a:t>
            </a:r>
            <a:r>
              <a:rPr lang="ru-RU" dirty="0">
                <a:solidFill>
                  <a:schemeClr val="folHlink"/>
                </a:solidFill>
                <a:latin typeface="Arial" pitchFamily="34" charset="0"/>
                <a:cs typeface="Arial" pitchFamily="34" charset="0"/>
              </a:rPr>
              <a:t>,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smtClean="0">
                <a:solidFill>
                  <a:schemeClr val="folHlink"/>
                </a:solidFill>
                <a:latin typeface="Arial" pitchFamily="34" charset="0"/>
                <a:cs typeface="Arial" pitchFamily="34" charset="0"/>
              </a:rPr>
              <a:t>число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79</a:t>
            </a:r>
            <a:r>
              <a:rPr lang="ru-RU" dirty="0" smtClean="0">
                <a:solidFill>
                  <a:srgbClr val="CC66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больше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smtClean="0">
                <a:solidFill>
                  <a:schemeClr val="folHlink"/>
                </a:solidFill>
                <a:latin typeface="Arial" pitchFamily="34" charset="0"/>
                <a:cs typeface="Arial" pitchFamily="34" charset="0"/>
              </a:rPr>
              <a:t>числа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45</a:t>
            </a:r>
            <a:r>
              <a:rPr lang="ru-RU" dirty="0" smtClean="0">
                <a:solidFill>
                  <a:schemeClr val="folHlink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US" dirty="0" smtClean="0">
              <a:solidFill>
                <a:schemeClr val="folHlink"/>
              </a:solidFill>
              <a:latin typeface="Arial" pitchFamily="34" charset="0"/>
              <a:cs typeface="Arial" pitchFamily="34" charset="0"/>
            </a:endParaRPr>
          </a:p>
          <a:p>
            <a:pPr eaLnBrk="1" hangingPunct="1">
              <a:defRPr/>
            </a:pPr>
            <a:endParaRPr lang="ru-RU" sz="1000" dirty="0">
              <a:solidFill>
                <a:schemeClr val="folHlink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50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450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261</TotalTime>
  <Words>494</Words>
  <Application>Microsoft Office PowerPoint</Application>
  <PresentationFormat>Экран (4:3)</PresentationFormat>
  <Paragraphs>101</Paragraphs>
  <Slides>12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Сравнение с помощью  координатного луча</vt:lpstr>
      <vt:lpstr>Знаки неравенств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Вилкова Светлана Анатольевна</dc:creator>
  <cp:lastModifiedBy>Светлана</cp:lastModifiedBy>
  <cp:revision>35</cp:revision>
  <cp:lastPrinted>1601-01-01T00:00:00Z</cp:lastPrinted>
  <dcterms:created xsi:type="dcterms:W3CDTF">1601-01-01T00:00:00Z</dcterms:created>
  <dcterms:modified xsi:type="dcterms:W3CDTF">2013-07-05T05:30:55Z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