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CCFF"/>
    <a:srgbClr val="993366"/>
    <a:srgbClr val="FF6600"/>
    <a:srgbClr val="6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Число приборов</c:v>
                </c:pt>
              </c:strCache>
            </c:strRef>
          </c:tx>
          <c:spPr>
            <a:ln>
              <a:solidFill>
                <a:srgbClr val="FF6600">
                  <a:alpha val="69000"/>
                </a:srgbClr>
              </a:solidFill>
            </a:ln>
          </c:spPr>
          <c:marker>
            <c:symbol val="none"/>
          </c:marker>
          <c:cat>
            <c:strRef>
              <c:f>Лист3!$C$2:$H$2</c:f>
              <c:strCache>
                <c:ptCount val="6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</c:strCache>
            </c:strRef>
          </c:cat>
          <c:val>
            <c:numRef>
              <c:f>Лист3!$C$3:$H$3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2.2000000000000002</c:v>
                </c:pt>
                <c:pt idx="2">
                  <c:v>2.5</c:v>
                </c:pt>
                <c:pt idx="3">
                  <c:v>2.6</c:v>
                </c:pt>
                <c:pt idx="4">
                  <c:v>2.8</c:v>
                </c:pt>
                <c:pt idx="5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308416"/>
        <c:axId val="157310336"/>
      </c:lineChart>
      <c:catAx>
        <c:axId val="15730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Месяц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9167201793950512"/>
              <c:y val="0.92213194941541399"/>
            </c:manualLayout>
          </c:layout>
          <c:overlay val="0"/>
        </c:title>
        <c:majorTickMark val="out"/>
        <c:minorTickMark val="none"/>
        <c:tickLblPos val="nextTo"/>
        <c:crossAx val="157310336"/>
        <c:crosses val="autoZero"/>
        <c:auto val="1"/>
        <c:lblAlgn val="ctr"/>
        <c:lblOffset val="100"/>
        <c:noMultiLvlLbl val="0"/>
      </c:catAx>
      <c:valAx>
        <c:axId val="1573103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Число приборов</a:t>
                </a:r>
              </a:p>
              <a:p>
                <a:pPr>
                  <a:defRPr/>
                </a:pPr>
                <a:r>
                  <a:rPr lang="ru-RU" dirty="0" smtClean="0"/>
                  <a:t> (тыс. шт.)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730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Линейная </a:t>
            </a:r>
            <a:r>
              <a:rPr lang="ru-RU" dirty="0"/>
              <a:t>диаграмма</a:t>
            </a:r>
          </a:p>
        </c:rich>
      </c:tx>
      <c:layout>
        <c:manualLayout>
          <c:xMode val="edge"/>
          <c:yMode val="edge"/>
          <c:x val="0.29452845382963494"/>
          <c:y val="3.7037037037037035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Лист2!$E$6</c:f>
              <c:strCache>
                <c:ptCount val="1"/>
                <c:pt idx="0">
                  <c:v>Время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Лист2!$F$5:$J$5</c:f>
              <c:strCache>
                <c:ptCount val="5"/>
                <c:pt idx="0">
                  <c:v>Таня</c:v>
                </c:pt>
                <c:pt idx="1">
                  <c:v>Саша</c:v>
                </c:pt>
                <c:pt idx="2">
                  <c:v>Оля</c:v>
                </c:pt>
                <c:pt idx="3">
                  <c:v>Игорь</c:v>
                </c:pt>
                <c:pt idx="4">
                  <c:v>Миша</c:v>
                </c:pt>
              </c:strCache>
            </c:strRef>
          </c:cat>
          <c:val>
            <c:numRef>
              <c:f>Лист2!$F$6:$J$6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15</c:v>
                </c:pt>
                <c:pt idx="3">
                  <c:v>30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6560"/>
        <c:axId val="72068096"/>
      </c:barChart>
      <c:catAx>
        <c:axId val="72066560"/>
        <c:scaling>
          <c:orientation val="minMax"/>
        </c:scaling>
        <c:delete val="0"/>
        <c:axPos val="l"/>
        <c:majorTickMark val="out"/>
        <c:minorTickMark val="none"/>
        <c:tickLblPos val="nextTo"/>
        <c:crossAx val="72068096"/>
        <c:crosses val="autoZero"/>
        <c:auto val="1"/>
        <c:lblAlgn val="ctr"/>
        <c:lblOffset val="100"/>
        <c:noMultiLvlLbl val="0"/>
      </c:catAx>
      <c:valAx>
        <c:axId val="720680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Время в мин</a:t>
                </a:r>
              </a:p>
            </c:rich>
          </c:tx>
          <c:layout>
            <c:manualLayout>
              <c:xMode val="edge"/>
              <c:yMode val="edge"/>
              <c:x val="0.81110520559930011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066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Лист2!$G$10</c:f>
              <c:strCache>
                <c:ptCount val="1"/>
                <c:pt idx="0">
                  <c:v>Частота</c:v>
                </c:pt>
              </c:strCache>
            </c:strRef>
          </c:tx>
          <c:spPr>
            <a:solidFill>
              <a:srgbClr val="7030A0">
                <a:alpha val="82000"/>
              </a:srgbClr>
            </a:solidFill>
          </c:spPr>
          <c:invertIfNegative val="0"/>
          <c:val>
            <c:numRef>
              <c:f>Лист2!$H$10:$M$10</c:f>
              <c:numCache>
                <c:formatCode>General</c:formatCode>
                <c:ptCount val="6"/>
                <c:pt idx="0">
                  <c:v>12</c:v>
                </c:pt>
                <c:pt idx="1">
                  <c:v>23</c:v>
                </c:pt>
                <c:pt idx="2">
                  <c:v>32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48224"/>
        <c:axId val="42566784"/>
      </c:barChart>
      <c:catAx>
        <c:axId val="4254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детей в семье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2566784"/>
        <c:crosses val="autoZero"/>
        <c:auto val="1"/>
        <c:lblAlgn val="ctr"/>
        <c:lblOffset val="100"/>
        <c:tickLblSkip val="1"/>
        <c:noMultiLvlLbl val="0"/>
      </c:catAx>
      <c:valAx>
        <c:axId val="425667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548224"/>
        <c:crossesAt val="1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Когда вы смотрите на экран</a:t>
            </a:r>
          </a:p>
          <a:p>
            <a:pPr>
              <a:defRPr/>
            </a:pPr>
            <a:r>
              <a:rPr lang="ru-RU"/>
              <a:t>мобильного телефона?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66CCFF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99FF"/>
              </a:solidFill>
            </c:spPr>
          </c:dPt>
          <c:cat>
            <c:strRef>
              <c:f>Лист1!$B$5:$B$10</c:f>
              <c:strCache>
                <c:ptCount val="6"/>
                <c:pt idx="0">
                  <c:v>Звонок</c:v>
                </c:pt>
                <c:pt idx="1">
                  <c:v>Вы на лекции/уроке</c:v>
                </c:pt>
                <c:pt idx="2">
                  <c:v>Чтобы посмотреть время</c:v>
                </c:pt>
                <c:pt idx="3">
                  <c:v>Пришла sms</c:v>
                </c:pt>
                <c:pt idx="4">
                  <c:v>Вам скучно</c:v>
                </c:pt>
                <c:pt idx="5">
                  <c:v>Хотите выглядеть занятым</c:v>
                </c:pt>
              </c:strCache>
            </c:strRef>
          </c:cat>
          <c:val>
            <c:numRef>
              <c:f>Лист1!$C$5:$C$10</c:f>
              <c:numCache>
                <c:formatCode>0%</c:formatCode>
                <c:ptCount val="6"/>
                <c:pt idx="0">
                  <c:v>0.11</c:v>
                </c:pt>
                <c:pt idx="1">
                  <c:v>0.11</c:v>
                </c:pt>
                <c:pt idx="2">
                  <c:v>0.45</c:v>
                </c:pt>
                <c:pt idx="3">
                  <c:v>0.11</c:v>
                </c:pt>
                <c:pt idx="4">
                  <c:v>0.11</c:v>
                </c:pt>
                <c:pt idx="5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Лист2!$P$6:$S$6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4</c:v>
                </c:pt>
                <c:pt idx="3">
                  <c:v>14</c:v>
                </c:pt>
              </c:numCache>
            </c:numRef>
          </c:val>
          <c:smooth val="0"/>
        </c:ser>
        <c:ser>
          <c:idx val="1"/>
          <c:order val="1"/>
          <c:val>
            <c:numRef>
              <c:f>Лист2!$P$7:$S$7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smooth val="0"/>
        </c:ser>
        <c:ser>
          <c:idx val="2"/>
          <c:order val="2"/>
          <c:val>
            <c:numRef>
              <c:f>Лист2!$P$8:$S$8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79296"/>
        <c:axId val="42697472"/>
      </c:lineChart>
      <c:catAx>
        <c:axId val="4267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42697472"/>
        <c:crosses val="autoZero"/>
        <c:auto val="1"/>
        <c:lblAlgn val="ctr"/>
        <c:lblOffset val="100"/>
        <c:noMultiLvlLbl val="0"/>
      </c:catAx>
      <c:valAx>
        <c:axId val="4269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7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rgbClr val="66CCFF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Лист3!$D$12:$D$14</c:f>
              <c:numCache>
                <c:formatCode>0%</c:formatCode>
                <c:ptCount val="3"/>
                <c:pt idx="0">
                  <c:v>0.35</c:v>
                </c:pt>
                <c:pt idx="1">
                  <c:v>0.43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Лист3!$D$12:$D$14</c:f>
              <c:numCache>
                <c:formatCode>0%</c:formatCode>
                <c:ptCount val="3"/>
                <c:pt idx="0">
                  <c:v>0.35</c:v>
                </c:pt>
                <c:pt idx="1">
                  <c:v>0.43</c:v>
                </c:pt>
                <c:pt idx="2">
                  <c:v>0.22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 </a:t>
            </a:r>
            <a:r>
              <a:rPr lang="ru-RU" dirty="0"/>
              <a:t>чел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Лист1!$G$4</c:f>
              <c:strCache>
                <c:ptCount val="1"/>
                <c:pt idx="0">
                  <c:v>Млн чел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Лист1!$H$5:$M$5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Лист1!$H$4:$M$4</c:f>
              <c:numCache>
                <c:formatCode>#,##0</c:formatCode>
                <c:ptCount val="6"/>
                <c:pt idx="0">
                  <c:v>47885</c:v>
                </c:pt>
                <c:pt idx="1">
                  <c:v>48114</c:v>
                </c:pt>
                <c:pt idx="2">
                  <c:v>46283</c:v>
                </c:pt>
                <c:pt idx="3">
                  <c:v>45037</c:v>
                </c:pt>
                <c:pt idx="4">
                  <c:v>45412</c:v>
                </c:pt>
                <c:pt idx="5">
                  <c:v>45817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38272"/>
        <c:axId val="42848256"/>
      </c:lineChart>
      <c:catAx>
        <c:axId val="428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848256"/>
        <c:crosses val="autoZero"/>
        <c:auto val="1"/>
        <c:lblAlgn val="ctr"/>
        <c:lblOffset val="100"/>
        <c:noMultiLvlLbl val="0"/>
      </c:catAx>
      <c:valAx>
        <c:axId val="42848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283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Лист1!$M$9</c:f>
              <c:strCache>
                <c:ptCount val="1"/>
                <c:pt idx="0">
                  <c:v>Картофель</c:v>
                </c:pt>
              </c:strCache>
            </c:strRef>
          </c:tx>
          <c:spPr>
            <a:ln>
              <a:solidFill>
                <a:srgbClr val="993366"/>
              </a:solidFill>
            </a:ln>
          </c:spPr>
          <c:marker>
            <c:symbol val="none"/>
          </c:marker>
          <c:cat>
            <c:numRef>
              <c:f>Лист1!$L$10:$L$15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Лист1!$M$10:$M$15</c:f>
              <c:numCache>
                <c:formatCode>General</c:formatCode>
                <c:ptCount val="6"/>
                <c:pt idx="0">
                  <c:v>38.299999999999997</c:v>
                </c:pt>
                <c:pt idx="1">
                  <c:v>37.700000000000003</c:v>
                </c:pt>
                <c:pt idx="2">
                  <c:v>33.799999999999997</c:v>
                </c:pt>
                <c:pt idx="3">
                  <c:v>39.9</c:v>
                </c:pt>
                <c:pt idx="4">
                  <c:v>38.700000000000003</c:v>
                </c:pt>
                <c:pt idx="5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Лист1!$N$9</c:f>
              <c:strCache>
                <c:ptCount val="1"/>
                <c:pt idx="0">
                  <c:v>Овощи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Лист1!$L$10:$L$15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Лист1!$N$10:$N$15</c:f>
              <c:numCache>
                <c:formatCode>General</c:formatCode>
                <c:ptCount val="6"/>
                <c:pt idx="0">
                  <c:v>10</c:v>
                </c:pt>
                <c:pt idx="1">
                  <c:v>9.8000000000000007</c:v>
                </c:pt>
                <c:pt idx="2">
                  <c:v>9.6</c:v>
                </c:pt>
                <c:pt idx="3">
                  <c:v>11.3</c:v>
                </c:pt>
                <c:pt idx="4">
                  <c:v>10.7</c:v>
                </c:pt>
                <c:pt idx="5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07232"/>
        <c:axId val="43408768"/>
      </c:lineChart>
      <c:catAx>
        <c:axId val="4340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408768"/>
        <c:crosses val="autoZero"/>
        <c:auto val="1"/>
        <c:lblAlgn val="ctr"/>
        <c:lblOffset val="100"/>
        <c:noMultiLvlLbl val="0"/>
      </c:catAx>
      <c:valAx>
        <c:axId val="4340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07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Столбчатая диаграмма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42327882091663"/>
          <c:y val="0.1627474690663667"/>
          <c:w val="0.71066060154642829"/>
          <c:h val="0.71231273975368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Лист2!$E$6</c:f>
              <c:strCache>
                <c:ptCount val="1"/>
                <c:pt idx="0">
                  <c:v>Время</c:v>
                </c:pt>
              </c:strCache>
            </c:strRef>
          </c:tx>
          <c:invertIfNegative val="0"/>
          <c:cat>
            <c:strRef>
              <c:f>Лист2!$F$5:$J$5</c:f>
              <c:strCache>
                <c:ptCount val="5"/>
                <c:pt idx="0">
                  <c:v>Таня</c:v>
                </c:pt>
                <c:pt idx="1">
                  <c:v>Саша</c:v>
                </c:pt>
                <c:pt idx="2">
                  <c:v>Оля</c:v>
                </c:pt>
                <c:pt idx="3">
                  <c:v>Игорь</c:v>
                </c:pt>
                <c:pt idx="4">
                  <c:v>Миша</c:v>
                </c:pt>
              </c:strCache>
            </c:strRef>
          </c:cat>
          <c:val>
            <c:numRef>
              <c:f>Лист2!$F$6:$J$6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15</c:v>
                </c:pt>
                <c:pt idx="3">
                  <c:v>30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53120"/>
        <c:axId val="72054656"/>
      </c:barChart>
      <c:catAx>
        <c:axId val="7205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2054656"/>
        <c:crosses val="autoZero"/>
        <c:auto val="1"/>
        <c:lblAlgn val="ctr"/>
        <c:lblOffset val="100"/>
        <c:noMultiLvlLbl val="0"/>
      </c:catAx>
      <c:valAx>
        <c:axId val="7205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05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C06B-A772-45C2-AD60-A8B20EEDD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2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2653-EBF9-4F61-9F3C-E3695CDB1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C1DC-F859-4269-A4A6-0396D0D2E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22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BDAF7-C5A4-46B6-A7BF-BACC3B51B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5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6449-3066-4619-9D16-7DAD5B368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CD31-03D1-4CBC-BA14-73486AC4F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50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B847-0A3D-4BE3-8F1C-CAB96CD83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8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FC9B-D1FD-44B4-9E34-FB16EB2FF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2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E2C2-3D83-442D-AAFF-4FFB54DEF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2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8C4D-E1FA-40A7-8688-BF83F4D21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0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ABB4-9247-4900-8484-59ADDBD6C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6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F4BB-F829-457D-8144-A1DD8C097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4C84C43B-7DEC-4A22-9E28-F9D9FAB0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2" r:id="rId2"/>
    <p:sldLayoutId id="2147483720" r:id="rId3"/>
    <p:sldLayoutId id="2147483713" r:id="rId4"/>
    <p:sldLayoutId id="2147483714" r:id="rId5"/>
    <p:sldLayoutId id="2147483715" r:id="rId6"/>
    <p:sldLayoutId id="2147483716" r:id="rId7"/>
    <p:sldLayoutId id="2147483721" r:id="rId8"/>
    <p:sldLayoutId id="2147483722" r:id="rId9"/>
    <p:sldLayoutId id="2147483717" r:id="rId10"/>
    <p:sldLayoutId id="2147483718" r:id="rId11"/>
    <p:sldLayoutId id="2147483723" r:id="rId12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381000" y="4572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6425" y="534988"/>
            <a:ext cx="8128000" cy="5857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 fontAlgn="t">
              <a:defRPr/>
            </a:pPr>
            <a:r>
              <a:rPr lang="ru-RU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Составьте диаграмму к данной задаче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99878"/>
              </p:ext>
            </p:extLst>
          </p:nvPr>
        </p:nvGraphicFramePr>
        <p:xfrm>
          <a:off x="1524000" y="1397000"/>
          <a:ext cx="6096000" cy="4450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55436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Имя ученика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 дорогу 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 школы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90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Таня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 мин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90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Саша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 мин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90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Оля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 мин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90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Игорь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 мин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90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Миша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 мин</a:t>
                      </a:r>
                      <a:endParaRPr lang="ru-RU" sz="3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28600" y="304800"/>
          <a:ext cx="457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267200" y="2362200"/>
          <a:ext cx="464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991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По данным таблицы составьте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условие 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задачи и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постройте</a:t>
            </a:r>
            <a:b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линейную диаграмму</a:t>
            </a:r>
          </a:p>
        </p:txBody>
      </p:sp>
      <p:graphicFrame>
        <p:nvGraphicFramePr>
          <p:cNvPr id="28708" name="Group 36"/>
          <p:cNvGraphicFramePr>
            <a:graphicFrameLocks noGrp="1"/>
          </p:cNvGraphicFramePr>
          <p:nvPr>
            <p:ph idx="4294967295"/>
          </p:nvPr>
        </p:nvGraphicFramePr>
        <p:xfrm>
          <a:off x="457200" y="1905000"/>
          <a:ext cx="8229600" cy="44196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«Космос»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«Спорт»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«Города»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Саша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Сережа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По данным таблицы составьте условие задачи и постройте линейную диаграмму</a:t>
            </a:r>
          </a:p>
        </p:txBody>
      </p:sp>
      <p:graphicFrame>
        <p:nvGraphicFramePr>
          <p:cNvPr id="33860" name="Group 68"/>
          <p:cNvGraphicFramePr>
            <a:graphicFrameLocks noGrp="1"/>
          </p:cNvGraphicFramePr>
          <p:nvPr>
            <p:ph idx="4294967295"/>
          </p:nvPr>
        </p:nvGraphicFramePr>
        <p:xfrm>
          <a:off x="609600" y="1905000"/>
          <a:ext cx="8012114" cy="4381500"/>
        </p:xfrm>
        <a:graphic>
          <a:graphicData uri="http://schemas.openxmlformats.org/drawingml/2006/table">
            <a:tbl>
              <a:tblPr/>
              <a:tblGrid>
                <a:gridCol w="1904925"/>
                <a:gridCol w="1523940"/>
                <a:gridCol w="1523940"/>
                <a:gridCol w="1600137"/>
                <a:gridCol w="1459172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Белый</a:t>
                      </a: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Серый</a:t>
                      </a: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Оранже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-вый</a:t>
                      </a: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Большой</a:t>
                      </a:r>
                    </a:p>
                  </a:txBody>
                  <a:tcPr marL="91436" marR="91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Маленький</a:t>
                      </a:r>
                    </a:p>
                  </a:txBody>
                  <a:tcPr marL="91436" marR="91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L="91436" marR="91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90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2483915"/>
              </p:ext>
            </p:extLst>
          </p:nvPr>
        </p:nvGraphicFramePr>
        <p:xfrm>
          <a:off x="457200" y="1905000"/>
          <a:ext cx="8229600" cy="4571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/>
                <a:gridCol w="1235075"/>
                <a:gridCol w="1812925"/>
                <a:gridCol w="1477963"/>
                <a:gridCol w="1646237"/>
              </a:tblGrid>
              <a:tr h="518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Яблоки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Апельсины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Лимоны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Понедельник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720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Вторник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Четверг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945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060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Пятница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Суббота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715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/>
                </a:tc>
              </a:tr>
            </a:tbl>
          </a:graphicData>
        </a:graphic>
      </p:graphicFrame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8392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По данным таблицы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составьте 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условие задачи и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постройте</a:t>
            </a:r>
            <a:b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линейную диаграмму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304800" y="533400"/>
          <a:ext cx="8458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497623"/>
              </p:ext>
            </p:extLst>
          </p:nvPr>
        </p:nvGraphicFramePr>
        <p:xfrm>
          <a:off x="381000" y="342900"/>
          <a:ext cx="8382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9888"/>
            <a:ext cx="7239000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647700" y="533400"/>
          <a:ext cx="7848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519780"/>
              </p:ext>
            </p:extLst>
          </p:nvPr>
        </p:nvGraphicFramePr>
        <p:xfrm>
          <a:off x="685800" y="381000"/>
          <a:ext cx="7696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737530"/>
              </p:ext>
            </p:extLst>
          </p:nvPr>
        </p:nvGraphicFramePr>
        <p:xfrm>
          <a:off x="762000" y="6096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52400" y="457200"/>
            <a:ext cx="87630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 fontAlgn="t"/>
            <a:r>
              <a:rPr lang="ru-RU" altLang="zh-CN" sz="2400" b="1">
                <a:solidFill>
                  <a:srgbClr val="F8F392"/>
                </a:solidFill>
                <a:cs typeface="Times New Roman" pitchFamily="18" charset="0"/>
              </a:rPr>
              <a:t>Перевозка пассажиров транспортом</a:t>
            </a:r>
          </a:p>
          <a:p>
            <a:pPr algn="ctr" fontAlgn="t"/>
            <a:r>
              <a:rPr lang="ru-RU" altLang="zh-CN" sz="2400" b="1">
                <a:solidFill>
                  <a:srgbClr val="F8F392"/>
                </a:solidFill>
                <a:cs typeface="Times New Roman" pitchFamily="18" charset="0"/>
              </a:rPr>
              <a:t> общего пользования в России</a:t>
            </a:r>
            <a:r>
              <a:rPr lang="ru-RU" altLang="zh-CN" sz="2400">
                <a:solidFill>
                  <a:srgbClr val="F8F392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23700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18418"/>
              </p:ext>
            </p:extLst>
          </p:nvPr>
        </p:nvGraphicFramePr>
        <p:xfrm>
          <a:off x="838200" y="1447800"/>
          <a:ext cx="7467600" cy="12176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85888"/>
                <a:gridCol w="1012825"/>
                <a:gridCol w="1014412"/>
                <a:gridCol w="1012825"/>
                <a:gridCol w="1014413"/>
                <a:gridCol w="1012825"/>
                <a:gridCol w="1014412"/>
              </a:tblGrid>
              <a:tr h="5335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2006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2007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2008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  <a:tr h="684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Млн чел.</a:t>
                      </a:r>
                      <a:endParaRPr kumimoji="0" lang="ru-R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47 885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48 114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46 283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45 037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45 412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400" u="none" strike="noStrike" cap="none" spc="-150" normalizeH="0" baseline="0" dirty="0" smtClean="0">
                          <a:ln>
                            <a:noFill/>
                          </a:ln>
                          <a:effectLst/>
                        </a:rPr>
                        <a:t>45 817</a:t>
                      </a:r>
                      <a:endParaRPr kumimoji="0" lang="ru-RU" altLang="zh-CN" sz="2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23310"/>
              </p:ext>
            </p:extLst>
          </p:nvPr>
        </p:nvGraphicFramePr>
        <p:xfrm>
          <a:off x="762000" y="2819400"/>
          <a:ext cx="769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546225" y="304800"/>
            <a:ext cx="6248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 fontAlgn="t">
              <a:defRPr/>
            </a:pP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Производство овощей в России,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млн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graphicFrame>
        <p:nvGraphicFramePr>
          <p:cNvPr id="24760" name="Group 184"/>
          <p:cNvGraphicFramePr>
            <a:graphicFrameLocks noGrp="1"/>
          </p:cNvGraphicFramePr>
          <p:nvPr/>
        </p:nvGraphicFramePr>
        <p:xfrm>
          <a:off x="746125" y="838200"/>
          <a:ext cx="7848599" cy="14478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19965"/>
                <a:gridCol w="1004181"/>
                <a:gridCol w="1005957"/>
                <a:gridCol w="1004179"/>
                <a:gridCol w="1004181"/>
                <a:gridCol w="1005957"/>
                <a:gridCol w="1004179"/>
              </a:tblGrid>
              <a:tr h="5333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Годы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</a:tr>
              <a:tr h="457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Картофель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38,3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37,7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39,9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38,7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37,0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</a:tr>
              <a:tr h="457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Овощи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11,1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anchor="ctr" horzOverflow="overflow"/>
                </a:tc>
              </a:tr>
            </a:tbl>
          </a:graphicData>
        </a:graphic>
      </p:graphicFrame>
      <p:sp>
        <p:nvSpPr>
          <p:cNvPr id="11301" name="Rectangle 139"/>
          <p:cNvSpPr>
            <a:spLocks noChangeArrowheads="1"/>
          </p:cNvSpPr>
          <p:nvPr/>
        </p:nvSpPr>
        <p:spPr bwMode="auto">
          <a:xfrm>
            <a:off x="942975" y="2590800"/>
            <a:ext cx="7359650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 fontAlgn="t">
              <a:defRPr/>
            </a:pPr>
            <a:r>
              <a:rPr lang="ru-RU" sz="2400" b="1" dirty="0">
                <a:solidFill>
                  <a:srgbClr val="51748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Динамика производства картофеля и овощей</a:t>
            </a:r>
          </a:p>
          <a:p>
            <a:pPr algn="ctr" fontAlgn="t">
              <a:defRPr/>
            </a:pP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 в </a:t>
            </a:r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России, 2006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–</a:t>
            </a:r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2011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гг.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615017" y="3505200"/>
          <a:ext cx="591396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221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данным таблицы составьте  условие задачи и постройте  линейную диаграмму</vt:lpstr>
      <vt:lpstr>По данным таблицы составьте условие задачи и постройте линейную диаграмму</vt:lpstr>
      <vt:lpstr>По данным таблицы  составьте условие задачи и постройте  линейную диаграмму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28</cp:revision>
  <cp:lastPrinted>1601-01-01T00:00:00Z</cp:lastPrinted>
  <dcterms:created xsi:type="dcterms:W3CDTF">1601-01-01T00:00:00Z</dcterms:created>
  <dcterms:modified xsi:type="dcterms:W3CDTF">2013-07-05T05:30:44Z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