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7" r:id="rId2"/>
    <p:sldId id="259" r:id="rId3"/>
    <p:sldId id="260" r:id="rId4"/>
    <p:sldId id="261" r:id="rId5"/>
    <p:sldId id="262" r:id="rId6"/>
    <p:sldId id="263" r:id="rId7"/>
    <p:sldId id="258" r:id="rId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6666FF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9DF333E2-6B95-4C7C-8FC3-68CE725E4F9B}" type="datetimeFigureOut">
              <a:rPr lang="ru-RU"/>
              <a:pPr>
                <a:defRPr/>
              </a:pPr>
              <a:t>05.07.2013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9D316225-6884-4658-B60E-54F6850283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21437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CB531E18-017F-4764-8401-E8B6C3D306A4}" type="slidenum">
              <a:rPr lang="ru-RU"/>
              <a:pPr eaLnBrk="1" hangingPunct="1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C39C40-8F66-4AE9-AAD4-FD9E63D94739}" type="datetimeFigureOut">
              <a:rPr lang="ru-RU"/>
              <a:pPr>
                <a:defRPr/>
              </a:pPr>
              <a:t>05.07.2013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C0B8AD-687C-49A8-B4E5-F39BDFE537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6270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7DA99C-478C-41FC-9BBE-352257EE2F90}" type="datetimeFigureOut">
              <a:rPr lang="ru-RU"/>
              <a:pPr>
                <a:defRPr/>
              </a:pPr>
              <a:t>05.07.2013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AC601-8AFC-4727-B9A6-46C0409E38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7427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1BB24B-419C-4FE1-80B5-EAE77052D1EF}" type="datetimeFigureOut">
              <a:rPr lang="ru-RU"/>
              <a:pPr>
                <a:defRPr/>
              </a:pPr>
              <a:t>05.07.2013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5A3C2-9D35-482C-BB52-9258BA4ED0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899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6AF17C-2C6A-488C-B24C-A9D70E700C7E}" type="datetimeFigureOut">
              <a:rPr lang="ru-RU"/>
              <a:pPr>
                <a:defRPr/>
              </a:pPr>
              <a:t>05.07.2013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A8B88F-BB9D-4745-9B0C-4E71FF77F7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4650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3EC5B1-F6DA-4652-8D85-C31E5EF13FBD}" type="datetimeFigureOut">
              <a:rPr lang="ru-RU"/>
              <a:pPr>
                <a:defRPr/>
              </a:pPr>
              <a:t>05.07.2013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3DE23-6BBD-495B-87A8-5CECD19637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2892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C24934-E207-4013-A76E-155C56B9D38C}" type="datetimeFigureOut">
              <a:rPr lang="ru-RU"/>
              <a:pPr>
                <a:defRPr/>
              </a:pPr>
              <a:t>05.07.2013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3A3637-A823-422C-AE3D-99A294D3EA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6158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337945-4C8F-4F74-A75F-8FBE7A1C10E2}" type="datetimeFigureOut">
              <a:rPr lang="ru-RU"/>
              <a:pPr>
                <a:defRPr/>
              </a:pPr>
              <a:t>05.07.2013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0B58ED-7B34-4C59-A743-C938FACCAD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4520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53E3D-1E78-4EA9-ABAB-3EF5EA10E84C}" type="datetimeFigureOut">
              <a:rPr lang="ru-RU"/>
              <a:pPr>
                <a:defRPr/>
              </a:pPr>
              <a:t>05.07.2013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B02114-A3B2-4059-B3E7-6B7B3DD238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5709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1B2B3E-FDEA-41ED-8DC2-91412FD8754C}" type="datetimeFigureOut">
              <a:rPr lang="ru-RU"/>
              <a:pPr>
                <a:defRPr/>
              </a:pPr>
              <a:t>05.07.2013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6BE344-6DDA-480E-97A6-EF1302DDBE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9889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4D75DD-D315-4CFB-9CAE-7D4D51C1320C}" type="datetimeFigureOut">
              <a:rPr lang="ru-RU"/>
              <a:pPr>
                <a:defRPr/>
              </a:pPr>
              <a:t>05.07.2013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11408B-9C90-4672-A61C-85F23DA302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2712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AFACC8-5325-4E46-A5DC-86B37936C88A}" type="datetimeFigureOut">
              <a:rPr lang="ru-RU"/>
              <a:pPr>
                <a:defRPr/>
              </a:pPr>
              <a:t>05.07.2013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E6F175-D842-41FC-A6C1-D92C532452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8930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D8B19ED-26C0-4805-A991-5EB0398C8053}" type="datetimeFigureOut">
              <a:rPr lang="ru-RU"/>
              <a:pPr>
                <a:defRPr/>
              </a:pPr>
              <a:t>05.07.2013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5DB38CD-640A-4E67-AD63-796B6311B4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77880" y="165524"/>
            <a:ext cx="2435282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Шкала</a:t>
            </a:r>
            <a:endParaRPr lang="ru-RU" sz="5400" b="1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Блок-схема: альтернативный процесс 2"/>
          <p:cNvSpPr/>
          <p:nvPr/>
        </p:nvSpPr>
        <p:spPr>
          <a:xfrm>
            <a:off x="358775" y="1196975"/>
            <a:ext cx="8426450" cy="1511300"/>
          </a:xfrm>
          <a:prstGeom prst="flowChartAlternateProcess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Длины отрезков измеряют линейкой. На линейке нанесены </a:t>
            </a:r>
            <a:r>
              <a:rPr lang="ru-RU" sz="25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штрихи</a:t>
            </a:r>
            <a:r>
              <a:rPr lang="ru-RU" sz="25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Они разбивают линейку на </a:t>
            </a:r>
            <a:r>
              <a:rPr lang="ru-RU" sz="25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равные части. </a:t>
            </a:r>
            <a:r>
              <a:rPr lang="ru-RU" sz="25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Эти части называют </a:t>
            </a:r>
            <a:r>
              <a:rPr lang="ru-RU" sz="25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делениями.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2" r="23385"/>
          <a:stretch/>
        </p:blipFill>
        <p:spPr>
          <a:xfrm>
            <a:off x="2237331" y="3068960"/>
            <a:ext cx="4716380" cy="16861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6" name="Блок-схема: альтернативный процесс 5"/>
          <p:cNvSpPr/>
          <p:nvPr/>
        </p:nvSpPr>
        <p:spPr>
          <a:xfrm>
            <a:off x="1239838" y="5157788"/>
            <a:ext cx="6710362" cy="792162"/>
          </a:xfrm>
          <a:prstGeom prst="flowChartAlternateProcess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Все деления линейки образуют </a:t>
            </a:r>
            <a:r>
              <a:rPr lang="ru-RU" sz="25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шкалу</a:t>
            </a:r>
            <a:r>
              <a:rPr lang="ru-RU" sz="25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8466" y="1534684"/>
            <a:ext cx="1562878" cy="22650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9648" y="4406543"/>
            <a:ext cx="1960514" cy="18886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3598" y="1844824"/>
            <a:ext cx="1360717" cy="38364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32" y="980728"/>
            <a:ext cx="1440160" cy="55229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4379616"/>
            <a:ext cx="2088232" cy="20882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3079" name="TextBox 8"/>
          <p:cNvSpPr txBox="1">
            <a:spLocks noChangeArrowheads="1"/>
          </p:cNvSpPr>
          <p:nvPr/>
        </p:nvSpPr>
        <p:spPr bwMode="auto">
          <a:xfrm>
            <a:off x="1079500" y="231775"/>
            <a:ext cx="69850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sz="3200" b="1">
                <a:solidFill>
                  <a:srgbClr val="FFCC00"/>
                </a:solidFill>
                <a:latin typeface="Arial" charset="0"/>
              </a:rPr>
              <a:t>Где встречаются шкалы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24300" y="1143000"/>
            <a:ext cx="2663825" cy="30469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 typeface="Arial" pitchFamily="34" charset="0"/>
              <a:buChar char="•"/>
              <a:defRPr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Линейки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Рулетки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Весы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Барометры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Динамометры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sz="2400" spc="-150" dirty="0">
                <a:latin typeface="Arial" pitchFamily="34" charset="0"/>
                <a:cs typeface="Arial" pitchFamily="34" charset="0"/>
              </a:rPr>
              <a:t>Термометры </a:t>
            </a:r>
            <a:r>
              <a:rPr lang="ru-RU" sz="2400" spc="-150" dirty="0" smtClean="0">
                <a:latin typeface="Arial" pitchFamily="34" charset="0"/>
                <a:cs typeface="Arial" pitchFamily="34" charset="0"/>
              </a:rPr>
              <a:t>      и др. приборы</a:t>
            </a:r>
            <a:endParaRPr lang="ru-RU" sz="2400" spc="-15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0825" y="225425"/>
            <a:ext cx="8642350" cy="3816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rgbClr val="FFCC00"/>
                </a:solidFill>
                <a:latin typeface="Arial" pitchFamily="34" charset="0"/>
                <a:cs typeface="Arial" pitchFamily="34" charset="0"/>
              </a:rPr>
              <a:t>Динамометр</a:t>
            </a:r>
          </a:p>
          <a:p>
            <a:pPr>
              <a:defRPr/>
            </a:pPr>
            <a:endParaRPr lang="ru-RU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Динамометр (силомер)  – прибор для измерения силы.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Динамометры разделяют по принципу действия 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на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механические (пружинные или рычажные), гидравлические и электрические, по назначению – 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на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образцовые и рабочие (общего назначения 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и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специальные). </a:t>
            </a:r>
          </a:p>
          <a:p>
            <a:pPr>
              <a:defRPr/>
            </a:pP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4011517"/>
            <a:ext cx="1562878" cy="22650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3501008"/>
            <a:ext cx="2392886" cy="30213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Прямоугольник 1"/>
          <p:cNvSpPr>
            <a:spLocks noChangeArrowheads="1"/>
          </p:cNvSpPr>
          <p:nvPr/>
        </p:nvSpPr>
        <p:spPr bwMode="auto">
          <a:xfrm>
            <a:off x="250825" y="260350"/>
            <a:ext cx="8648700" cy="233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ru-RU"/>
          </a:p>
          <a:p>
            <a:pPr algn="ctr"/>
            <a:r>
              <a:rPr lang="ru-RU" sz="3200" b="1">
                <a:solidFill>
                  <a:srgbClr val="FFCC00"/>
                </a:solidFill>
                <a:latin typeface="Arial" charset="0"/>
              </a:rPr>
              <a:t>Штангенциркуль</a:t>
            </a:r>
          </a:p>
          <a:p>
            <a:endParaRPr lang="ru-RU" sz="2400">
              <a:latin typeface="Arial" charset="0"/>
            </a:endParaRPr>
          </a:p>
          <a:p>
            <a:r>
              <a:rPr lang="ru-RU" sz="2400">
                <a:latin typeface="Arial" charset="0"/>
              </a:rPr>
              <a:t>Штангенциркуль – универсальный инструмент, предназначенный для высокоточных измерений наружных и внутренних размеров, а также глубин отверстий.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112874" y="1069441"/>
            <a:ext cx="2858962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 txBox="1">
            <a:spLocks noChangeArrowheads="1"/>
          </p:cNvSpPr>
          <p:nvPr/>
        </p:nvSpPr>
        <p:spPr bwMode="auto">
          <a:xfrm>
            <a:off x="427038" y="4762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sz="3200" b="1">
                <a:solidFill>
                  <a:srgbClr val="FFCC00"/>
                </a:solidFill>
                <a:latin typeface="Arial" charset="0"/>
              </a:rPr>
              <a:t>Координатный луч</a:t>
            </a:r>
          </a:p>
        </p:txBody>
      </p:sp>
      <p:cxnSp>
        <p:nvCxnSpPr>
          <p:cNvPr id="32" name="Прямая со стрелкой 31"/>
          <p:cNvCxnSpPr/>
          <p:nvPr/>
        </p:nvCxnSpPr>
        <p:spPr>
          <a:xfrm>
            <a:off x="611188" y="3213100"/>
            <a:ext cx="7639050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611188" y="3141663"/>
            <a:ext cx="0" cy="14287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1258888" y="3141663"/>
            <a:ext cx="0" cy="14287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3203575" y="3132138"/>
            <a:ext cx="0" cy="14446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2555875" y="3141663"/>
            <a:ext cx="0" cy="14287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1908175" y="3141663"/>
            <a:ext cx="0" cy="14287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5724525" y="3132138"/>
            <a:ext cx="0" cy="14446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5076825" y="3141663"/>
            <a:ext cx="0" cy="14287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4479925" y="3132138"/>
            <a:ext cx="0" cy="14446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3851275" y="3132138"/>
            <a:ext cx="0" cy="14446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7596188" y="3149600"/>
            <a:ext cx="0" cy="14446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>
            <a:off x="6948488" y="3141663"/>
            <a:ext cx="0" cy="14287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6372225" y="3143250"/>
            <a:ext cx="0" cy="14446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7891463" y="3357563"/>
            <a:ext cx="719137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3000" i="1">
                <a:latin typeface="Arial" charset="0"/>
              </a:rPr>
              <a:t>Х</a:t>
            </a:r>
          </a:p>
        </p:txBody>
      </p:sp>
      <p:sp>
        <p:nvSpPr>
          <p:cNvPr id="50" name="TextBox 49"/>
          <p:cNvSpPr txBox="1">
            <a:spLocks noChangeArrowheads="1"/>
          </p:cNvSpPr>
          <p:nvPr/>
        </p:nvSpPr>
        <p:spPr bwMode="auto">
          <a:xfrm>
            <a:off x="368300" y="3294063"/>
            <a:ext cx="719138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4000" i="1">
                <a:solidFill>
                  <a:srgbClr val="00B0F0"/>
                </a:solidFill>
                <a:latin typeface="Arial" charset="0"/>
              </a:rPr>
              <a:t>О</a:t>
            </a:r>
          </a:p>
        </p:txBody>
      </p:sp>
      <p:sp>
        <p:nvSpPr>
          <p:cNvPr id="52" name="TextBox 51"/>
          <p:cNvSpPr txBox="1">
            <a:spLocks noChangeArrowheads="1"/>
          </p:cNvSpPr>
          <p:nvPr/>
        </p:nvSpPr>
        <p:spPr bwMode="auto">
          <a:xfrm>
            <a:off x="401638" y="2559050"/>
            <a:ext cx="720725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3000" i="1">
                <a:latin typeface="Arial" charset="0"/>
              </a:rPr>
              <a:t>0</a:t>
            </a:r>
          </a:p>
        </p:txBody>
      </p:sp>
      <p:sp>
        <p:nvSpPr>
          <p:cNvPr id="53" name="TextBox 52"/>
          <p:cNvSpPr txBox="1">
            <a:spLocks noChangeArrowheads="1"/>
          </p:cNvSpPr>
          <p:nvPr/>
        </p:nvSpPr>
        <p:spPr bwMode="auto">
          <a:xfrm>
            <a:off x="1081088" y="2559050"/>
            <a:ext cx="720725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3000" i="1">
                <a:latin typeface="Arial" charset="0"/>
              </a:rPr>
              <a:t>1</a:t>
            </a:r>
          </a:p>
        </p:txBody>
      </p:sp>
      <p:sp>
        <p:nvSpPr>
          <p:cNvPr id="54" name="TextBox 53"/>
          <p:cNvSpPr txBox="1">
            <a:spLocks noChangeArrowheads="1"/>
          </p:cNvSpPr>
          <p:nvPr/>
        </p:nvSpPr>
        <p:spPr bwMode="auto">
          <a:xfrm>
            <a:off x="1692275" y="2559050"/>
            <a:ext cx="719138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3000" i="1">
                <a:latin typeface="Arial" charset="0"/>
              </a:rPr>
              <a:t>2</a:t>
            </a:r>
          </a:p>
        </p:txBody>
      </p:sp>
      <p:sp>
        <p:nvSpPr>
          <p:cNvPr id="56" name="TextBox 55"/>
          <p:cNvSpPr txBox="1">
            <a:spLocks noChangeArrowheads="1"/>
          </p:cNvSpPr>
          <p:nvPr/>
        </p:nvSpPr>
        <p:spPr bwMode="auto">
          <a:xfrm>
            <a:off x="2339975" y="2568575"/>
            <a:ext cx="719138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3000" i="1">
                <a:latin typeface="Arial" charset="0"/>
              </a:rPr>
              <a:t>3</a:t>
            </a:r>
          </a:p>
        </p:txBody>
      </p:sp>
      <p:sp>
        <p:nvSpPr>
          <p:cNvPr id="57" name="TextBox 56"/>
          <p:cNvSpPr txBox="1">
            <a:spLocks noChangeArrowheads="1"/>
          </p:cNvSpPr>
          <p:nvPr/>
        </p:nvSpPr>
        <p:spPr bwMode="auto">
          <a:xfrm>
            <a:off x="2987675" y="2559050"/>
            <a:ext cx="720725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3000" i="1">
                <a:latin typeface="Arial" charset="0"/>
              </a:rPr>
              <a:t>4</a:t>
            </a:r>
          </a:p>
        </p:txBody>
      </p:sp>
      <p:sp>
        <p:nvSpPr>
          <p:cNvPr id="58" name="TextBox 57"/>
          <p:cNvSpPr txBox="1">
            <a:spLocks noChangeArrowheads="1"/>
          </p:cNvSpPr>
          <p:nvPr/>
        </p:nvSpPr>
        <p:spPr bwMode="auto">
          <a:xfrm>
            <a:off x="3635375" y="2578100"/>
            <a:ext cx="720725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3000" i="1">
                <a:latin typeface="Arial" charset="0"/>
              </a:rPr>
              <a:t>5</a:t>
            </a:r>
          </a:p>
        </p:txBody>
      </p:sp>
      <p:sp>
        <p:nvSpPr>
          <p:cNvPr id="59" name="TextBox 58"/>
          <p:cNvSpPr txBox="1">
            <a:spLocks noChangeArrowheads="1"/>
          </p:cNvSpPr>
          <p:nvPr/>
        </p:nvSpPr>
        <p:spPr bwMode="auto">
          <a:xfrm>
            <a:off x="4284663" y="2568575"/>
            <a:ext cx="719137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3000" i="1">
                <a:latin typeface="Arial" charset="0"/>
              </a:rPr>
              <a:t>6</a:t>
            </a:r>
          </a:p>
        </p:txBody>
      </p:sp>
      <p:sp>
        <p:nvSpPr>
          <p:cNvPr id="60" name="TextBox 59"/>
          <p:cNvSpPr txBox="1">
            <a:spLocks noChangeArrowheads="1"/>
          </p:cNvSpPr>
          <p:nvPr/>
        </p:nvSpPr>
        <p:spPr bwMode="auto">
          <a:xfrm>
            <a:off x="6196013" y="2587625"/>
            <a:ext cx="719137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3000" i="1">
                <a:latin typeface="Arial" charset="0"/>
              </a:rPr>
              <a:t>9</a:t>
            </a:r>
          </a:p>
        </p:txBody>
      </p:sp>
      <p:sp>
        <p:nvSpPr>
          <p:cNvPr id="61" name="TextBox 60"/>
          <p:cNvSpPr txBox="1">
            <a:spLocks noChangeArrowheads="1"/>
          </p:cNvSpPr>
          <p:nvPr/>
        </p:nvSpPr>
        <p:spPr bwMode="auto">
          <a:xfrm>
            <a:off x="5508625" y="2578100"/>
            <a:ext cx="719138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3000" i="1">
                <a:latin typeface="Arial" charset="0"/>
              </a:rPr>
              <a:t>8</a:t>
            </a:r>
          </a:p>
        </p:txBody>
      </p:sp>
      <p:sp>
        <p:nvSpPr>
          <p:cNvPr id="62" name="TextBox 61"/>
          <p:cNvSpPr txBox="1">
            <a:spLocks noChangeArrowheads="1"/>
          </p:cNvSpPr>
          <p:nvPr/>
        </p:nvSpPr>
        <p:spPr bwMode="auto">
          <a:xfrm>
            <a:off x="4876800" y="2559050"/>
            <a:ext cx="720725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3000" i="1">
                <a:latin typeface="Arial" charset="0"/>
              </a:rPr>
              <a:t>7</a:t>
            </a:r>
          </a:p>
        </p:txBody>
      </p:sp>
      <p:sp>
        <p:nvSpPr>
          <p:cNvPr id="64" name="TextBox 63"/>
          <p:cNvSpPr txBox="1">
            <a:spLocks noChangeArrowheads="1"/>
          </p:cNvSpPr>
          <p:nvPr/>
        </p:nvSpPr>
        <p:spPr bwMode="auto">
          <a:xfrm>
            <a:off x="6659563" y="2587625"/>
            <a:ext cx="720725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3000" i="1">
                <a:latin typeface="Arial" charset="0"/>
              </a:rPr>
              <a:t>10</a:t>
            </a:r>
          </a:p>
        </p:txBody>
      </p:sp>
      <p:sp>
        <p:nvSpPr>
          <p:cNvPr id="65" name="TextBox 64"/>
          <p:cNvSpPr txBox="1">
            <a:spLocks noChangeArrowheads="1"/>
          </p:cNvSpPr>
          <p:nvPr/>
        </p:nvSpPr>
        <p:spPr bwMode="auto">
          <a:xfrm>
            <a:off x="7356475" y="2568575"/>
            <a:ext cx="720725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3000" i="1">
                <a:latin typeface="Arial" charset="0"/>
              </a:rPr>
              <a:t>11</a:t>
            </a:r>
          </a:p>
        </p:txBody>
      </p:sp>
      <p:sp>
        <p:nvSpPr>
          <p:cNvPr id="66" name="TextBox 65"/>
          <p:cNvSpPr txBox="1">
            <a:spLocks noChangeArrowheads="1"/>
          </p:cNvSpPr>
          <p:nvPr/>
        </p:nvSpPr>
        <p:spPr bwMode="auto">
          <a:xfrm>
            <a:off x="1019175" y="3294063"/>
            <a:ext cx="7191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4000" i="1">
                <a:solidFill>
                  <a:srgbClr val="00B0F0"/>
                </a:solidFill>
                <a:latin typeface="Arial" charset="0"/>
              </a:rPr>
              <a:t>Е</a:t>
            </a:r>
          </a:p>
        </p:txBody>
      </p:sp>
      <p:sp>
        <p:nvSpPr>
          <p:cNvPr id="67" name="TextBox 66"/>
          <p:cNvSpPr txBox="1">
            <a:spLocks noChangeArrowheads="1"/>
          </p:cNvSpPr>
          <p:nvPr/>
        </p:nvSpPr>
        <p:spPr bwMode="auto">
          <a:xfrm>
            <a:off x="427038" y="4710113"/>
            <a:ext cx="6408737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3200" i="1" dirty="0">
                <a:latin typeface="Arial" charset="0"/>
              </a:rPr>
              <a:t>ОЕ</a:t>
            </a:r>
            <a:r>
              <a:rPr lang="ru-RU" sz="3200" dirty="0">
                <a:latin typeface="Arial" charset="0"/>
              </a:rPr>
              <a:t> – единичный </a:t>
            </a:r>
            <a:r>
              <a:rPr lang="ru-RU" sz="3200" dirty="0" smtClean="0">
                <a:latin typeface="Arial" charset="0"/>
              </a:rPr>
              <a:t>отрезок.</a:t>
            </a:r>
            <a:endParaRPr lang="ru-RU" sz="3200" dirty="0">
              <a:latin typeface="Arial" charset="0"/>
            </a:endParaRPr>
          </a:p>
        </p:txBody>
      </p:sp>
      <p:sp>
        <p:nvSpPr>
          <p:cNvPr id="68" name="Левая фигурная скобка 67"/>
          <p:cNvSpPr/>
          <p:nvPr/>
        </p:nvSpPr>
        <p:spPr>
          <a:xfrm rot="16200000">
            <a:off x="828676" y="3019425"/>
            <a:ext cx="190500" cy="669925"/>
          </a:xfrm>
          <a:prstGeom prst="leftBrace">
            <a:avLst>
              <a:gd name="adj1" fmla="val 39048"/>
              <a:gd name="adj2" fmla="val 50001"/>
            </a:avLst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/>
      <p:bldP spid="52" grpId="0"/>
      <p:bldP spid="53" grpId="0"/>
      <p:bldP spid="54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4" grpId="0"/>
      <p:bldP spid="65" grpId="0"/>
      <p:bldP spid="66" grpId="0"/>
      <p:bldP spid="6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427038" y="4762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sz="3200" b="1">
                <a:solidFill>
                  <a:srgbClr val="FFCC00"/>
                </a:solidFill>
                <a:latin typeface="Arial" charset="0"/>
              </a:rPr>
              <a:t>Координаты точек</a:t>
            </a:r>
          </a:p>
        </p:txBody>
      </p:sp>
      <p:cxnSp>
        <p:nvCxnSpPr>
          <p:cNvPr id="32" name="Прямая со стрелкой 31"/>
          <p:cNvCxnSpPr/>
          <p:nvPr/>
        </p:nvCxnSpPr>
        <p:spPr>
          <a:xfrm>
            <a:off x="703263" y="2587625"/>
            <a:ext cx="7640637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703263" y="2514600"/>
            <a:ext cx="0" cy="14446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1352550" y="2514600"/>
            <a:ext cx="0" cy="14446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3295650" y="2506663"/>
            <a:ext cx="0" cy="14287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2647950" y="2514600"/>
            <a:ext cx="0" cy="14446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2000250" y="2514600"/>
            <a:ext cx="0" cy="14446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5816600" y="2506663"/>
            <a:ext cx="0" cy="14287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5168900" y="2514600"/>
            <a:ext cx="0" cy="14446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4572000" y="2506663"/>
            <a:ext cx="0" cy="14446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3944938" y="2506663"/>
            <a:ext cx="0" cy="14446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7688263" y="2524125"/>
            <a:ext cx="0" cy="14287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>
            <a:off x="7040563" y="2514600"/>
            <a:ext cx="0" cy="14446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6464300" y="2517775"/>
            <a:ext cx="0" cy="14446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84" name="TextBox 48"/>
          <p:cNvSpPr txBox="1">
            <a:spLocks noChangeArrowheads="1"/>
          </p:cNvSpPr>
          <p:nvPr/>
        </p:nvSpPr>
        <p:spPr bwMode="auto">
          <a:xfrm>
            <a:off x="7983538" y="2730500"/>
            <a:ext cx="719137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3000" i="1">
                <a:latin typeface="Arial" charset="0"/>
              </a:rPr>
              <a:t>Х</a:t>
            </a:r>
          </a:p>
        </p:txBody>
      </p:sp>
      <p:sp>
        <p:nvSpPr>
          <p:cNvPr id="7185" name="TextBox 49"/>
          <p:cNvSpPr txBox="1">
            <a:spLocks noChangeArrowheads="1"/>
          </p:cNvSpPr>
          <p:nvPr/>
        </p:nvSpPr>
        <p:spPr bwMode="auto">
          <a:xfrm>
            <a:off x="460375" y="2667000"/>
            <a:ext cx="7207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4000" i="1">
                <a:solidFill>
                  <a:srgbClr val="00B0F0"/>
                </a:solidFill>
                <a:latin typeface="Arial" charset="0"/>
              </a:rPr>
              <a:t>О</a:t>
            </a:r>
          </a:p>
        </p:txBody>
      </p:sp>
      <p:sp>
        <p:nvSpPr>
          <p:cNvPr id="7186" name="TextBox 51"/>
          <p:cNvSpPr txBox="1">
            <a:spLocks noChangeArrowheads="1"/>
          </p:cNvSpPr>
          <p:nvPr/>
        </p:nvSpPr>
        <p:spPr bwMode="auto">
          <a:xfrm>
            <a:off x="493713" y="1933575"/>
            <a:ext cx="720725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3000" i="1">
                <a:latin typeface="Arial" charset="0"/>
              </a:rPr>
              <a:t>0</a:t>
            </a:r>
          </a:p>
        </p:txBody>
      </p:sp>
      <p:sp>
        <p:nvSpPr>
          <p:cNvPr id="7187" name="TextBox 52"/>
          <p:cNvSpPr txBox="1">
            <a:spLocks noChangeArrowheads="1"/>
          </p:cNvSpPr>
          <p:nvPr/>
        </p:nvSpPr>
        <p:spPr bwMode="auto">
          <a:xfrm>
            <a:off x="1173163" y="1933575"/>
            <a:ext cx="720725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3000" i="1">
                <a:latin typeface="Arial" charset="0"/>
              </a:rPr>
              <a:t>1</a:t>
            </a:r>
          </a:p>
        </p:txBody>
      </p:sp>
      <p:sp>
        <p:nvSpPr>
          <p:cNvPr id="7188" name="TextBox 53"/>
          <p:cNvSpPr txBox="1">
            <a:spLocks noChangeArrowheads="1"/>
          </p:cNvSpPr>
          <p:nvPr/>
        </p:nvSpPr>
        <p:spPr bwMode="auto">
          <a:xfrm>
            <a:off x="1784350" y="1933575"/>
            <a:ext cx="719138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3000" i="1">
                <a:latin typeface="Arial" charset="0"/>
              </a:rPr>
              <a:t>2</a:t>
            </a:r>
          </a:p>
        </p:txBody>
      </p:sp>
      <p:sp>
        <p:nvSpPr>
          <p:cNvPr id="7189" name="TextBox 55"/>
          <p:cNvSpPr txBox="1">
            <a:spLocks noChangeArrowheads="1"/>
          </p:cNvSpPr>
          <p:nvPr/>
        </p:nvSpPr>
        <p:spPr bwMode="auto">
          <a:xfrm>
            <a:off x="2432050" y="1943100"/>
            <a:ext cx="720725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3000" i="1">
                <a:latin typeface="Arial" charset="0"/>
              </a:rPr>
              <a:t>3</a:t>
            </a:r>
          </a:p>
        </p:txBody>
      </p:sp>
      <p:sp>
        <p:nvSpPr>
          <p:cNvPr id="7190" name="TextBox 56"/>
          <p:cNvSpPr txBox="1">
            <a:spLocks noChangeArrowheads="1"/>
          </p:cNvSpPr>
          <p:nvPr/>
        </p:nvSpPr>
        <p:spPr bwMode="auto">
          <a:xfrm>
            <a:off x="3079750" y="1933575"/>
            <a:ext cx="720725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3000" i="1">
                <a:latin typeface="Arial" charset="0"/>
              </a:rPr>
              <a:t>4</a:t>
            </a:r>
          </a:p>
        </p:txBody>
      </p:sp>
      <p:sp>
        <p:nvSpPr>
          <p:cNvPr id="7191" name="TextBox 57"/>
          <p:cNvSpPr txBox="1">
            <a:spLocks noChangeArrowheads="1"/>
          </p:cNvSpPr>
          <p:nvPr/>
        </p:nvSpPr>
        <p:spPr bwMode="auto">
          <a:xfrm>
            <a:off x="3729038" y="1952625"/>
            <a:ext cx="719137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3000" i="1">
                <a:latin typeface="Arial" charset="0"/>
              </a:rPr>
              <a:t>5</a:t>
            </a:r>
          </a:p>
        </p:txBody>
      </p:sp>
      <p:sp>
        <p:nvSpPr>
          <p:cNvPr id="7192" name="TextBox 58"/>
          <p:cNvSpPr txBox="1">
            <a:spLocks noChangeArrowheads="1"/>
          </p:cNvSpPr>
          <p:nvPr/>
        </p:nvSpPr>
        <p:spPr bwMode="auto">
          <a:xfrm>
            <a:off x="4376738" y="1943100"/>
            <a:ext cx="719137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3000" i="1">
                <a:latin typeface="Arial" charset="0"/>
              </a:rPr>
              <a:t>6</a:t>
            </a:r>
          </a:p>
        </p:txBody>
      </p:sp>
      <p:sp>
        <p:nvSpPr>
          <p:cNvPr id="7193" name="TextBox 59"/>
          <p:cNvSpPr txBox="1">
            <a:spLocks noChangeArrowheads="1"/>
          </p:cNvSpPr>
          <p:nvPr/>
        </p:nvSpPr>
        <p:spPr bwMode="auto">
          <a:xfrm>
            <a:off x="6288088" y="1960563"/>
            <a:ext cx="719137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3000" i="1">
                <a:latin typeface="Arial" charset="0"/>
              </a:rPr>
              <a:t>9</a:t>
            </a:r>
          </a:p>
        </p:txBody>
      </p:sp>
      <p:sp>
        <p:nvSpPr>
          <p:cNvPr id="7194" name="TextBox 60"/>
          <p:cNvSpPr txBox="1">
            <a:spLocks noChangeArrowheads="1"/>
          </p:cNvSpPr>
          <p:nvPr/>
        </p:nvSpPr>
        <p:spPr bwMode="auto">
          <a:xfrm>
            <a:off x="5600700" y="1952625"/>
            <a:ext cx="719138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3000" i="1">
                <a:latin typeface="Arial" charset="0"/>
              </a:rPr>
              <a:t>8</a:t>
            </a:r>
          </a:p>
        </p:txBody>
      </p:sp>
      <p:sp>
        <p:nvSpPr>
          <p:cNvPr id="7195" name="TextBox 61"/>
          <p:cNvSpPr txBox="1">
            <a:spLocks noChangeArrowheads="1"/>
          </p:cNvSpPr>
          <p:nvPr/>
        </p:nvSpPr>
        <p:spPr bwMode="auto">
          <a:xfrm>
            <a:off x="4968875" y="1933575"/>
            <a:ext cx="720725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3000" i="1">
                <a:latin typeface="Arial" charset="0"/>
              </a:rPr>
              <a:t>7</a:t>
            </a:r>
          </a:p>
        </p:txBody>
      </p:sp>
      <p:sp>
        <p:nvSpPr>
          <p:cNvPr id="7196" name="TextBox 63"/>
          <p:cNvSpPr txBox="1">
            <a:spLocks noChangeArrowheads="1"/>
          </p:cNvSpPr>
          <p:nvPr/>
        </p:nvSpPr>
        <p:spPr bwMode="auto">
          <a:xfrm>
            <a:off x="6753225" y="1960563"/>
            <a:ext cx="71913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3000" i="1">
                <a:latin typeface="Arial" charset="0"/>
              </a:rPr>
              <a:t>10</a:t>
            </a:r>
          </a:p>
        </p:txBody>
      </p:sp>
      <p:sp>
        <p:nvSpPr>
          <p:cNvPr id="7197" name="TextBox 64"/>
          <p:cNvSpPr txBox="1">
            <a:spLocks noChangeArrowheads="1"/>
          </p:cNvSpPr>
          <p:nvPr/>
        </p:nvSpPr>
        <p:spPr bwMode="auto">
          <a:xfrm>
            <a:off x="7450138" y="1943100"/>
            <a:ext cx="719137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3000" i="1">
                <a:latin typeface="Arial" charset="0"/>
              </a:rPr>
              <a:t>11</a:t>
            </a:r>
          </a:p>
        </p:txBody>
      </p:sp>
      <p:sp>
        <p:nvSpPr>
          <p:cNvPr id="7198" name="TextBox 65"/>
          <p:cNvSpPr txBox="1">
            <a:spLocks noChangeArrowheads="1"/>
          </p:cNvSpPr>
          <p:nvPr/>
        </p:nvSpPr>
        <p:spPr bwMode="auto">
          <a:xfrm>
            <a:off x="1111250" y="2668588"/>
            <a:ext cx="7191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4000" i="1">
                <a:solidFill>
                  <a:srgbClr val="00B0F0"/>
                </a:solidFill>
                <a:latin typeface="Arial" charset="0"/>
              </a:rPr>
              <a:t>Е</a:t>
            </a:r>
          </a:p>
        </p:txBody>
      </p:sp>
      <p:sp>
        <p:nvSpPr>
          <p:cNvPr id="67" name="TextBox 66"/>
          <p:cNvSpPr txBox="1">
            <a:spLocks noChangeArrowheads="1"/>
          </p:cNvSpPr>
          <p:nvPr/>
        </p:nvSpPr>
        <p:spPr bwMode="auto">
          <a:xfrm>
            <a:off x="292100" y="3789363"/>
            <a:ext cx="85598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3200" dirty="0">
                <a:latin typeface="Arial" charset="0"/>
              </a:rPr>
              <a:t>Числа 0, 1, 2, 3, …, соответствующие точкам </a:t>
            </a:r>
            <a:r>
              <a:rPr lang="en-US" sz="3200" i="1" dirty="0">
                <a:latin typeface="Arial" charset="0"/>
              </a:rPr>
              <a:t>O</a:t>
            </a:r>
            <a:r>
              <a:rPr lang="en-US" sz="3200" dirty="0">
                <a:latin typeface="Arial" charset="0"/>
              </a:rPr>
              <a:t>, </a:t>
            </a:r>
            <a:r>
              <a:rPr lang="en-US" sz="3200" i="1" dirty="0">
                <a:latin typeface="Arial" charset="0"/>
              </a:rPr>
              <a:t>E</a:t>
            </a:r>
            <a:r>
              <a:rPr lang="en-US" sz="3200" dirty="0">
                <a:latin typeface="Arial" charset="0"/>
              </a:rPr>
              <a:t>, </a:t>
            </a:r>
            <a:r>
              <a:rPr lang="en-US" sz="3200" i="1" dirty="0">
                <a:latin typeface="Arial" charset="0"/>
              </a:rPr>
              <a:t>A</a:t>
            </a:r>
            <a:r>
              <a:rPr lang="en-US" sz="3200" dirty="0">
                <a:latin typeface="Arial" charset="0"/>
              </a:rPr>
              <a:t>, </a:t>
            </a:r>
            <a:r>
              <a:rPr lang="en-US" sz="3200" i="1" dirty="0">
                <a:latin typeface="Arial" charset="0"/>
              </a:rPr>
              <a:t>B</a:t>
            </a:r>
            <a:r>
              <a:rPr lang="en-US" sz="3200" dirty="0">
                <a:latin typeface="Arial" charset="0"/>
              </a:rPr>
              <a:t>, </a:t>
            </a:r>
            <a:r>
              <a:rPr lang="en-US" sz="3200" i="1" dirty="0">
                <a:latin typeface="Arial" charset="0"/>
              </a:rPr>
              <a:t>C</a:t>
            </a:r>
            <a:r>
              <a:rPr lang="en-US" sz="3200" dirty="0">
                <a:latin typeface="Arial" charset="0"/>
              </a:rPr>
              <a:t>, </a:t>
            </a:r>
            <a:r>
              <a:rPr lang="en-US" sz="3200" i="1" dirty="0">
                <a:latin typeface="Arial" charset="0"/>
              </a:rPr>
              <a:t>D</a:t>
            </a:r>
            <a:r>
              <a:rPr lang="en-US" sz="3200" dirty="0">
                <a:latin typeface="Arial" charset="0"/>
              </a:rPr>
              <a:t>, …, </a:t>
            </a:r>
            <a:r>
              <a:rPr lang="ru-RU" sz="3200" dirty="0">
                <a:latin typeface="Arial" charset="0"/>
              </a:rPr>
              <a:t>называют </a:t>
            </a:r>
            <a:r>
              <a:rPr lang="ru-RU" sz="3200" dirty="0">
                <a:solidFill>
                  <a:srgbClr val="FFC000"/>
                </a:solidFill>
                <a:latin typeface="Arial" charset="0"/>
              </a:rPr>
              <a:t>координатами</a:t>
            </a:r>
            <a:r>
              <a:rPr lang="ru-RU" sz="3200" dirty="0">
                <a:latin typeface="Arial" charset="0"/>
              </a:rPr>
              <a:t> этих точек.</a:t>
            </a:r>
          </a:p>
          <a:p>
            <a:pPr eaLnBrk="1" hangingPunct="1"/>
            <a:endParaRPr lang="ru-RU" sz="1000" dirty="0">
              <a:latin typeface="Arial" charset="0"/>
            </a:endParaRPr>
          </a:p>
          <a:p>
            <a:pPr eaLnBrk="1" hangingPunct="1"/>
            <a:r>
              <a:rPr lang="ru-RU" sz="3200" spc="-150" dirty="0">
                <a:latin typeface="Arial" charset="0"/>
              </a:rPr>
              <a:t>Пишут: </a:t>
            </a:r>
            <a:r>
              <a:rPr lang="en-US" sz="3200" i="1" spc="-150" dirty="0">
                <a:latin typeface="Arial" charset="0"/>
              </a:rPr>
              <a:t>O</a:t>
            </a:r>
            <a:r>
              <a:rPr lang="ru-RU" sz="3200" spc="-150" dirty="0">
                <a:latin typeface="Arial" charset="0"/>
              </a:rPr>
              <a:t>(0),</a:t>
            </a:r>
            <a:r>
              <a:rPr lang="ru-RU" sz="3200" i="1" spc="-150" dirty="0">
                <a:latin typeface="Arial" charset="0"/>
              </a:rPr>
              <a:t> </a:t>
            </a:r>
            <a:r>
              <a:rPr lang="en-US" sz="3200" i="1" spc="-150" dirty="0">
                <a:latin typeface="Arial" charset="0"/>
              </a:rPr>
              <a:t>E</a:t>
            </a:r>
            <a:r>
              <a:rPr lang="ru-RU" sz="3200" spc="-150" dirty="0">
                <a:latin typeface="Arial" charset="0"/>
              </a:rPr>
              <a:t>(1), </a:t>
            </a:r>
            <a:r>
              <a:rPr lang="en-US" sz="3200" i="1" spc="-150" dirty="0">
                <a:latin typeface="Arial" charset="0"/>
              </a:rPr>
              <a:t>A</a:t>
            </a:r>
            <a:r>
              <a:rPr lang="ru-RU" sz="3200" spc="-150" dirty="0">
                <a:latin typeface="Arial" charset="0"/>
              </a:rPr>
              <a:t>(2), </a:t>
            </a:r>
            <a:r>
              <a:rPr lang="en-US" sz="3200" i="1" spc="-150" dirty="0">
                <a:latin typeface="Arial" charset="0"/>
              </a:rPr>
              <a:t>B</a:t>
            </a:r>
            <a:r>
              <a:rPr lang="ru-RU" sz="3200" spc="-150" dirty="0">
                <a:latin typeface="Arial" charset="0"/>
              </a:rPr>
              <a:t>(3), </a:t>
            </a:r>
            <a:r>
              <a:rPr lang="en-US" sz="3200" i="1" spc="-150" dirty="0">
                <a:latin typeface="Arial" charset="0"/>
              </a:rPr>
              <a:t>C</a:t>
            </a:r>
            <a:r>
              <a:rPr lang="ru-RU" sz="3200" spc="-150" dirty="0">
                <a:latin typeface="Arial" charset="0"/>
              </a:rPr>
              <a:t>(4), </a:t>
            </a:r>
            <a:r>
              <a:rPr lang="en-US" sz="3200" i="1" spc="-150" dirty="0">
                <a:latin typeface="Arial" charset="0"/>
              </a:rPr>
              <a:t>D</a:t>
            </a:r>
            <a:r>
              <a:rPr lang="en-US" sz="3200" spc="-150" dirty="0">
                <a:latin typeface="Arial" charset="0"/>
              </a:rPr>
              <a:t>(5)</a:t>
            </a:r>
            <a:r>
              <a:rPr lang="ru-RU" sz="3200" spc="-150" dirty="0">
                <a:latin typeface="Arial" charset="0"/>
              </a:rPr>
              <a:t> и </a:t>
            </a:r>
            <a:r>
              <a:rPr lang="ru-RU" sz="3200" spc="-150" dirty="0" smtClean="0">
                <a:latin typeface="Arial" charset="0"/>
              </a:rPr>
              <a:t>т. д</a:t>
            </a:r>
            <a:r>
              <a:rPr lang="ru-RU" sz="3200" dirty="0">
                <a:latin typeface="Arial" charset="0"/>
              </a:rPr>
              <a:t>.  </a:t>
            </a:r>
            <a:r>
              <a:rPr lang="ru-RU" sz="3200" i="1" dirty="0">
                <a:latin typeface="Arial" charset="0"/>
              </a:rPr>
              <a:t> </a:t>
            </a:r>
            <a:endParaRPr lang="ru-RU" sz="3200" dirty="0">
              <a:latin typeface="Arial" charset="0"/>
            </a:endParaRPr>
          </a:p>
        </p:txBody>
      </p:sp>
      <p:sp>
        <p:nvSpPr>
          <p:cNvPr id="7200" name="TextBox 32"/>
          <p:cNvSpPr txBox="1">
            <a:spLocks noChangeArrowheads="1"/>
          </p:cNvSpPr>
          <p:nvPr/>
        </p:nvSpPr>
        <p:spPr bwMode="auto">
          <a:xfrm>
            <a:off x="1770063" y="2674938"/>
            <a:ext cx="7207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4000" i="1">
                <a:solidFill>
                  <a:srgbClr val="00B0F0"/>
                </a:solidFill>
                <a:latin typeface="Arial" charset="0"/>
              </a:rPr>
              <a:t>А</a:t>
            </a:r>
          </a:p>
        </p:txBody>
      </p:sp>
      <p:sp>
        <p:nvSpPr>
          <p:cNvPr id="7201" name="TextBox 33"/>
          <p:cNvSpPr txBox="1">
            <a:spLocks noChangeArrowheads="1"/>
          </p:cNvSpPr>
          <p:nvPr/>
        </p:nvSpPr>
        <p:spPr bwMode="auto">
          <a:xfrm>
            <a:off x="2432050" y="2667000"/>
            <a:ext cx="7207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4000" i="1">
                <a:solidFill>
                  <a:srgbClr val="00B0F0"/>
                </a:solidFill>
                <a:latin typeface="Arial" charset="0"/>
              </a:rPr>
              <a:t>В</a:t>
            </a:r>
          </a:p>
        </p:txBody>
      </p:sp>
      <p:sp>
        <p:nvSpPr>
          <p:cNvPr id="7202" name="TextBox 68"/>
          <p:cNvSpPr txBox="1">
            <a:spLocks noChangeArrowheads="1"/>
          </p:cNvSpPr>
          <p:nvPr/>
        </p:nvSpPr>
        <p:spPr bwMode="auto">
          <a:xfrm>
            <a:off x="3008313" y="2668588"/>
            <a:ext cx="7207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4000" i="1">
                <a:solidFill>
                  <a:srgbClr val="00B0F0"/>
                </a:solidFill>
                <a:latin typeface="Arial" charset="0"/>
              </a:rPr>
              <a:t>С</a:t>
            </a:r>
          </a:p>
        </p:txBody>
      </p:sp>
      <p:sp>
        <p:nvSpPr>
          <p:cNvPr id="7203" name="TextBox 69"/>
          <p:cNvSpPr txBox="1">
            <a:spLocks noChangeArrowheads="1"/>
          </p:cNvSpPr>
          <p:nvPr/>
        </p:nvSpPr>
        <p:spPr bwMode="auto">
          <a:xfrm>
            <a:off x="3700463" y="2649538"/>
            <a:ext cx="7191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4000" i="1">
                <a:solidFill>
                  <a:srgbClr val="00B0F0"/>
                </a:solidFill>
                <a:latin typeface="Arial" charset="0"/>
              </a:rPr>
              <a:t>D</a:t>
            </a:r>
            <a:endParaRPr lang="ru-RU" sz="4000" i="1">
              <a:solidFill>
                <a:srgbClr val="00B0F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Прямоугольник 1"/>
          <p:cNvSpPr>
            <a:spLocks noChangeArrowheads="1"/>
          </p:cNvSpPr>
          <p:nvPr/>
        </p:nvSpPr>
        <p:spPr bwMode="auto">
          <a:xfrm>
            <a:off x="169863" y="404813"/>
            <a:ext cx="87122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1600" b="1" dirty="0">
                <a:solidFill>
                  <a:srgbClr val="FFC000"/>
                </a:solidFill>
                <a:latin typeface="Arial" charset="0"/>
              </a:rPr>
              <a:t>Интернет-источники</a:t>
            </a:r>
          </a:p>
          <a:p>
            <a:endParaRPr lang="ru-RU" sz="1600" dirty="0">
              <a:latin typeface="Arial" charset="0"/>
            </a:endParaRPr>
          </a:p>
          <a:p>
            <a:r>
              <a:rPr lang="en-US" sz="1600" dirty="0">
                <a:latin typeface="Arial" charset="0"/>
              </a:rPr>
              <a:t>http://www.vector.tver.ru/tools_02_files/original_images/p0000000.jpg</a:t>
            </a:r>
            <a:r>
              <a:rPr lang="ru-RU" sz="1600" dirty="0">
                <a:latin typeface="Arial" charset="0"/>
              </a:rPr>
              <a:t> (рулетка</a:t>
            </a:r>
            <a:r>
              <a:rPr lang="ru-RU" sz="1600" dirty="0" smtClean="0">
                <a:latin typeface="Arial" charset="0"/>
              </a:rPr>
              <a:t>)</a:t>
            </a:r>
          </a:p>
          <a:p>
            <a:endParaRPr lang="ru-RU" sz="1600" dirty="0">
              <a:latin typeface="Arial" charset="0"/>
            </a:endParaRPr>
          </a:p>
          <a:p>
            <a:r>
              <a:rPr lang="en-US" sz="1600" dirty="0">
                <a:latin typeface="Arial" charset="0"/>
              </a:rPr>
              <a:t>http://www.informat.ru/catalog/9277/978086/</a:t>
            </a:r>
            <a:r>
              <a:rPr lang="ru-RU" sz="1600" dirty="0">
                <a:latin typeface="Arial" charset="0"/>
              </a:rPr>
              <a:t> (линейка</a:t>
            </a:r>
            <a:r>
              <a:rPr lang="ru-RU" sz="1600" dirty="0" smtClean="0">
                <a:latin typeface="Arial" charset="0"/>
              </a:rPr>
              <a:t>)</a:t>
            </a:r>
          </a:p>
          <a:p>
            <a:endParaRPr lang="ru-RU" sz="1600" dirty="0">
              <a:latin typeface="Arial" charset="0"/>
            </a:endParaRPr>
          </a:p>
          <a:p>
            <a:r>
              <a:rPr lang="en-US" sz="1600" dirty="0">
                <a:latin typeface="Arial" charset="0"/>
              </a:rPr>
              <a:t>http://www.vector.tver.ru/tools_02_files/original_images/p0000052.jpg</a:t>
            </a:r>
            <a:r>
              <a:rPr lang="ru-RU" sz="1600" dirty="0">
                <a:latin typeface="Arial" charset="0"/>
              </a:rPr>
              <a:t> (штангенциркуль</a:t>
            </a:r>
            <a:r>
              <a:rPr lang="ru-RU" sz="1600" dirty="0" smtClean="0">
                <a:latin typeface="Arial" charset="0"/>
              </a:rPr>
              <a:t>)</a:t>
            </a:r>
          </a:p>
          <a:p>
            <a:endParaRPr lang="ru-RU" sz="1600" dirty="0">
              <a:latin typeface="Arial" charset="0"/>
            </a:endParaRPr>
          </a:p>
          <a:p>
            <a:r>
              <a:rPr lang="en-US" sz="1600" dirty="0">
                <a:latin typeface="Arial" charset="0"/>
              </a:rPr>
              <a:t>http://zvt.org.ua/wp-content/uploads/2009/07/%D0%94%D0%9F%D0%A31.jpg</a:t>
            </a:r>
            <a:r>
              <a:rPr lang="ru-RU" sz="1600" dirty="0">
                <a:latin typeface="Arial" charset="0"/>
              </a:rPr>
              <a:t> (</a:t>
            </a:r>
            <a:r>
              <a:rPr lang="ru-RU" sz="1600">
                <a:latin typeface="Arial" charset="0"/>
              </a:rPr>
              <a:t>динамометр</a:t>
            </a:r>
            <a:r>
              <a:rPr lang="ru-RU" sz="1600" smtClean="0">
                <a:latin typeface="Arial" charset="0"/>
              </a:rPr>
              <a:t>)</a:t>
            </a:r>
          </a:p>
          <a:p>
            <a:endParaRPr lang="ru-RU" sz="1600" dirty="0">
              <a:latin typeface="Arial" charset="0"/>
            </a:endParaRPr>
          </a:p>
          <a:p>
            <a:r>
              <a:rPr lang="en-US" sz="1600" dirty="0">
                <a:latin typeface="Arial" charset="0"/>
              </a:rPr>
              <a:t>http://www.home-tech.com.ua/images/big/b911-1442-1.jpg</a:t>
            </a:r>
            <a:r>
              <a:rPr lang="ru-RU" sz="1600" dirty="0">
                <a:latin typeface="Arial" charset="0"/>
              </a:rPr>
              <a:t> (весы</a:t>
            </a:r>
            <a:r>
              <a:rPr lang="ru-RU" sz="1600" dirty="0" smtClean="0">
                <a:latin typeface="Arial" charset="0"/>
              </a:rPr>
              <a:t>)</a:t>
            </a:r>
          </a:p>
          <a:p>
            <a:endParaRPr lang="ru-RU" sz="1600" dirty="0">
              <a:latin typeface="Arial" charset="0"/>
            </a:endParaRPr>
          </a:p>
          <a:p>
            <a:r>
              <a:rPr lang="en-US" sz="1600" dirty="0">
                <a:latin typeface="Arial" charset="0"/>
              </a:rPr>
              <a:t>http://24zon.com/images/201111/source_img/p-8209.jpg</a:t>
            </a:r>
            <a:r>
              <a:rPr lang="ru-RU" sz="1600" dirty="0">
                <a:latin typeface="Arial" charset="0"/>
              </a:rPr>
              <a:t> (термометр</a:t>
            </a:r>
            <a:r>
              <a:rPr lang="ru-RU" sz="1600" dirty="0" smtClean="0">
                <a:latin typeface="Arial" charset="0"/>
              </a:rPr>
              <a:t>)</a:t>
            </a:r>
          </a:p>
          <a:p>
            <a:endParaRPr lang="ru-RU" sz="1600" dirty="0">
              <a:latin typeface="Arial" charset="0"/>
            </a:endParaRPr>
          </a:p>
          <a:p>
            <a:r>
              <a:rPr lang="en-US" sz="1600" dirty="0">
                <a:latin typeface="Arial" charset="0"/>
              </a:rPr>
              <a:t>http://bazis-ufa.ru/products_pictures/19dinamometr10x5H100411.jpg</a:t>
            </a:r>
            <a:r>
              <a:rPr lang="ru-RU" sz="1600" dirty="0">
                <a:latin typeface="Arial" charset="0"/>
              </a:rPr>
              <a:t> (динамометры)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169</TotalTime>
  <Words>246</Words>
  <Application>Microsoft Office PowerPoint</Application>
  <PresentationFormat>Экран (4:3)</PresentationFormat>
  <Paragraphs>78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Вилкова Светлана Анатольевна</dc:creator>
  <cp:lastModifiedBy>Светлана</cp:lastModifiedBy>
  <cp:revision>19</cp:revision>
  <dcterms:created xsi:type="dcterms:W3CDTF">2013-05-22T12:29:19Z</dcterms:created>
  <dcterms:modified xsi:type="dcterms:W3CDTF">2013-07-05T05:28:59Z</dcterms:modified>
</cp:coreProperties>
</file>