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</p:sldIdLst>
  <p:sldSz cx="9144000" cy="6858000" type="screen4x3"/>
  <p:notesSz cx="6845300" cy="91963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2305"/>
    <a:srgbClr val="7E0000"/>
    <a:srgbClr val="CC6600"/>
    <a:srgbClr val="339933"/>
    <a:srgbClr val="660066"/>
    <a:srgbClr val="FFFFFF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6675" y="0"/>
            <a:ext cx="29670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4425"/>
            <a:ext cx="29670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6675" y="8734425"/>
            <a:ext cx="29670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18B4FCC-2446-42B0-B67E-118A3C3E7C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303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09638">
              <a:defRPr sz="1000" b="0" i="1"/>
            </a:lvl1pPr>
          </a:lstStyle>
          <a:p>
            <a:pPr>
              <a:defRPr/>
            </a:pPr>
            <a:r>
              <a:rPr lang="ru-RU"/>
              <a:t>*</a:t>
            </a:r>
            <a:endParaRPr lang="ru-RU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09638">
              <a:defRPr sz="1000" b="0" i="1"/>
            </a:lvl1pPr>
          </a:lstStyle>
          <a:p>
            <a:pPr>
              <a:defRPr/>
            </a:pPr>
            <a:r>
              <a:rPr lang="ru-RU"/>
              <a:t>16.07.1996</a:t>
            </a:r>
            <a:endParaRPr lang="ru-RU" sz="1200" i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1813"/>
            <a:ext cx="50276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Нажмите кнопку, чтобы изменить стиль основного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09638">
              <a:defRPr sz="1000" b="0" i="1"/>
            </a:lvl1pPr>
          </a:lstStyle>
          <a:p>
            <a:pPr>
              <a:defRPr/>
            </a:pPr>
            <a:r>
              <a:rPr lang="ru-RU"/>
              <a:t>*</a:t>
            </a:r>
            <a:endParaRPr lang="ru-RU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09638">
              <a:defRPr sz="1000" b="0" i="1"/>
            </a:lvl1pPr>
          </a:lstStyle>
          <a:p>
            <a:pPr>
              <a:defRPr/>
            </a:pPr>
            <a:r>
              <a:rPr lang="ru-RU"/>
              <a:t>##</a:t>
            </a:r>
            <a:endParaRPr lang="ru-RU" sz="1200" i="0"/>
          </a:p>
        </p:txBody>
      </p:sp>
    </p:spTree>
    <p:extLst>
      <p:ext uri="{BB962C8B-B14F-4D97-AF65-F5344CB8AC3E}">
        <p14:creationId xmlns:p14="http://schemas.microsoft.com/office/powerpoint/2010/main" val="133628235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84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6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304800" y="533400"/>
            <a:ext cx="8458200" cy="5791200"/>
          </a:xfrm>
          <a:prstGeom prst="rect">
            <a:avLst/>
          </a:prstGeom>
          <a:solidFill>
            <a:srgbClr val="FFFFFF">
              <a:alpha val="79999"/>
            </a:srgbClr>
          </a:solidFill>
          <a:ln w="38100" cap="sq">
            <a:solidFill>
              <a:srgbClr val="5C2305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533400" y="762000"/>
            <a:ext cx="8001000" cy="5334000"/>
          </a:xfrm>
          <a:prstGeom prst="rect">
            <a:avLst/>
          </a:prstGeom>
          <a:noFill/>
          <a:ln w="76200" cap="sq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2741613" y="1370013"/>
            <a:ext cx="5484812" cy="2133600"/>
          </a:xfrm>
        </p:spPr>
        <p:txBody>
          <a:bodyPr anchor="b"/>
          <a:lstStyle>
            <a:lvl1pPr>
              <a:defRPr sz="4600" b="1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3581400"/>
            <a:ext cx="5486400" cy="1058863"/>
          </a:xfrm>
        </p:spPr>
        <p:txBody>
          <a:bodyPr/>
          <a:lstStyle>
            <a:lvl1pPr marL="0" indent="0">
              <a:buFontTx/>
              <a:buNone/>
              <a:defRPr sz="32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31FD9-1057-47FC-BF97-82A5A60318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7401D-7554-418A-8B94-C05E07897CD8}" type="datetime1">
              <a:rPr lang="ru-RU"/>
              <a:pPr>
                <a:defRPr/>
              </a:pPr>
              <a:t>05.07.2013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112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34314-ACAC-4886-9CFC-1597EF5DF8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62FB1-E07C-498E-94F8-1E0EE90A9A0C}" type="datetime1">
              <a:rPr lang="ru-RU"/>
              <a:pPr>
                <a:defRPr/>
              </a:pPr>
              <a:t>05.07.2013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639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8450" y="838200"/>
            <a:ext cx="1581150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05000" y="838200"/>
            <a:ext cx="4591050" cy="5105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35D03-0DF3-4A88-B046-A0C04172F7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78A95-3DF9-4841-B8C4-D714BCAC330F}" type="datetime1">
              <a:rPr lang="ru-RU"/>
              <a:pPr>
                <a:defRPr/>
              </a:pPr>
              <a:t>05.07.2013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210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4D48B-34AC-456D-B514-B9FE10B860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668F4-66BC-4FDB-B9A0-C0C3CC2887B3}" type="datetime1">
              <a:rPr lang="ru-RU"/>
              <a:pPr>
                <a:defRPr/>
              </a:pPr>
              <a:t>05.07.2013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506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B69A9-6417-4165-B162-221F026063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72879-9AF8-4C8C-8527-806F1B142CC3}" type="datetime1">
              <a:rPr lang="ru-RU"/>
              <a:pPr>
                <a:defRPr/>
              </a:pPr>
              <a:t>05.07.2013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32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741613" y="1752600"/>
            <a:ext cx="266541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59425" y="1752600"/>
            <a:ext cx="2667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08B72-9B42-4562-AB99-5D52471F7F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2CBB9-D5D7-48A7-87D7-02B2E0803FD7}" type="datetime1">
              <a:rPr lang="ru-RU"/>
              <a:pPr>
                <a:defRPr/>
              </a:pPr>
              <a:t>05.07.2013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16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EF788-83CC-4B75-A7C2-8424BDCCCC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12C51-5913-42F7-A3FF-9832CA4A44D2}" type="datetime1">
              <a:rPr lang="ru-RU"/>
              <a:pPr>
                <a:defRPr/>
              </a:pPr>
              <a:t>05.07.2013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630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0C080-A606-43E0-9B51-A31C580241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57606-6CFA-4CE0-83BA-EC49C0035D23}" type="datetime1">
              <a:rPr lang="ru-RU"/>
              <a:pPr>
                <a:defRPr/>
              </a:pPr>
              <a:t>05.07.2013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85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7A919-F154-442C-94D0-279F4061CB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1836C-60B7-4F65-BB58-9464F2784DF3}" type="datetime1">
              <a:rPr lang="ru-RU"/>
              <a:pPr>
                <a:defRPr/>
              </a:pPr>
              <a:t>05.07.2013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73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7F9E3-715F-431B-9489-1E5D0468C7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2919D-2714-461D-85DC-B3BD8479C828}" type="datetime1">
              <a:rPr lang="ru-RU"/>
              <a:pPr>
                <a:defRPr/>
              </a:pPr>
              <a:t>05.07.2013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047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6F937-C497-42D6-AF97-69F5DF400C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C81C1-3BB8-4D6D-A7E9-61569DE89A13}" type="datetime1">
              <a:rPr lang="ru-RU"/>
              <a:pPr>
                <a:defRPr/>
              </a:pPr>
              <a:t>05.07.2013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85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0"/>
          <p:cNvSpPr>
            <a:spLocks noChangeArrowheads="1"/>
          </p:cNvSpPr>
          <p:nvPr/>
        </p:nvSpPr>
        <p:spPr bwMode="auto">
          <a:xfrm>
            <a:off x="304800" y="533400"/>
            <a:ext cx="8458200" cy="5791200"/>
          </a:xfrm>
          <a:prstGeom prst="rect">
            <a:avLst/>
          </a:prstGeom>
          <a:solidFill>
            <a:srgbClr val="FFFFFF">
              <a:alpha val="79999"/>
            </a:srgbClr>
          </a:solidFill>
          <a:ln w="38100" cap="sq">
            <a:solidFill>
              <a:srgbClr val="5C2305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21"/>
          <p:cNvSpPr>
            <a:spLocks noChangeArrowheads="1"/>
          </p:cNvSpPr>
          <p:nvPr/>
        </p:nvSpPr>
        <p:spPr bwMode="auto">
          <a:xfrm>
            <a:off x="533400" y="762000"/>
            <a:ext cx="8001000" cy="5334000"/>
          </a:xfrm>
          <a:prstGeom prst="rect">
            <a:avLst/>
          </a:prstGeom>
          <a:noFill/>
          <a:ln w="76200" cap="sq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838200"/>
            <a:ext cx="6324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стиль основного заголовка</a:t>
            </a:r>
          </a:p>
        </p:txBody>
      </p:sp>
      <p:sp>
        <p:nvSpPr>
          <p:cNvPr id="1029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1613" y="1752600"/>
            <a:ext cx="5484812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6415088"/>
            <a:ext cx="739775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>
              <a:defRPr sz="1000" b="0">
                <a:latin typeface="+mn-lt"/>
              </a:defRPr>
            </a:lvl1pPr>
          </a:lstStyle>
          <a:p>
            <a:pPr>
              <a:defRPr/>
            </a:pPr>
            <a:fld id="{94098DF3-FF68-4CDA-8E77-1E9758630C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15088"/>
            <a:ext cx="44196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>
              <a:defRPr sz="10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905000" y="6415088"/>
            <a:ext cx="15938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>
              <a:defRPr sz="1000" b="0">
                <a:latin typeface="+mn-lt"/>
              </a:defRPr>
            </a:lvl1pPr>
          </a:lstStyle>
          <a:p>
            <a:pPr>
              <a:defRPr/>
            </a:pPr>
            <a:fld id="{CAD3F05B-8D9C-46C8-96CD-E129981D6824}" type="datetime1">
              <a:rPr lang="ru-RU"/>
              <a:pPr>
                <a:defRPr/>
              </a:pPr>
              <a:t>05.07.2013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C2305"/>
        </a:buClr>
        <a:buChar char="•"/>
        <a:defRPr kumimoji="1" sz="2200">
          <a:solidFill>
            <a:srgbClr val="5C2305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C2305"/>
        </a:buClr>
        <a:buChar char="•"/>
        <a:defRPr kumimoji="1" sz="2000">
          <a:solidFill>
            <a:srgbClr val="5C2305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5C2305"/>
        </a:buClr>
        <a:buChar char="•"/>
        <a:defRPr kumimoji="1">
          <a:solidFill>
            <a:srgbClr val="5C2305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5C2305"/>
        </a:buClr>
        <a:buChar char="•"/>
        <a:defRPr kumimoji="1" sz="1600">
          <a:solidFill>
            <a:srgbClr val="5C2305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5C2305"/>
        </a:buClr>
        <a:buChar char="•"/>
        <a:defRPr kumimoji="1" sz="1400">
          <a:solidFill>
            <a:srgbClr val="5C2305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5C2305"/>
        </a:buClr>
        <a:buChar char="•"/>
        <a:defRPr kumimoji="1" sz="1400">
          <a:solidFill>
            <a:srgbClr val="5C2305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5C2305"/>
        </a:buClr>
        <a:buChar char="•"/>
        <a:defRPr kumimoji="1" sz="1400">
          <a:solidFill>
            <a:srgbClr val="5C2305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5C2305"/>
        </a:buClr>
        <a:buChar char="•"/>
        <a:defRPr kumimoji="1" sz="1400">
          <a:solidFill>
            <a:srgbClr val="5C2305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5C2305"/>
        </a:buClr>
        <a:buChar char="•"/>
        <a:defRPr kumimoji="1" sz="1400">
          <a:solidFill>
            <a:srgbClr val="5C2305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2"/>
          <p:cNvSpPr>
            <a:spLocks noChangeArrowheads="1"/>
          </p:cNvSpPr>
          <p:nvPr/>
        </p:nvSpPr>
        <p:spPr bwMode="auto">
          <a:xfrm>
            <a:off x="2190750" y="806450"/>
            <a:ext cx="5157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sz="3200" b="0">
                <a:solidFill>
                  <a:srgbClr val="5C2305"/>
                </a:solidFill>
                <a:latin typeface="Arial" charset="0"/>
                <a:cs typeface="Arial" charset="0"/>
              </a:rPr>
              <a:t>Выразите длины отрезков</a:t>
            </a:r>
          </a:p>
        </p:txBody>
      </p:sp>
      <p:graphicFrame>
        <p:nvGraphicFramePr>
          <p:cNvPr id="4" name="Group 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21783"/>
              </p:ext>
            </p:extLst>
          </p:nvPr>
        </p:nvGraphicFramePr>
        <p:xfrm>
          <a:off x="684213" y="1463675"/>
          <a:ext cx="7704137" cy="4521200"/>
        </p:xfrm>
        <a:graphic>
          <a:graphicData uri="http://schemas.openxmlformats.org/drawingml/2006/table">
            <a:tbl>
              <a:tblPr/>
              <a:tblGrid>
                <a:gridCol w="3815779"/>
                <a:gridCol w="3888358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00"/>
                          </a:solidFill>
                          <a:effectLst/>
                          <a:latin typeface="Arial" charset="0"/>
                        </a:rPr>
                        <a:t>В  метрах</a:t>
                      </a:r>
                    </a:p>
                  </a:txBody>
                  <a:tcPr marL="91431" marR="91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</a:rPr>
                        <a:t>В  сантиметрах</a:t>
                      </a:r>
                    </a:p>
                  </a:txBody>
                  <a:tcPr marL="91431" marR="91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вариант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вариант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00"/>
                          </a:solidFill>
                          <a:effectLst/>
                          <a:latin typeface="Arial" charset="0"/>
                        </a:rPr>
                        <a:t>5 км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00"/>
                          </a:solidFill>
                          <a:effectLst/>
                          <a:latin typeface="Arial" charset="0"/>
                        </a:rPr>
                        <a:t>3 500 см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00"/>
                          </a:solidFill>
                          <a:effectLst/>
                          <a:latin typeface="Arial" charset="0"/>
                        </a:rPr>
                        <a:t>2 км 250 м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00"/>
                          </a:solidFill>
                          <a:effectLst/>
                          <a:latin typeface="Arial" charset="0"/>
                        </a:rPr>
                        <a:t>18 920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E0000"/>
                          </a:solidFill>
                          <a:effectLst/>
                          <a:latin typeface="Arial" charset="0"/>
                        </a:rPr>
                        <a:t>дм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00"/>
                          </a:solidFill>
                          <a:effectLst/>
                          <a:latin typeface="Arial" charset="0"/>
                        </a:rPr>
                        <a:t>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00"/>
                          </a:solidFill>
                          <a:effectLst/>
                          <a:latin typeface="Arial" charset="0"/>
                        </a:rPr>
                        <a:t>27 км 5 м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00"/>
                          </a:solidFill>
                          <a:effectLst/>
                          <a:latin typeface="Arial" charset="0"/>
                        </a:rPr>
                        <a:t>19 км 600 см =</a:t>
                      </a:r>
                    </a:p>
                  </a:txBody>
                  <a:tcPr marL="91431" marR="91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</a:rPr>
                        <a:t>5 м 3 см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</a:rPr>
                        <a:t>3 010 м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</a:rPr>
                        <a:t>4 км 100 м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</a:rPr>
                        <a:t>17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</a:rPr>
                        <a:t>дм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</a:rPr>
                        <a:t> 5 см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</a:rPr>
                        <a:t>9 м 8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</a:rPr>
                        <a:t>дм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</a:rPr>
                        <a:t>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</a:rPr>
                        <a:t>7 км 7 см =</a:t>
                      </a:r>
                    </a:p>
                  </a:txBody>
                  <a:tcPr marL="91431" marR="91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40"/>
          <p:cNvSpPr txBox="1">
            <a:spLocks noChangeArrowheads="1"/>
          </p:cNvSpPr>
          <p:nvPr/>
        </p:nvSpPr>
        <p:spPr bwMode="auto">
          <a:xfrm>
            <a:off x="1814513" y="2924175"/>
            <a:ext cx="1727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 smtClean="0">
                <a:latin typeface="Arial" charset="0"/>
                <a:cs typeface="Arial" charset="0"/>
              </a:rPr>
              <a:t>5 000 </a:t>
            </a:r>
            <a:r>
              <a:rPr lang="ru-RU" dirty="0">
                <a:latin typeface="Arial" charset="0"/>
                <a:cs typeface="Arial" charset="0"/>
              </a:rPr>
              <a:t>м</a:t>
            </a:r>
          </a:p>
        </p:txBody>
      </p:sp>
      <p:sp>
        <p:nvSpPr>
          <p:cNvPr id="6" name="Text Box 41"/>
          <p:cNvSpPr txBox="1">
            <a:spLocks noChangeArrowheads="1"/>
          </p:cNvSpPr>
          <p:nvPr/>
        </p:nvSpPr>
        <p:spPr bwMode="auto">
          <a:xfrm>
            <a:off x="2375655" y="3424238"/>
            <a:ext cx="13684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latin typeface="Arial" charset="0"/>
                <a:cs typeface="Arial" charset="0"/>
              </a:rPr>
              <a:t>35 м</a:t>
            </a:r>
          </a:p>
        </p:txBody>
      </p: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2733675" y="3886200"/>
            <a:ext cx="16176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 smtClean="0">
                <a:latin typeface="Arial" charset="0"/>
                <a:cs typeface="Arial" charset="0"/>
              </a:rPr>
              <a:t>2 250 </a:t>
            </a:r>
            <a:r>
              <a:rPr lang="ru-RU" dirty="0">
                <a:latin typeface="Arial" charset="0"/>
                <a:cs typeface="Arial" charset="0"/>
              </a:rPr>
              <a:t>м</a:t>
            </a:r>
          </a:p>
        </p:txBody>
      </p:sp>
      <p:sp>
        <p:nvSpPr>
          <p:cNvPr id="8" name="Text Box 43"/>
          <p:cNvSpPr txBox="1">
            <a:spLocks noChangeArrowheads="1"/>
          </p:cNvSpPr>
          <p:nvPr/>
        </p:nvSpPr>
        <p:spPr bwMode="auto">
          <a:xfrm>
            <a:off x="2600126" y="4378325"/>
            <a:ext cx="12954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 smtClean="0">
                <a:latin typeface="Arial" charset="0"/>
                <a:cs typeface="Arial" charset="0"/>
              </a:rPr>
              <a:t>1 892 </a:t>
            </a:r>
            <a:r>
              <a:rPr lang="ru-RU" dirty="0">
                <a:latin typeface="Arial" charset="0"/>
                <a:cs typeface="Arial" charset="0"/>
              </a:rPr>
              <a:t>м</a:t>
            </a:r>
          </a:p>
        </p:txBody>
      </p:sp>
      <p:sp>
        <p:nvSpPr>
          <p:cNvPr id="9" name="Text Box 44"/>
          <p:cNvSpPr txBox="1">
            <a:spLocks noChangeArrowheads="1"/>
          </p:cNvSpPr>
          <p:nvPr/>
        </p:nvSpPr>
        <p:spPr bwMode="auto">
          <a:xfrm>
            <a:off x="2481263" y="4857750"/>
            <a:ext cx="20208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smtClean="0">
                <a:latin typeface="Arial" charset="0"/>
                <a:cs typeface="Arial" charset="0"/>
              </a:rPr>
              <a:t>27 005 </a:t>
            </a:r>
            <a:r>
              <a:rPr lang="ru-RU" dirty="0">
                <a:latin typeface="Arial" charset="0"/>
                <a:cs typeface="Arial" charset="0"/>
              </a:rPr>
              <a:t>м</a:t>
            </a:r>
          </a:p>
        </p:txBody>
      </p:sp>
      <p:sp>
        <p:nvSpPr>
          <p:cNvPr id="10" name="Text Box 45"/>
          <p:cNvSpPr txBox="1">
            <a:spLocks noChangeArrowheads="1"/>
          </p:cNvSpPr>
          <p:nvPr/>
        </p:nvSpPr>
        <p:spPr bwMode="auto">
          <a:xfrm>
            <a:off x="3022600" y="5351463"/>
            <a:ext cx="16214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smtClean="0">
                <a:latin typeface="Arial" charset="0"/>
                <a:cs typeface="Arial" charset="0"/>
              </a:rPr>
              <a:t>19 006 </a:t>
            </a:r>
            <a:r>
              <a:rPr lang="ru-RU" dirty="0">
                <a:latin typeface="Arial" charset="0"/>
                <a:cs typeface="Arial" charset="0"/>
              </a:rPr>
              <a:t>м</a:t>
            </a:r>
          </a:p>
        </p:txBody>
      </p:sp>
      <p:sp>
        <p:nvSpPr>
          <p:cNvPr id="11" name="Text Box 46"/>
          <p:cNvSpPr txBox="1">
            <a:spLocks noChangeArrowheads="1"/>
          </p:cNvSpPr>
          <p:nvPr/>
        </p:nvSpPr>
        <p:spPr bwMode="auto">
          <a:xfrm>
            <a:off x="6205180" y="2924174"/>
            <a:ext cx="12255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 smtClean="0">
                <a:latin typeface="Arial" charset="0"/>
                <a:cs typeface="Arial" charset="0"/>
              </a:rPr>
              <a:t>503 см</a:t>
            </a:r>
            <a:endParaRPr lang="ru-RU" dirty="0">
              <a:latin typeface="Arial" charset="0"/>
              <a:cs typeface="Arial" charset="0"/>
            </a:endParaRPr>
          </a:p>
        </p:txBody>
      </p:sp>
      <p:sp>
        <p:nvSpPr>
          <p:cNvPr id="12" name="Text Box 47"/>
          <p:cNvSpPr txBox="1">
            <a:spLocks noChangeArrowheads="1"/>
          </p:cNvSpPr>
          <p:nvPr/>
        </p:nvSpPr>
        <p:spPr bwMode="auto">
          <a:xfrm>
            <a:off x="6012160" y="3424238"/>
            <a:ext cx="2016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 smtClean="0">
                <a:latin typeface="Arial" charset="0"/>
                <a:cs typeface="Arial" charset="0"/>
              </a:rPr>
              <a:t>301 000 </a:t>
            </a:r>
            <a:r>
              <a:rPr lang="ru-RU" dirty="0">
                <a:latin typeface="Arial" charset="0"/>
                <a:cs typeface="Arial" charset="0"/>
              </a:rPr>
              <a:t>см</a:t>
            </a:r>
          </a:p>
        </p:txBody>
      </p:sp>
      <p:sp>
        <p:nvSpPr>
          <p:cNvPr id="13" name="Text Box 48"/>
          <p:cNvSpPr txBox="1">
            <a:spLocks noChangeArrowheads="1"/>
          </p:cNvSpPr>
          <p:nvPr/>
        </p:nvSpPr>
        <p:spPr bwMode="auto">
          <a:xfrm>
            <a:off x="6571275" y="3916362"/>
            <a:ext cx="20685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 smtClean="0">
                <a:latin typeface="Arial" charset="0"/>
                <a:cs typeface="Arial" charset="0"/>
              </a:rPr>
              <a:t>410 000 </a:t>
            </a:r>
            <a:r>
              <a:rPr lang="ru-RU" dirty="0">
                <a:latin typeface="Arial" charset="0"/>
                <a:cs typeface="Arial" charset="0"/>
              </a:rPr>
              <a:t>см</a:t>
            </a:r>
          </a:p>
        </p:txBody>
      </p:sp>
      <p:sp>
        <p:nvSpPr>
          <p:cNvPr id="14" name="Text Box 49"/>
          <p:cNvSpPr txBox="1">
            <a:spLocks noChangeArrowheads="1"/>
          </p:cNvSpPr>
          <p:nvPr/>
        </p:nvSpPr>
        <p:spPr bwMode="auto">
          <a:xfrm>
            <a:off x="6570492" y="4386581"/>
            <a:ext cx="1689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latin typeface="Arial" charset="0"/>
                <a:cs typeface="Arial" charset="0"/>
              </a:rPr>
              <a:t>175 см</a:t>
            </a:r>
          </a:p>
        </p:txBody>
      </p:sp>
      <p:sp>
        <p:nvSpPr>
          <p:cNvPr id="15" name="Text Box 50"/>
          <p:cNvSpPr txBox="1">
            <a:spLocks noChangeArrowheads="1"/>
          </p:cNvSpPr>
          <p:nvPr/>
        </p:nvSpPr>
        <p:spPr bwMode="auto">
          <a:xfrm>
            <a:off x="6273459" y="4857750"/>
            <a:ext cx="18716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latin typeface="Arial" charset="0"/>
                <a:cs typeface="Arial" charset="0"/>
              </a:rPr>
              <a:t>980 см</a:t>
            </a:r>
          </a:p>
        </p:txBody>
      </p:sp>
      <p:sp>
        <p:nvSpPr>
          <p:cNvPr id="16" name="Text Box 51"/>
          <p:cNvSpPr txBox="1">
            <a:spLocks noChangeArrowheads="1"/>
          </p:cNvSpPr>
          <p:nvPr/>
        </p:nvSpPr>
        <p:spPr bwMode="auto">
          <a:xfrm>
            <a:off x="6340475" y="5329155"/>
            <a:ext cx="2016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 smtClean="0">
                <a:latin typeface="Arial" charset="0"/>
                <a:cs typeface="Arial" charset="0"/>
              </a:rPr>
              <a:t>700 007 </a:t>
            </a:r>
            <a:r>
              <a:rPr lang="ru-RU" dirty="0">
                <a:latin typeface="Arial" charset="0"/>
                <a:cs typeface="Arial" charset="0"/>
              </a:rPr>
              <a:t>см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887413" y="836613"/>
            <a:ext cx="77533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>
                <a:solidFill>
                  <a:srgbClr val="FF6600"/>
                </a:solidFill>
                <a:latin typeface="Arial" charset="0"/>
                <a:cs typeface="Arial" charset="0"/>
              </a:rPr>
              <a:t>Старинные меры длины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84213" y="2452688"/>
            <a:ext cx="388937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i="1">
                <a:solidFill>
                  <a:srgbClr val="3366FF"/>
                </a:solidFill>
                <a:latin typeface="Arial" charset="0"/>
                <a:cs typeface="Arial" charset="0"/>
              </a:rPr>
              <a:t> </a:t>
            </a:r>
            <a:r>
              <a:rPr lang="ru-RU" sz="3200" b="0">
                <a:solidFill>
                  <a:srgbClr val="7E0000"/>
                </a:solidFill>
                <a:latin typeface="Arial" charset="0"/>
                <a:cs typeface="Arial" charset="0"/>
              </a:rPr>
              <a:t>Косая сажень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3200" b="0">
                <a:solidFill>
                  <a:srgbClr val="7E0000"/>
                </a:solidFill>
                <a:latin typeface="Arial" charset="0"/>
                <a:cs typeface="Arial" charset="0"/>
              </a:rPr>
              <a:t>(248 см)</a:t>
            </a:r>
          </a:p>
        </p:txBody>
      </p:sp>
      <p:pic>
        <p:nvPicPr>
          <p:cNvPr id="4100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425575"/>
            <a:ext cx="3144837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20713" y="900113"/>
            <a:ext cx="77533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>
                <a:solidFill>
                  <a:srgbClr val="FF6600"/>
                </a:solidFill>
                <a:latin typeface="Arial" charset="0"/>
                <a:cs typeface="Arial" charset="0"/>
              </a:rPr>
              <a:t>Старинные меры длины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73063" y="3703638"/>
            <a:ext cx="4391025" cy="13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0">
                <a:solidFill>
                  <a:srgbClr val="7E0000"/>
                </a:solidFill>
                <a:latin typeface="Arial" charset="0"/>
                <a:cs typeface="Arial" charset="0"/>
              </a:rPr>
              <a:t>Маховая сажень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3200" b="0">
                <a:solidFill>
                  <a:srgbClr val="7E0000"/>
                </a:solidFill>
                <a:latin typeface="Arial" charset="0"/>
                <a:cs typeface="Arial" charset="0"/>
              </a:rPr>
              <a:t>(</a:t>
            </a:r>
            <a:r>
              <a:rPr lang="en-US" sz="3200" b="0">
                <a:solidFill>
                  <a:srgbClr val="7E0000"/>
                </a:solidFill>
                <a:latin typeface="Arial" charset="0"/>
                <a:cs typeface="Arial" charset="0"/>
              </a:rPr>
              <a:t>176</a:t>
            </a:r>
            <a:r>
              <a:rPr lang="ru-RU" sz="3200" b="0">
                <a:solidFill>
                  <a:srgbClr val="7E0000"/>
                </a:solidFill>
                <a:latin typeface="Arial" charset="0"/>
                <a:cs typeface="Arial" charset="0"/>
              </a:rPr>
              <a:t> см)</a:t>
            </a:r>
          </a:p>
        </p:txBody>
      </p:sp>
      <p:pic>
        <p:nvPicPr>
          <p:cNvPr id="5124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844675"/>
            <a:ext cx="4075113" cy="365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66750" y="900113"/>
            <a:ext cx="77533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>
                <a:solidFill>
                  <a:srgbClr val="FF6600"/>
                </a:solidFill>
                <a:latin typeface="Arial" charset="0"/>
                <a:cs typeface="Arial" charset="0"/>
              </a:rPr>
              <a:t>Старинные меры длины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331913" y="2760663"/>
            <a:ext cx="3421062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0">
                <a:solidFill>
                  <a:srgbClr val="7E0000"/>
                </a:solidFill>
                <a:latin typeface="Arial" charset="0"/>
                <a:cs typeface="Arial" charset="0"/>
              </a:rPr>
              <a:t>Локоть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3200" b="0">
                <a:solidFill>
                  <a:srgbClr val="7E0000"/>
                </a:solidFill>
                <a:latin typeface="Arial" charset="0"/>
                <a:cs typeface="Arial" charset="0"/>
              </a:rPr>
              <a:t>(45 см)</a:t>
            </a:r>
          </a:p>
        </p:txBody>
      </p:sp>
      <p:pic>
        <p:nvPicPr>
          <p:cNvPr id="6148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0" y="1628775"/>
            <a:ext cx="2590800" cy="40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152525" y="908050"/>
            <a:ext cx="69342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>
                <a:solidFill>
                  <a:srgbClr val="CC6600"/>
                </a:solidFill>
                <a:latin typeface="Arial" charset="0"/>
                <a:cs typeface="Arial" charset="0"/>
              </a:rPr>
              <a:t>Вопросы для повторения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03263" y="1844675"/>
            <a:ext cx="8080375" cy="3529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 eaLnBrk="1" hangingPunct="1">
              <a:lnSpc>
                <a:spcPts val="3840"/>
              </a:lnSpc>
              <a:spcBef>
                <a:spcPct val="50000"/>
              </a:spcBef>
              <a:buFont typeface="+mj-lt"/>
              <a:buAutoNum type="arabicPeriod"/>
            </a:pPr>
            <a:r>
              <a:rPr lang="ru-RU" sz="3200" b="0" dirty="0">
                <a:solidFill>
                  <a:srgbClr val="7E0000"/>
                </a:solidFill>
                <a:latin typeface="Arial" charset="0"/>
                <a:cs typeface="Arial" charset="0"/>
              </a:rPr>
              <a:t>Выразите высоту терема, </a:t>
            </a:r>
            <a:r>
              <a:rPr lang="ru-RU" sz="3200" b="0" dirty="0" smtClean="0">
                <a:solidFill>
                  <a:srgbClr val="7E0000"/>
                </a:solidFill>
                <a:latin typeface="Arial" charset="0"/>
                <a:cs typeface="Arial" charset="0"/>
              </a:rPr>
              <a:t>равную        3 </a:t>
            </a:r>
            <a:r>
              <a:rPr lang="ru-RU" sz="3200" b="0" dirty="0">
                <a:solidFill>
                  <a:srgbClr val="7E0000"/>
                </a:solidFill>
                <a:latin typeface="Arial" charset="0"/>
                <a:cs typeface="Arial" charset="0"/>
              </a:rPr>
              <a:t>косым саженям.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sz="3200" b="0" dirty="0">
                <a:solidFill>
                  <a:srgbClr val="7E0000"/>
                </a:solidFill>
                <a:latin typeface="Arial" charset="0"/>
                <a:cs typeface="Arial" charset="0"/>
              </a:rPr>
              <a:t>Длину отреза полотна, </a:t>
            </a:r>
            <a:r>
              <a:rPr lang="ru-RU" sz="3200" b="0" dirty="0" smtClean="0">
                <a:solidFill>
                  <a:srgbClr val="7E0000"/>
                </a:solidFill>
                <a:latin typeface="Arial" charset="0"/>
                <a:cs typeface="Arial" charset="0"/>
              </a:rPr>
              <a:t>равную            15 </a:t>
            </a:r>
            <a:r>
              <a:rPr lang="ru-RU" sz="3200" b="0" dirty="0">
                <a:solidFill>
                  <a:srgbClr val="7E0000"/>
                </a:solidFill>
                <a:latin typeface="Arial" charset="0"/>
                <a:cs typeface="Arial" charset="0"/>
              </a:rPr>
              <a:t>локтям.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sz="3200" b="0" dirty="0" smtClean="0">
                <a:solidFill>
                  <a:srgbClr val="7E0000"/>
                </a:solidFill>
                <a:latin typeface="Arial" charset="0"/>
                <a:cs typeface="Arial" charset="0"/>
              </a:rPr>
              <a:t>Ширину </a:t>
            </a:r>
            <a:r>
              <a:rPr lang="ru-RU" sz="3200" b="0" dirty="0">
                <a:solidFill>
                  <a:srgbClr val="7E0000"/>
                </a:solidFill>
                <a:latin typeface="Arial" charset="0"/>
                <a:cs typeface="Arial" charset="0"/>
              </a:rPr>
              <a:t>горницы, равную 2 </a:t>
            </a:r>
            <a:r>
              <a:rPr lang="ru-RU" sz="3200" b="0" dirty="0" smtClean="0">
                <a:solidFill>
                  <a:srgbClr val="7E0000"/>
                </a:solidFill>
                <a:latin typeface="Arial" charset="0"/>
                <a:cs typeface="Arial" charset="0"/>
              </a:rPr>
              <a:t>маховым саженям </a:t>
            </a:r>
            <a:r>
              <a:rPr lang="ru-RU" sz="3200" b="0" dirty="0">
                <a:solidFill>
                  <a:srgbClr val="7E0000"/>
                </a:solidFill>
                <a:latin typeface="Arial" charset="0"/>
                <a:cs typeface="Arial" charset="0"/>
              </a:rPr>
              <a:t>и 3 локтям.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051050" y="1700213"/>
            <a:ext cx="5267325" cy="354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AutoNum type="arabicPeriod"/>
            </a:pPr>
            <a:r>
              <a:rPr lang="en-US" sz="3200" b="0" dirty="0">
                <a:latin typeface="Arial" charset="0"/>
                <a:cs typeface="Arial" charset="0"/>
              </a:rPr>
              <a:t> </a:t>
            </a:r>
            <a:r>
              <a:rPr lang="ru-RU" sz="3200" b="0" dirty="0">
                <a:latin typeface="Arial" charset="0"/>
                <a:cs typeface="Arial" charset="0"/>
              </a:rPr>
              <a:t>496 </a:t>
            </a:r>
            <a:r>
              <a:rPr lang="ru-RU" sz="3200" b="0" dirty="0" smtClean="0">
                <a:latin typeface="Arial" charset="0"/>
                <a:cs typeface="Arial" charset="0"/>
              </a:rPr>
              <a:t>см.</a:t>
            </a:r>
            <a:endParaRPr lang="ru-RU" sz="3200" b="0" dirty="0"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AutoNum type="arabicPeriod"/>
            </a:pPr>
            <a:r>
              <a:rPr lang="ru-RU" sz="3200" b="0" dirty="0">
                <a:latin typeface="Arial" charset="0"/>
                <a:cs typeface="Arial" charset="0"/>
              </a:rPr>
              <a:t> 744 </a:t>
            </a:r>
            <a:r>
              <a:rPr lang="ru-RU" sz="3200" b="0" dirty="0" smtClean="0">
                <a:latin typeface="Arial" charset="0"/>
                <a:cs typeface="Arial" charset="0"/>
              </a:rPr>
              <a:t>см.</a:t>
            </a:r>
            <a:endParaRPr lang="ru-RU" sz="3200" b="0" dirty="0"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AutoNum type="arabicPeriod"/>
            </a:pPr>
            <a:r>
              <a:rPr lang="ru-RU" sz="3200" b="0" dirty="0">
                <a:latin typeface="Arial" charset="0"/>
                <a:cs typeface="Arial" charset="0"/>
              </a:rPr>
              <a:t> 487 </a:t>
            </a:r>
            <a:r>
              <a:rPr lang="ru-RU" sz="3200" b="0" dirty="0" smtClean="0">
                <a:latin typeface="Arial" charset="0"/>
                <a:cs typeface="Arial" charset="0"/>
              </a:rPr>
              <a:t>см.</a:t>
            </a:r>
            <a:endParaRPr lang="ru-RU" sz="3200" b="0" dirty="0"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AutoNum type="arabicPeriod"/>
            </a:pPr>
            <a:r>
              <a:rPr lang="ru-RU" sz="3200" b="0" dirty="0">
                <a:latin typeface="Arial" charset="0"/>
                <a:cs typeface="Arial" charset="0"/>
              </a:rPr>
              <a:t> 675 </a:t>
            </a:r>
            <a:r>
              <a:rPr lang="ru-RU" sz="3200" b="0" dirty="0" smtClean="0">
                <a:latin typeface="Arial" charset="0"/>
                <a:cs typeface="Arial" charset="0"/>
              </a:rPr>
              <a:t>см.</a:t>
            </a:r>
            <a:endParaRPr lang="ru-RU" sz="3200" b="0" dirty="0"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AutoNum type="arabicPeriod"/>
            </a:pPr>
            <a:r>
              <a:rPr lang="ru-RU" sz="3200" b="0" dirty="0">
                <a:latin typeface="Arial" charset="0"/>
                <a:cs typeface="Arial" charset="0"/>
              </a:rPr>
              <a:t> 644 </a:t>
            </a:r>
            <a:r>
              <a:rPr lang="ru-RU" sz="3200" b="0" dirty="0" smtClean="0">
                <a:latin typeface="Arial" charset="0"/>
                <a:cs typeface="Arial" charset="0"/>
              </a:rPr>
              <a:t>см.</a:t>
            </a:r>
            <a:endParaRPr lang="ru-RU" sz="3200" b="0" dirty="0">
              <a:latin typeface="Arial" charset="0"/>
              <a:cs typeface="Arial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536700" y="908050"/>
            <a:ext cx="6296025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7E0000"/>
                </a:solidFill>
                <a:latin typeface="Arial" charset="0"/>
                <a:cs typeface="Arial" charset="0"/>
              </a:rPr>
              <a:t>Найдите правильные ответы: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313113" y="2362200"/>
            <a:ext cx="2743200" cy="2217738"/>
            <a:chOff x="624" y="1920"/>
            <a:chExt cx="1728" cy="1488"/>
          </a:xfrm>
        </p:grpSpPr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624" y="1920"/>
              <a:ext cx="1728" cy="432"/>
            </a:xfrm>
            <a:prstGeom prst="rect">
              <a:avLst/>
            </a:prstGeom>
            <a:noFill/>
            <a:ln w="57150">
              <a:solidFill>
                <a:srgbClr val="CC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3200">
                <a:latin typeface="Arial" charset="0"/>
                <a:cs typeface="Arial" charset="0"/>
              </a:endParaRPr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624" y="2448"/>
              <a:ext cx="1728" cy="432"/>
            </a:xfrm>
            <a:prstGeom prst="rect">
              <a:avLst/>
            </a:prstGeom>
            <a:noFill/>
            <a:ln w="57150">
              <a:solidFill>
                <a:srgbClr val="CC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3200">
                <a:latin typeface="Arial" charset="0"/>
                <a:cs typeface="Arial" charset="0"/>
              </a:endParaRPr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624" y="2976"/>
              <a:ext cx="1728" cy="432"/>
            </a:xfrm>
            <a:prstGeom prst="rect">
              <a:avLst/>
            </a:prstGeom>
            <a:noFill/>
            <a:ln w="57150">
              <a:solidFill>
                <a:srgbClr val="CC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3200"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860425"/>
            <a:ext cx="8229600" cy="7032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5C2305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5C2305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5C2305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5C2305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5C2305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5C2305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5C2305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5C2305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5C2305"/>
                </a:solidFill>
                <a:latin typeface="Verdana" pitchFamily="34" charset="0"/>
              </a:defRPr>
            </a:lvl9pPr>
          </a:lstStyle>
          <a:p>
            <a:pPr algn="ctr">
              <a:defRPr/>
            </a:pP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Треугольник</a:t>
            </a:r>
          </a:p>
        </p:txBody>
      </p:sp>
      <p:sp>
        <p:nvSpPr>
          <p:cNvPr id="4" name="Rectangle 9"/>
          <p:cNvSpPr txBox="1">
            <a:spLocks noChangeArrowheads="1"/>
          </p:cNvSpPr>
          <p:nvPr/>
        </p:nvSpPr>
        <p:spPr>
          <a:xfrm>
            <a:off x="4198938" y="1563688"/>
            <a:ext cx="4248150" cy="410368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Char char="•"/>
              <a:defRPr kumimoji="1" sz="2200">
                <a:solidFill>
                  <a:srgbClr val="5C230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Char char="•"/>
              <a:defRPr kumimoji="1" sz="2000">
                <a:solidFill>
                  <a:srgbClr val="5C2305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Char char="•"/>
              <a:defRPr kumimoji="1">
                <a:solidFill>
                  <a:srgbClr val="5C2305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Char char="•"/>
              <a:defRPr kumimoji="1" sz="1600">
                <a:solidFill>
                  <a:srgbClr val="5C2305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Char char="•"/>
              <a:defRPr kumimoji="1" sz="1400">
                <a:solidFill>
                  <a:srgbClr val="5C2305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Char char="•"/>
              <a:defRPr kumimoji="1" sz="1400">
                <a:solidFill>
                  <a:srgbClr val="5C2305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Char char="•"/>
              <a:defRPr kumimoji="1" sz="1400">
                <a:solidFill>
                  <a:srgbClr val="5C2305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Char char="•"/>
              <a:defRPr kumimoji="1" sz="1400">
                <a:solidFill>
                  <a:srgbClr val="5C2305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Char char="•"/>
              <a:defRPr kumimoji="1" sz="1400">
                <a:solidFill>
                  <a:srgbClr val="5C2305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ru-RU" sz="2800" b="0" kern="0" dirty="0" smtClean="0">
                <a:latin typeface="Arial" pitchFamily="34" charset="0"/>
                <a:cs typeface="Arial" pitchFamily="34" charset="0"/>
              </a:rPr>
              <a:t>Отрезки </a:t>
            </a:r>
            <a:r>
              <a:rPr lang="ru-RU" sz="2800" b="0" i="1" kern="0" dirty="0" smtClean="0">
                <a:latin typeface="Arial" pitchFamily="34" charset="0"/>
                <a:cs typeface="Arial" pitchFamily="34" charset="0"/>
              </a:rPr>
              <a:t>АВ</a:t>
            </a:r>
            <a:r>
              <a:rPr lang="ru-RU" sz="2800" b="0" kern="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0" i="1" kern="0" dirty="0" smtClean="0">
                <a:latin typeface="Arial" pitchFamily="34" charset="0"/>
                <a:cs typeface="Arial" pitchFamily="34" charset="0"/>
              </a:rPr>
              <a:t>ВС</a:t>
            </a:r>
            <a:r>
              <a:rPr lang="ru-RU" sz="2800" b="0" kern="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0" i="1" kern="0" dirty="0" smtClean="0">
                <a:latin typeface="Arial" pitchFamily="34" charset="0"/>
                <a:cs typeface="Arial" pitchFamily="34" charset="0"/>
              </a:rPr>
              <a:t>АС</a:t>
            </a:r>
            <a:r>
              <a:rPr lang="ru-RU" sz="2800" b="0" kern="0" dirty="0" smtClean="0">
                <a:latin typeface="Arial" pitchFamily="34" charset="0"/>
                <a:cs typeface="Arial" pitchFamily="34" charset="0"/>
              </a:rPr>
              <a:t> вместе составляют треугольник.</a:t>
            </a:r>
          </a:p>
          <a:p>
            <a:pPr>
              <a:defRPr/>
            </a:pPr>
            <a:r>
              <a:rPr lang="ru-RU" sz="2800" b="0" kern="0" dirty="0" smtClean="0">
                <a:latin typeface="Arial" pitchFamily="34" charset="0"/>
                <a:cs typeface="Arial" pitchFamily="34" charset="0"/>
              </a:rPr>
              <a:t>Точки </a:t>
            </a:r>
            <a:r>
              <a:rPr lang="ru-RU" sz="2800" b="0" i="1" kern="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2800" b="0" kern="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0" i="1" kern="0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sz="2800" b="0" kern="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0" i="1" kern="0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ru-RU" sz="2800" b="0" kern="0" dirty="0" smtClean="0">
                <a:latin typeface="Arial" pitchFamily="34" charset="0"/>
                <a:cs typeface="Arial" pitchFamily="34" charset="0"/>
              </a:rPr>
              <a:t> –  вершины треугольника.</a:t>
            </a:r>
          </a:p>
          <a:p>
            <a:pPr>
              <a:defRPr/>
            </a:pPr>
            <a:r>
              <a:rPr lang="ru-RU" sz="2800" b="0" kern="0" dirty="0" smtClean="0">
                <a:latin typeface="Arial" pitchFamily="34" charset="0"/>
                <a:cs typeface="Arial" pitchFamily="34" charset="0"/>
              </a:rPr>
              <a:t>Отрезки </a:t>
            </a:r>
            <a:r>
              <a:rPr lang="ru-RU" sz="2800" b="0" i="1" kern="0" dirty="0" smtClean="0">
                <a:latin typeface="Arial" pitchFamily="34" charset="0"/>
                <a:cs typeface="Arial" pitchFamily="34" charset="0"/>
              </a:rPr>
              <a:t>АВ</a:t>
            </a:r>
            <a:r>
              <a:rPr lang="ru-RU" sz="2800" b="0" kern="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0" i="1" kern="0" dirty="0" smtClean="0">
                <a:latin typeface="Arial" pitchFamily="34" charset="0"/>
                <a:cs typeface="Arial" pitchFamily="34" charset="0"/>
              </a:rPr>
              <a:t>ВС</a:t>
            </a:r>
            <a:r>
              <a:rPr lang="ru-RU" sz="2800" b="0" kern="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0" i="1" kern="0" dirty="0" smtClean="0">
                <a:latin typeface="Arial" pitchFamily="34" charset="0"/>
                <a:cs typeface="Arial" pitchFamily="34" charset="0"/>
              </a:rPr>
              <a:t>АС</a:t>
            </a:r>
            <a:r>
              <a:rPr lang="ru-RU" sz="2800" b="0" kern="0" dirty="0" smtClean="0">
                <a:latin typeface="Arial" pitchFamily="34" charset="0"/>
                <a:cs typeface="Arial" pitchFamily="34" charset="0"/>
              </a:rPr>
              <a:t> – стороны треугольника.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1085850" y="2192338"/>
            <a:ext cx="2651125" cy="2652712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B09D9A"/>
              </a:gs>
              <a:gs pos="50000">
                <a:srgbClr val="CEC4C2"/>
              </a:gs>
              <a:gs pos="100000">
                <a:srgbClr val="E7E2E2"/>
              </a:gs>
            </a:gsLst>
            <a:lin ang="18900000" scaled="1"/>
          </a:gra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81025" y="4652963"/>
            <a:ext cx="5048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i="1"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195513" y="1608138"/>
            <a:ext cx="7207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i="1"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698875" y="4652963"/>
            <a:ext cx="3603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i="1">
                <a:latin typeface="Arial" charset="0"/>
                <a:cs typeface="Arial" charset="0"/>
              </a:rPr>
              <a:t>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нового учебного года">
  <a:themeElements>
    <a:clrScheme name="ms_edb2schl_tp01018387 1">
      <a:dk1>
        <a:srgbClr val="000000"/>
      </a:dk1>
      <a:lt1>
        <a:srgbClr val="0099CC"/>
      </a:lt1>
      <a:dk2>
        <a:srgbClr val="000000"/>
      </a:dk2>
      <a:lt2>
        <a:srgbClr val="868686"/>
      </a:lt2>
      <a:accent1>
        <a:srgbClr val="00FFCC"/>
      </a:accent1>
      <a:accent2>
        <a:srgbClr val="969696"/>
      </a:accent2>
      <a:accent3>
        <a:srgbClr val="AACAE2"/>
      </a:accent3>
      <a:accent4>
        <a:srgbClr val="000000"/>
      </a:accent4>
      <a:accent5>
        <a:srgbClr val="AAFFE2"/>
      </a:accent5>
      <a:accent6>
        <a:srgbClr val="878787"/>
      </a:accent6>
      <a:hlink>
        <a:srgbClr val="00FFCC"/>
      </a:hlink>
      <a:folHlink>
        <a:srgbClr val="99CCFF"/>
      </a:folHlink>
    </a:clrScheme>
    <a:fontScheme name="ms_edb2schl_tp01018387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s_edb2schl_tp01018387 1">
        <a:dk1>
          <a:srgbClr val="000000"/>
        </a:dk1>
        <a:lt1>
          <a:srgbClr val="0099CC"/>
        </a:lt1>
        <a:dk2>
          <a:srgbClr val="000000"/>
        </a:dk2>
        <a:lt2>
          <a:srgbClr val="868686"/>
        </a:lt2>
        <a:accent1>
          <a:srgbClr val="00FFCC"/>
        </a:accent1>
        <a:accent2>
          <a:srgbClr val="969696"/>
        </a:accent2>
        <a:accent3>
          <a:srgbClr val="AACAE2"/>
        </a:accent3>
        <a:accent4>
          <a:srgbClr val="000000"/>
        </a:accent4>
        <a:accent5>
          <a:srgbClr val="AAFFE2"/>
        </a:accent5>
        <a:accent6>
          <a:srgbClr val="878787"/>
        </a:accent6>
        <a:hlink>
          <a:srgbClr val="00FFCC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edb2schl_tp01018387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edb2schl_tp01018387 3">
        <a:dk1>
          <a:srgbClr val="5F5F5F"/>
        </a:dk1>
        <a:lt1>
          <a:srgbClr val="FFFFFF"/>
        </a:lt1>
        <a:dk2>
          <a:srgbClr val="5F5F5F"/>
        </a:dk2>
        <a:lt2>
          <a:srgbClr val="000000"/>
        </a:lt2>
        <a:accent1>
          <a:srgbClr val="969696"/>
        </a:accent1>
        <a:accent2>
          <a:srgbClr val="000000"/>
        </a:accent2>
        <a:accent3>
          <a:srgbClr val="FFFFFF"/>
        </a:accent3>
        <a:accent4>
          <a:srgbClr val="505050"/>
        </a:accent4>
        <a:accent5>
          <a:srgbClr val="C9C9C9"/>
        </a:accent5>
        <a:accent6>
          <a:srgbClr val="000000"/>
        </a:accent6>
        <a:hlink>
          <a:srgbClr val="7777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нового учебного года</Template>
  <TotalTime>47</TotalTime>
  <Words>216</Words>
  <Application>Microsoft Office PowerPoint</Application>
  <PresentationFormat>Экран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Презентация нового учебного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Вилкова Светлана Анатольевна</dc:creator>
  <cp:lastModifiedBy>Светлана</cp:lastModifiedBy>
  <cp:revision>10</cp:revision>
  <cp:lastPrinted>1996-03-19T21:02:48Z</cp:lastPrinted>
  <dcterms:created xsi:type="dcterms:W3CDTF">2013-05-22T09:20:01Z</dcterms:created>
  <dcterms:modified xsi:type="dcterms:W3CDTF">2013-07-05T05:27:52Z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TC010183871049</vt:lpwstr>
  </property>
</Properties>
</file>