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2305"/>
    <a:srgbClr val="7E0000"/>
    <a:srgbClr val="CC6600"/>
    <a:srgbClr val="339933"/>
    <a:srgbClr val="660066"/>
    <a:srgbClr val="FFFFFF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18B4FCC-2446-42B0-B67E-118A3C3E7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0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pPr>
              <a:defRPr/>
            </a:pPr>
            <a:r>
              <a:rPr lang="ru-RU"/>
              <a:t>16.07.1996</a:t>
            </a:r>
            <a:endParaRPr lang="ru-RU" sz="1200" i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стиль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pPr>
              <a:defRPr/>
            </a:pPr>
            <a:r>
              <a:rPr lang="ru-RU"/>
              <a:t>##</a:t>
            </a:r>
            <a:endParaRPr lang="ru-RU" sz="1200" i="0"/>
          </a:p>
        </p:txBody>
      </p:sp>
    </p:spTree>
    <p:extLst>
      <p:ext uri="{BB962C8B-B14F-4D97-AF65-F5344CB8AC3E}">
        <p14:creationId xmlns:p14="http://schemas.microsoft.com/office/powerpoint/2010/main" val="13362823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79999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1FD9-1057-47FC-BF97-82A5A6031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401D-7554-418A-8B94-C05E07897CD8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1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4314-ACAC-4886-9CFC-1597EF5DF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62FB1-E07C-498E-94F8-1E0EE90A9A0C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3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5D03-0DF3-4A88-B046-A0C04172F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78A95-3DF9-4841-B8C4-D714BCAC330F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1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4D48B-34AC-456D-B514-B9FE10B86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668F4-66BC-4FDB-B9A0-C0C3CC2887B3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0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69A9-6417-4165-B162-221F02606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2879-9AF8-4C8C-8527-806F1B142CC3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2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08B72-9B42-4562-AB99-5D52471F7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2CBB9-D5D7-48A7-87D7-02B2E0803FD7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6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F788-83CC-4B75-A7C2-8424BDCCC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2C51-5913-42F7-A3FF-9832CA4A44D2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3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C080-A606-43E0-9B51-A31C58024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57606-6CFA-4CE0-83BA-EC49C0035D23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7A919-F154-442C-94D0-279F4061C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36C-60B7-4F65-BB58-9464F2784DF3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3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F9E3-715F-431B-9489-1E5D0468C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919D-2714-461D-85DC-B3BD8479C828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4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6F937-C497-42D6-AF97-69F5DF400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C81C1-3BB8-4D6D-A7E9-61569DE89A13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5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79999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pPr>
              <a:defRPr/>
            </a:pPr>
            <a:fld id="{94098DF3-FF68-4CDA-8E77-1E9758630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fld id="{CAD3F05B-8D9C-46C8-96CD-E129981D6824}" type="datetime1">
              <a:rPr lang="ru-RU"/>
              <a:pPr>
                <a:defRPr/>
              </a:pPr>
              <a:t>05.07.2013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2"/>
          <p:cNvSpPr>
            <a:spLocks noChangeArrowheads="1"/>
          </p:cNvSpPr>
          <p:nvPr/>
        </p:nvSpPr>
        <p:spPr bwMode="auto">
          <a:xfrm>
            <a:off x="2190750" y="806450"/>
            <a:ext cx="5157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200" b="0">
                <a:solidFill>
                  <a:srgbClr val="5C2305"/>
                </a:solidFill>
                <a:latin typeface="Arial" charset="0"/>
                <a:cs typeface="Arial" charset="0"/>
              </a:rPr>
              <a:t>Выразите длины отрезков</a:t>
            </a:r>
          </a:p>
        </p:txBody>
      </p:sp>
      <p:graphicFrame>
        <p:nvGraphicFramePr>
          <p:cNvPr id="4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21783"/>
              </p:ext>
            </p:extLst>
          </p:nvPr>
        </p:nvGraphicFramePr>
        <p:xfrm>
          <a:off x="684213" y="1463675"/>
          <a:ext cx="7704137" cy="4521200"/>
        </p:xfrm>
        <a:graphic>
          <a:graphicData uri="http://schemas.openxmlformats.org/drawingml/2006/table">
            <a:tbl>
              <a:tblPr/>
              <a:tblGrid>
                <a:gridCol w="3815779"/>
                <a:gridCol w="388835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В  метрах</a:t>
                      </a:r>
                    </a:p>
                  </a:txBody>
                  <a:tcPr marL="91431" marR="91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В  сантиметрах</a:t>
                      </a:r>
                    </a:p>
                  </a:txBody>
                  <a:tcPr marL="91431" marR="91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вариант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5 км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3 500 см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2 км 250 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18 920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дм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27 км 5 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E0000"/>
                          </a:solidFill>
                          <a:effectLst/>
                          <a:latin typeface="Arial" charset="0"/>
                        </a:rPr>
                        <a:t>19 км 600 см =</a:t>
                      </a:r>
                    </a:p>
                  </a:txBody>
                  <a:tcPr marL="91431" marR="91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5 м 3 см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3 010 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4 км 100 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17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дм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 5 см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9 м 8 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дм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7 км 7 см =</a:t>
                      </a:r>
                    </a:p>
                  </a:txBody>
                  <a:tcPr marL="91431" marR="91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1814513" y="2924175"/>
            <a:ext cx="172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5 000 </a:t>
            </a:r>
            <a:r>
              <a:rPr lang="ru-RU" dirty="0"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2375655" y="3424238"/>
            <a:ext cx="13684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charset="0"/>
                <a:cs typeface="Arial" charset="0"/>
              </a:rPr>
              <a:t>35 м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2733675" y="3886200"/>
            <a:ext cx="1617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2 250 </a:t>
            </a:r>
            <a:r>
              <a:rPr lang="ru-RU" dirty="0"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600126" y="4378325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1 892 </a:t>
            </a:r>
            <a:r>
              <a:rPr lang="ru-RU" dirty="0"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2481263" y="4857750"/>
            <a:ext cx="2020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27 005 </a:t>
            </a:r>
            <a:r>
              <a:rPr lang="ru-RU" dirty="0"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3022600" y="5351463"/>
            <a:ext cx="1621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19 006 </a:t>
            </a:r>
            <a:r>
              <a:rPr lang="ru-RU" dirty="0"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6205180" y="2924174"/>
            <a:ext cx="1225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503 см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6012160" y="3424238"/>
            <a:ext cx="2016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301 000 </a:t>
            </a:r>
            <a:r>
              <a:rPr lang="ru-RU" dirty="0">
                <a:latin typeface="Arial" charset="0"/>
                <a:cs typeface="Arial" charset="0"/>
              </a:rPr>
              <a:t>см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6571275" y="3916362"/>
            <a:ext cx="20685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410 000 </a:t>
            </a:r>
            <a:r>
              <a:rPr lang="ru-RU" dirty="0">
                <a:latin typeface="Arial" charset="0"/>
                <a:cs typeface="Arial" charset="0"/>
              </a:rPr>
              <a:t>см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6570492" y="4386581"/>
            <a:ext cx="168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latin typeface="Arial" charset="0"/>
                <a:cs typeface="Arial" charset="0"/>
              </a:rPr>
              <a:t>175 см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6273459" y="4857750"/>
            <a:ext cx="1871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charset="0"/>
                <a:cs typeface="Arial" charset="0"/>
              </a:rPr>
              <a:t>980 см</a:t>
            </a: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6340475" y="5329155"/>
            <a:ext cx="2016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Arial" charset="0"/>
                <a:cs typeface="Arial" charset="0"/>
              </a:rPr>
              <a:t>700 007 </a:t>
            </a:r>
            <a:r>
              <a:rPr lang="ru-RU" dirty="0">
                <a:latin typeface="Arial" charset="0"/>
                <a:cs typeface="Arial" charset="0"/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87413" y="836613"/>
            <a:ext cx="775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FF6600"/>
                </a:solidFill>
                <a:latin typeface="Arial" charset="0"/>
                <a:cs typeface="Arial" charset="0"/>
              </a:rPr>
              <a:t>Старинные меры длины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4213" y="2452688"/>
            <a:ext cx="38893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1">
                <a:solidFill>
                  <a:srgbClr val="3366FF"/>
                </a:solidFill>
                <a:latin typeface="Arial" charset="0"/>
                <a:cs typeface="Arial" charset="0"/>
              </a:rPr>
              <a:t> </a:t>
            </a: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Косая сажень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(248 см)</a:t>
            </a:r>
          </a:p>
        </p:txBody>
      </p:sp>
      <p:pic>
        <p:nvPicPr>
          <p:cNvPr id="410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25575"/>
            <a:ext cx="3144837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20713" y="900113"/>
            <a:ext cx="775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FF6600"/>
                </a:solidFill>
                <a:latin typeface="Arial" charset="0"/>
                <a:cs typeface="Arial" charset="0"/>
              </a:rPr>
              <a:t>Старинные меры длины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73063" y="3703638"/>
            <a:ext cx="43910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Маховая сажень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(</a:t>
            </a:r>
            <a:r>
              <a:rPr lang="en-US" sz="3200" b="0">
                <a:solidFill>
                  <a:srgbClr val="7E0000"/>
                </a:solidFill>
                <a:latin typeface="Arial" charset="0"/>
                <a:cs typeface="Arial" charset="0"/>
              </a:rPr>
              <a:t>176</a:t>
            </a: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 см)</a:t>
            </a:r>
          </a:p>
        </p:txBody>
      </p:sp>
      <p:pic>
        <p:nvPicPr>
          <p:cNvPr id="512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4075113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66750" y="900113"/>
            <a:ext cx="7753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FF6600"/>
                </a:solidFill>
                <a:latin typeface="Arial" charset="0"/>
                <a:cs typeface="Arial" charset="0"/>
              </a:rPr>
              <a:t>Старинные меры длины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31913" y="2760663"/>
            <a:ext cx="34210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Локоть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3200" b="0">
                <a:solidFill>
                  <a:srgbClr val="7E0000"/>
                </a:solidFill>
                <a:latin typeface="Arial" charset="0"/>
                <a:cs typeface="Arial" charset="0"/>
              </a:rPr>
              <a:t>(45 см)</a:t>
            </a:r>
          </a:p>
        </p:txBody>
      </p:sp>
      <p:pic>
        <p:nvPicPr>
          <p:cNvPr id="6148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1628775"/>
            <a:ext cx="25908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52525" y="908050"/>
            <a:ext cx="69342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rgbClr val="CC6600"/>
                </a:solidFill>
                <a:latin typeface="Arial" charset="0"/>
                <a:cs typeface="Arial" charset="0"/>
              </a:rPr>
              <a:t>Вопросы для повторения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03263" y="1844675"/>
            <a:ext cx="8080375" cy="3529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14350" indent="-514350" eaLnBrk="1" hangingPunct="1">
              <a:lnSpc>
                <a:spcPts val="384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Выразите высоту терема, </a:t>
            </a:r>
            <a:r>
              <a:rPr lang="ru-RU" sz="3200" b="0" dirty="0" smtClean="0">
                <a:solidFill>
                  <a:srgbClr val="7E0000"/>
                </a:solidFill>
                <a:latin typeface="Arial" charset="0"/>
                <a:cs typeface="Arial" charset="0"/>
              </a:rPr>
              <a:t>равную        3 </a:t>
            </a: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косым саженям.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Длину отреза полотна, </a:t>
            </a:r>
            <a:r>
              <a:rPr lang="ru-RU" sz="3200" b="0" dirty="0" smtClean="0">
                <a:solidFill>
                  <a:srgbClr val="7E0000"/>
                </a:solidFill>
                <a:latin typeface="Arial" charset="0"/>
                <a:cs typeface="Arial" charset="0"/>
              </a:rPr>
              <a:t>равную            15 </a:t>
            </a: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локтям.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sz="3200" b="0" dirty="0" smtClean="0">
                <a:solidFill>
                  <a:srgbClr val="7E0000"/>
                </a:solidFill>
                <a:latin typeface="Arial" charset="0"/>
                <a:cs typeface="Arial" charset="0"/>
              </a:rPr>
              <a:t>Ширину </a:t>
            </a: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горницы, равную 2 </a:t>
            </a:r>
            <a:r>
              <a:rPr lang="ru-RU" sz="3200" b="0" dirty="0" smtClean="0">
                <a:solidFill>
                  <a:srgbClr val="7E0000"/>
                </a:solidFill>
                <a:latin typeface="Arial" charset="0"/>
                <a:cs typeface="Arial" charset="0"/>
              </a:rPr>
              <a:t>маховым саженям </a:t>
            </a:r>
            <a:r>
              <a:rPr lang="ru-RU" sz="3200" b="0" dirty="0">
                <a:solidFill>
                  <a:srgbClr val="7E0000"/>
                </a:solidFill>
                <a:latin typeface="Arial" charset="0"/>
                <a:cs typeface="Arial" charset="0"/>
              </a:rPr>
              <a:t>и 3 локтям.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51050" y="1700213"/>
            <a:ext cx="526732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 b="0" dirty="0">
                <a:latin typeface="Arial" charset="0"/>
                <a:cs typeface="Arial" charset="0"/>
              </a:rPr>
              <a:t> </a:t>
            </a:r>
            <a:r>
              <a:rPr lang="ru-RU" sz="3200" b="0" dirty="0">
                <a:latin typeface="Arial" charset="0"/>
                <a:cs typeface="Arial" charset="0"/>
              </a:rPr>
              <a:t>496 </a:t>
            </a:r>
            <a:r>
              <a:rPr lang="ru-RU" sz="3200" b="0" dirty="0" smtClean="0">
                <a:latin typeface="Arial" charset="0"/>
                <a:cs typeface="Arial" charset="0"/>
              </a:rPr>
              <a:t>см.</a:t>
            </a:r>
            <a:endParaRPr lang="ru-RU" sz="3200" b="0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0" dirty="0">
                <a:latin typeface="Arial" charset="0"/>
                <a:cs typeface="Arial" charset="0"/>
              </a:rPr>
              <a:t> 744 </a:t>
            </a:r>
            <a:r>
              <a:rPr lang="ru-RU" sz="3200" b="0" dirty="0" smtClean="0">
                <a:latin typeface="Arial" charset="0"/>
                <a:cs typeface="Arial" charset="0"/>
              </a:rPr>
              <a:t>см.</a:t>
            </a:r>
            <a:endParaRPr lang="ru-RU" sz="3200" b="0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0" dirty="0">
                <a:latin typeface="Arial" charset="0"/>
                <a:cs typeface="Arial" charset="0"/>
              </a:rPr>
              <a:t> 487 </a:t>
            </a:r>
            <a:r>
              <a:rPr lang="ru-RU" sz="3200" b="0" dirty="0" smtClean="0">
                <a:latin typeface="Arial" charset="0"/>
                <a:cs typeface="Arial" charset="0"/>
              </a:rPr>
              <a:t>см.</a:t>
            </a:r>
            <a:endParaRPr lang="ru-RU" sz="3200" b="0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0" dirty="0">
                <a:latin typeface="Arial" charset="0"/>
                <a:cs typeface="Arial" charset="0"/>
              </a:rPr>
              <a:t> 675 </a:t>
            </a:r>
            <a:r>
              <a:rPr lang="ru-RU" sz="3200" b="0" dirty="0" smtClean="0">
                <a:latin typeface="Arial" charset="0"/>
                <a:cs typeface="Arial" charset="0"/>
              </a:rPr>
              <a:t>см.</a:t>
            </a:r>
            <a:endParaRPr lang="ru-RU" sz="3200" b="0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b="0" dirty="0">
                <a:latin typeface="Arial" charset="0"/>
                <a:cs typeface="Arial" charset="0"/>
              </a:rPr>
              <a:t> 644 </a:t>
            </a:r>
            <a:r>
              <a:rPr lang="ru-RU" sz="3200" b="0" dirty="0" smtClean="0">
                <a:latin typeface="Arial" charset="0"/>
                <a:cs typeface="Arial" charset="0"/>
              </a:rPr>
              <a:t>см.</a:t>
            </a:r>
            <a:endParaRPr lang="ru-RU" sz="3200" b="0" dirty="0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36700" y="908050"/>
            <a:ext cx="62960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7E0000"/>
                </a:solidFill>
                <a:latin typeface="Arial" charset="0"/>
                <a:cs typeface="Arial" charset="0"/>
              </a:rPr>
              <a:t>Найдите правильные ответы: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13113" y="2362200"/>
            <a:ext cx="2743200" cy="2217738"/>
            <a:chOff x="624" y="1920"/>
            <a:chExt cx="1728" cy="1488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624" y="1920"/>
              <a:ext cx="1728" cy="432"/>
            </a:xfrm>
            <a:prstGeom prst="rect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200">
                <a:latin typeface="Arial" charset="0"/>
                <a:cs typeface="Arial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624" y="2448"/>
              <a:ext cx="1728" cy="432"/>
            </a:xfrm>
            <a:prstGeom prst="rect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200">
                <a:latin typeface="Arial" charset="0"/>
                <a:cs typeface="Arial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624" y="2976"/>
              <a:ext cx="1728" cy="432"/>
            </a:xfrm>
            <a:prstGeom prst="rect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2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860425"/>
            <a:ext cx="8229600" cy="7032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5C2305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Треугольник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4198938" y="1563688"/>
            <a:ext cx="4248150" cy="41036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2200">
                <a:solidFill>
                  <a:srgbClr val="5C230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2000">
                <a:solidFill>
                  <a:srgbClr val="5C2305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>
                <a:solidFill>
                  <a:srgbClr val="5C2305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600">
                <a:solidFill>
                  <a:srgbClr val="5C2305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400">
                <a:solidFill>
                  <a:srgbClr val="5C2305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400">
                <a:solidFill>
                  <a:srgbClr val="5C2305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400">
                <a:solidFill>
                  <a:srgbClr val="5C2305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400">
                <a:solidFill>
                  <a:srgbClr val="5C2305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C2305"/>
              </a:buClr>
              <a:buChar char="•"/>
              <a:defRPr kumimoji="1" sz="1400">
                <a:solidFill>
                  <a:srgbClr val="5C2305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Отрезки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АВ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ВС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АС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 вместе составляют треугольник.</a:t>
            </a:r>
          </a:p>
          <a:p>
            <a:pPr>
              <a:defRPr/>
            </a:pP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Точки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 –  вершины треугольника.</a:t>
            </a:r>
          </a:p>
          <a:p>
            <a:pPr>
              <a:defRPr/>
            </a:pP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Отрезки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АВ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ВС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0" i="1" kern="0" dirty="0" smtClean="0">
                <a:latin typeface="Arial" pitchFamily="34" charset="0"/>
                <a:cs typeface="Arial" pitchFamily="34" charset="0"/>
              </a:rPr>
              <a:t>АС</a:t>
            </a:r>
            <a:r>
              <a:rPr lang="ru-RU" sz="2800" b="0" kern="0" dirty="0" smtClean="0">
                <a:latin typeface="Arial" pitchFamily="34" charset="0"/>
                <a:cs typeface="Arial" pitchFamily="34" charset="0"/>
              </a:rPr>
              <a:t> – стороны треугольника.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085850" y="2192338"/>
            <a:ext cx="2651125" cy="26527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B09D9A"/>
              </a:gs>
              <a:gs pos="50000">
                <a:srgbClr val="CEC4C2"/>
              </a:gs>
              <a:gs pos="100000">
                <a:srgbClr val="E7E2E2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81025" y="4652963"/>
            <a:ext cx="5048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95513" y="1608138"/>
            <a:ext cx="720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698875" y="4652963"/>
            <a:ext cx="360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latin typeface="Arial" charset="0"/>
                <a:cs typeface="Arial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нового учебного года">
  <a:themeElements>
    <a:clrScheme name="ms_edb2schl_tp01018387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ms_edb2schl_tp0101838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edb2schl_tp01018387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нового учебного года</Template>
  <TotalTime>47</TotalTime>
  <Words>216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 нового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Вилкова Светлана Анатольевна</dc:creator>
  <cp:lastModifiedBy>Светлана</cp:lastModifiedBy>
  <cp:revision>10</cp:revision>
  <cp:lastPrinted>1996-03-19T21:02:48Z</cp:lastPrinted>
  <dcterms:created xsi:type="dcterms:W3CDTF">2013-05-22T09:20:01Z</dcterms:created>
  <dcterms:modified xsi:type="dcterms:W3CDTF">2013-07-05T05:27:52Z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TC010183871049</vt:lpwstr>
  </property>
</Properties>
</file>