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Droid Sans Fallback" charset="0"/>
        <a:cs typeface="Droid Sans Fallback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Droid Sans Fallback" charset="0"/>
        <a:cs typeface="Droid Sans Fallback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Droid Sans Fallback" charset="0"/>
        <a:cs typeface="Droid Sans Fallback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Droid Sans Fallback" charset="0"/>
        <a:cs typeface="Droid Sans Fallback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Droid Sans Fallback" charset="0"/>
        <a:cs typeface="Droid Sans Fallback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Droid Sans Fallback" charset="0"/>
        <a:cs typeface="Droid Sans Fallback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Droid Sans Fallback" charset="0"/>
        <a:cs typeface="Droid Sans Fallback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Droid Sans Fallback" charset="0"/>
        <a:cs typeface="Droid Sans Fallback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Droid Sans Fallback" charset="0"/>
        <a:cs typeface="Droid Sans Fallback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0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8825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8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D9DCC945-37F6-42DB-ABCF-10FC2B3731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045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/>
            <a:fld id="{D871BDD0-556F-4AC2-9CA8-7E9FE7C29688}" type="slidenum">
              <a:rPr lang="ru-RU" smtClean="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eaLnBrk="1" hangingPunct="1"/>
              <a:t>1</a:t>
            </a:fld>
            <a:endParaRPr lang="ru-RU" smtClean="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122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/>
            <a:fld id="{CCA34946-FDDA-4BC6-90F7-941551E824FE}" type="slidenum">
              <a:rPr lang="ru-RU" smtClean="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eaLnBrk="1" hangingPunct="1"/>
              <a:t>2</a:t>
            </a:fld>
            <a:endParaRPr lang="ru-RU" smtClean="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/>
            <a:fld id="{171C67F9-C7D7-4538-ABC6-967C882232AA}" type="slidenum">
              <a:rPr lang="ru-RU" smtClean="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eaLnBrk="1" hangingPunct="1"/>
              <a:t>3</a:t>
            </a:fld>
            <a:endParaRPr lang="ru-RU" smtClean="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/>
            <a:fld id="{B0BC0B86-DB7F-481C-B5E1-5B27DC8F0C3E}" type="slidenum">
              <a:rPr lang="ru-RU" smtClean="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eaLnBrk="1" hangingPunct="1"/>
              <a:t>4</a:t>
            </a:fld>
            <a:endParaRPr lang="ru-RU" smtClean="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/>
            <a:fld id="{F8E88941-FEFE-43EF-B396-C7D08C4F4B21}" type="slidenum">
              <a:rPr lang="ru-RU" smtClean="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eaLnBrk="1" hangingPunct="1"/>
              <a:t>5</a:t>
            </a:fld>
            <a:endParaRPr lang="ru-RU" smtClean="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163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064D1-6D4A-4041-A482-88145B1B4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48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71B6D-25C0-4C82-9FEB-905BAB15F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3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89994-36C8-4638-9584-D4EA862D83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768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7620000" cy="20129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78E19-7317-4636-B3D3-4D16CBBB9C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2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6533F-F545-47DE-BC11-223029B86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66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3DC4F-6836-4375-9E9E-52D87BA09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7615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4ADA7-CB09-481E-AAB0-E97A9AB41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66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928AF-2040-47A5-B136-DA15198733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68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C3F99-A4C5-416B-A591-D78F601768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4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2B813-1266-4538-8BD7-1B82862E9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9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A1F05-E310-4E67-8A08-AFE2E58B9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4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8477C-2EE6-480D-9356-2F3CBCE4B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93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rgbClr val="CCFFFF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2F779A7-6788-4DC2-8156-D07ADAABA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07" r:id="rId2"/>
    <p:sldLayoutId id="2147483716" r:id="rId3"/>
    <p:sldLayoutId id="2147483708" r:id="rId4"/>
    <p:sldLayoutId id="2147483717" r:id="rId5"/>
    <p:sldLayoutId id="2147483709" r:id="rId6"/>
    <p:sldLayoutId id="2147483710" r:id="rId7"/>
    <p:sldLayoutId id="2147483718" r:id="rId8"/>
    <p:sldLayoutId id="2147483711" r:id="rId9"/>
    <p:sldLayoutId id="2147483712" r:id="rId10"/>
    <p:sldLayoutId id="2147483713" r:id="rId11"/>
    <p:sldLayoutId id="214748371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1371600"/>
            <a:ext cx="7913688" cy="4360863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800" b="1" i="1" dirty="0" smtClean="0">
                <a:solidFill>
                  <a:srgbClr val="002060"/>
                </a:solidFill>
              </a:rPr>
              <a:t>Я думаю, что никогда</a:t>
            </a:r>
            <a:br>
              <a:rPr lang="ru-RU" sz="3800" b="1" i="1" dirty="0" smtClean="0">
                <a:solidFill>
                  <a:srgbClr val="002060"/>
                </a:solidFill>
              </a:rPr>
            </a:br>
            <a:r>
              <a:rPr lang="ru-RU" sz="3800" b="1" i="1" dirty="0" smtClean="0">
                <a:solidFill>
                  <a:srgbClr val="002060"/>
                </a:solidFill>
              </a:rPr>
              <a:t> до настоящего времени мы</a:t>
            </a:r>
            <a:br>
              <a:rPr lang="ru-RU" sz="3800" b="1" i="1" dirty="0" smtClean="0">
                <a:solidFill>
                  <a:srgbClr val="002060"/>
                </a:solidFill>
              </a:rPr>
            </a:br>
            <a:r>
              <a:rPr lang="ru-RU" sz="3800" b="1" i="1" dirty="0" smtClean="0">
                <a:solidFill>
                  <a:srgbClr val="002060"/>
                </a:solidFill>
              </a:rPr>
              <a:t> не жили в такой геометрический период. Все вокруг нас – геометрия.</a:t>
            </a:r>
            <a:br>
              <a:rPr lang="ru-RU" sz="3800" b="1" i="1" dirty="0" smtClean="0">
                <a:solidFill>
                  <a:srgbClr val="002060"/>
                </a:solidFill>
              </a:rPr>
            </a:br>
            <a:r>
              <a:rPr lang="ru-RU" sz="3800" b="1" i="1" dirty="0" smtClean="0"/>
              <a:t>                     </a:t>
            </a:r>
            <a:br>
              <a:rPr lang="ru-RU" sz="3800" b="1" i="1" dirty="0" smtClean="0"/>
            </a:br>
            <a:r>
              <a:rPr lang="ru-RU" sz="3800" b="1" i="1" dirty="0" err="1" smtClean="0"/>
              <a:t>Ле</a:t>
            </a:r>
            <a:r>
              <a:rPr lang="ru-RU" sz="3800" b="1" i="1" dirty="0" smtClean="0"/>
              <a:t> Корбюзье</a:t>
            </a:r>
            <a:br>
              <a:rPr lang="ru-RU" sz="3800" b="1" i="1" dirty="0" smtClean="0"/>
            </a:br>
            <a:endParaRPr lang="ru-RU" sz="3800" b="1" i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52425" y="476250"/>
            <a:ext cx="7705725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3200" b="1" i="1">
                <a:solidFill>
                  <a:srgbClr val="002060"/>
                </a:solidFill>
              </a:rPr>
              <a:t>1. Нарисуйте в тетради две точки.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52425" y="1090613"/>
            <a:ext cx="6842125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3200" b="1" i="1">
                <a:solidFill>
                  <a:srgbClr val="002060"/>
                </a:solidFill>
              </a:rPr>
              <a:t>2. Обозначьте их буквами А и В</a:t>
            </a:r>
            <a:r>
              <a:rPr lang="ru-RU" sz="3200" b="1" i="1">
                <a:solidFill>
                  <a:srgbClr val="002060"/>
                </a:solidFill>
                <a:latin typeface="Times New Roman" pitchFamily="16" charset="0"/>
              </a:rPr>
              <a:t>.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337050" y="4316413"/>
            <a:ext cx="441325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800" b="1" i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7513638" y="5064125"/>
            <a:ext cx="441325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800" b="1" i="1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52425" y="1677988"/>
            <a:ext cx="76581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3200" b="1" i="1">
                <a:solidFill>
                  <a:srgbClr val="002060"/>
                </a:solidFill>
              </a:rPr>
              <a:t>3. Соедините точки А и В разными </a:t>
            </a:r>
          </a:p>
          <a:p>
            <a:pPr eaLnBrk="1" hangingPunct="1">
              <a:buClrTx/>
              <a:buFontTx/>
              <a:buNone/>
            </a:pPr>
            <a:r>
              <a:rPr lang="ru-RU" sz="3200" b="1" i="1">
                <a:solidFill>
                  <a:srgbClr val="002060"/>
                </a:solidFill>
              </a:rPr>
              <a:t>способами.</a:t>
            </a:r>
          </a:p>
        </p:txBody>
      </p:sp>
      <p:sp>
        <p:nvSpPr>
          <p:cNvPr id="5128" name="Freeform 8"/>
          <p:cNvSpPr>
            <a:spLocks noChangeArrowheads="1"/>
          </p:cNvSpPr>
          <p:nvPr/>
        </p:nvSpPr>
        <p:spPr bwMode="auto">
          <a:xfrm>
            <a:off x="4705350" y="3597275"/>
            <a:ext cx="1008063" cy="1249363"/>
          </a:xfrm>
          <a:custGeom>
            <a:avLst/>
            <a:gdLst>
              <a:gd name="T0" fmla="*/ 0 w 1536"/>
              <a:gd name="T1" fmla="*/ 2147483647 h 787"/>
              <a:gd name="T2" fmla="*/ 2147483647 w 1536"/>
              <a:gd name="T3" fmla="*/ 0 h 78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36" h="787">
                <a:moveTo>
                  <a:pt x="0" y="787"/>
                </a:moveTo>
                <a:lnTo>
                  <a:pt x="1536" y="0"/>
                </a:lnTo>
              </a:path>
            </a:pathLst>
          </a:custGeom>
          <a:noFill/>
          <a:ln w="381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9" name="Freeform 9"/>
          <p:cNvSpPr>
            <a:spLocks noChangeArrowheads="1"/>
          </p:cNvSpPr>
          <p:nvPr/>
        </p:nvSpPr>
        <p:spPr bwMode="auto">
          <a:xfrm>
            <a:off x="5713413" y="3597275"/>
            <a:ext cx="1727200" cy="1727200"/>
          </a:xfrm>
          <a:custGeom>
            <a:avLst/>
            <a:gdLst>
              <a:gd name="T0" fmla="*/ 2147483647 w 202"/>
              <a:gd name="T1" fmla="*/ 2147483647 h 1104"/>
              <a:gd name="T2" fmla="*/ 0 w 202"/>
              <a:gd name="T3" fmla="*/ 0 h 110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02" h="1104">
                <a:moveTo>
                  <a:pt x="202" y="1104"/>
                </a:moveTo>
                <a:lnTo>
                  <a:pt x="0" y="0"/>
                </a:lnTo>
              </a:path>
            </a:pathLst>
          </a:custGeom>
          <a:noFill/>
          <a:ln w="381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cxnSp>
        <p:nvCxnSpPr>
          <p:cNvPr id="5130" name="AutoShape 10"/>
          <p:cNvCxnSpPr>
            <a:cxnSpLocks noChangeShapeType="1"/>
            <a:stCxn id="5121" idx="5"/>
          </p:cNvCxnSpPr>
          <p:nvPr/>
        </p:nvCxnSpPr>
        <p:spPr bwMode="auto">
          <a:xfrm rot="16200000" flipH="1">
            <a:off x="5818188" y="3752850"/>
            <a:ext cx="509587" cy="2633663"/>
          </a:xfrm>
          <a:prstGeom prst="curvedConnector4">
            <a:avLst>
              <a:gd name="adj1" fmla="val -44949"/>
              <a:gd name="adj2" fmla="val 78190"/>
            </a:avLst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131" name="Freeform 11"/>
          <p:cNvSpPr>
            <a:spLocks noChangeArrowheads="1"/>
          </p:cNvSpPr>
          <p:nvPr/>
        </p:nvSpPr>
        <p:spPr bwMode="auto">
          <a:xfrm>
            <a:off x="4684713" y="4884738"/>
            <a:ext cx="2755900" cy="1152525"/>
          </a:xfrm>
          <a:custGeom>
            <a:avLst/>
            <a:gdLst>
              <a:gd name="T0" fmla="*/ 0 w 1776"/>
              <a:gd name="T1" fmla="*/ 0 h 734"/>
              <a:gd name="T2" fmla="*/ 215049 w 1776"/>
              <a:gd name="T3" fmla="*/ 427094 h 734"/>
              <a:gd name="T4" fmla="*/ 430098 w 1776"/>
              <a:gd name="T5" fmla="*/ 499323 h 734"/>
              <a:gd name="T6" fmla="*/ 572410 w 1776"/>
              <a:gd name="T7" fmla="*/ 499323 h 734"/>
              <a:gd name="T8" fmla="*/ 789040 w 1776"/>
              <a:gd name="T9" fmla="*/ 783529 h 734"/>
              <a:gd name="T10" fmla="*/ 789040 w 1776"/>
              <a:gd name="T11" fmla="*/ 926417 h 734"/>
              <a:gd name="T12" fmla="*/ 860196 w 1776"/>
              <a:gd name="T13" fmla="*/ 1069305 h 734"/>
              <a:gd name="T14" fmla="*/ 1075245 w 1776"/>
              <a:gd name="T15" fmla="*/ 1139963 h 734"/>
              <a:gd name="T16" fmla="*/ 1219138 w 1776"/>
              <a:gd name="T17" fmla="*/ 997075 h 734"/>
              <a:gd name="T18" fmla="*/ 1290294 w 1776"/>
              <a:gd name="T19" fmla="*/ 855758 h 734"/>
              <a:gd name="T20" fmla="*/ 1576499 w 1776"/>
              <a:gd name="T21" fmla="*/ 997075 h 734"/>
              <a:gd name="T22" fmla="*/ 1935441 w 1776"/>
              <a:gd name="T23" fmla="*/ 1069305 h 734"/>
              <a:gd name="T24" fmla="*/ 2223227 w 1776"/>
              <a:gd name="T25" fmla="*/ 926417 h 734"/>
              <a:gd name="T26" fmla="*/ 2724481 w 1776"/>
              <a:gd name="T27" fmla="*/ 997075 h 734"/>
              <a:gd name="T28" fmla="*/ 2724481 w 1776"/>
              <a:gd name="T29" fmla="*/ 499323 h 734"/>
              <a:gd name="T30" fmla="*/ 2797218 w 1776"/>
              <a:gd name="T31" fmla="*/ 427094 h 73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776" h="734">
                <a:moveTo>
                  <a:pt x="0" y="0"/>
                </a:moveTo>
                <a:cubicBezTo>
                  <a:pt x="45" y="109"/>
                  <a:pt x="91" y="219"/>
                  <a:pt x="136" y="272"/>
                </a:cubicBezTo>
                <a:cubicBezTo>
                  <a:pt x="181" y="325"/>
                  <a:pt x="234" y="310"/>
                  <a:pt x="272" y="318"/>
                </a:cubicBezTo>
                <a:cubicBezTo>
                  <a:pt x="310" y="326"/>
                  <a:pt x="324" y="288"/>
                  <a:pt x="362" y="318"/>
                </a:cubicBezTo>
                <a:cubicBezTo>
                  <a:pt x="400" y="348"/>
                  <a:pt x="476" y="454"/>
                  <a:pt x="499" y="499"/>
                </a:cubicBezTo>
                <a:cubicBezTo>
                  <a:pt x="522" y="544"/>
                  <a:pt x="492" y="560"/>
                  <a:pt x="499" y="590"/>
                </a:cubicBezTo>
                <a:cubicBezTo>
                  <a:pt x="506" y="620"/>
                  <a:pt x="514" y="658"/>
                  <a:pt x="544" y="681"/>
                </a:cubicBezTo>
                <a:cubicBezTo>
                  <a:pt x="574" y="704"/>
                  <a:pt x="642" y="734"/>
                  <a:pt x="680" y="726"/>
                </a:cubicBezTo>
                <a:cubicBezTo>
                  <a:pt x="718" y="718"/>
                  <a:pt x="748" y="665"/>
                  <a:pt x="771" y="635"/>
                </a:cubicBezTo>
                <a:cubicBezTo>
                  <a:pt x="794" y="605"/>
                  <a:pt x="778" y="545"/>
                  <a:pt x="816" y="545"/>
                </a:cubicBezTo>
                <a:cubicBezTo>
                  <a:pt x="854" y="545"/>
                  <a:pt x="929" y="612"/>
                  <a:pt x="997" y="635"/>
                </a:cubicBezTo>
                <a:cubicBezTo>
                  <a:pt x="1065" y="658"/>
                  <a:pt x="1156" y="688"/>
                  <a:pt x="1224" y="681"/>
                </a:cubicBezTo>
                <a:cubicBezTo>
                  <a:pt x="1292" y="674"/>
                  <a:pt x="1323" y="598"/>
                  <a:pt x="1406" y="590"/>
                </a:cubicBezTo>
                <a:cubicBezTo>
                  <a:pt x="1489" y="582"/>
                  <a:pt x="1670" y="680"/>
                  <a:pt x="1723" y="635"/>
                </a:cubicBezTo>
                <a:cubicBezTo>
                  <a:pt x="1776" y="590"/>
                  <a:pt x="1715" y="378"/>
                  <a:pt x="1723" y="318"/>
                </a:cubicBezTo>
                <a:cubicBezTo>
                  <a:pt x="1731" y="258"/>
                  <a:pt x="1769" y="280"/>
                  <a:pt x="1769" y="272"/>
                </a:cubicBezTo>
              </a:path>
            </a:pathLst>
          </a:custGeom>
          <a:noFill/>
          <a:ln w="3816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5132" name="Freeform 12"/>
          <p:cNvSpPr>
            <a:spLocks noChangeArrowheads="1"/>
          </p:cNvSpPr>
          <p:nvPr/>
        </p:nvSpPr>
        <p:spPr bwMode="auto">
          <a:xfrm>
            <a:off x="4764088" y="4884738"/>
            <a:ext cx="2697162" cy="488950"/>
          </a:xfrm>
          <a:custGeom>
            <a:avLst/>
            <a:gdLst>
              <a:gd name="T0" fmla="*/ 0 w 1699"/>
              <a:gd name="T1" fmla="*/ 0 h 308"/>
              <a:gd name="T2" fmla="*/ 2147483647 w 1699"/>
              <a:gd name="T3" fmla="*/ 2147483647 h 30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99" h="308">
                <a:moveTo>
                  <a:pt x="0" y="0"/>
                </a:moveTo>
                <a:lnTo>
                  <a:pt x="1699" y="308"/>
                </a:lnTo>
              </a:path>
            </a:pathLst>
          </a:custGeom>
          <a:noFill/>
          <a:ln w="50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5364088" y="2627292"/>
            <a:ext cx="2881312" cy="503237"/>
          </a:xfrm>
          <a:prstGeom prst="flowChartAlternateProcess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3200" b="1" i="1">
                <a:solidFill>
                  <a:srgbClr val="000000"/>
                </a:solidFill>
              </a:rPr>
              <a:t>АВ – отрезок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93688" y="2878138"/>
            <a:ext cx="3630612" cy="3572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spcBef>
                <a:spcPts val="175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800" b="1" i="1" dirty="0">
                <a:solidFill>
                  <a:srgbClr val="C00000"/>
                </a:solidFill>
              </a:rPr>
              <a:t>Часть прямой, ограниченная двумя точками.</a:t>
            </a:r>
          </a:p>
          <a:p>
            <a:pPr eaLnBrk="1" hangingPunct="1">
              <a:spcBef>
                <a:spcPts val="175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800" b="1" i="1" dirty="0">
                <a:solidFill>
                  <a:srgbClr val="C00000"/>
                </a:solidFill>
              </a:rPr>
              <a:t>Точки А и В – концы отрезка.</a:t>
            </a:r>
          </a:p>
          <a:p>
            <a:pPr eaLnBrk="1" hangingPunct="1">
              <a:spcBef>
                <a:spcPts val="175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800" b="1" i="1" dirty="0">
                <a:solidFill>
                  <a:srgbClr val="C00000"/>
                </a:solidFill>
              </a:rPr>
              <a:t>Запись </a:t>
            </a:r>
            <a:r>
              <a:rPr lang="ru-RU" sz="2800" b="1" i="1" dirty="0" smtClean="0">
                <a:solidFill>
                  <a:srgbClr val="C00000"/>
                </a:solidFill>
              </a:rPr>
              <a:t>АВ     или </a:t>
            </a:r>
            <a:r>
              <a:rPr lang="ru-RU" sz="2800" b="1" i="1" dirty="0">
                <a:solidFill>
                  <a:srgbClr val="C00000"/>
                </a:solidFill>
              </a:rPr>
              <a:t>ВА.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5121" name="Oval 1"/>
          <p:cNvSpPr>
            <a:spLocks noChangeArrowheads="1"/>
          </p:cNvSpPr>
          <p:nvPr/>
        </p:nvSpPr>
        <p:spPr bwMode="auto">
          <a:xfrm flipV="1">
            <a:off x="4633913" y="4797425"/>
            <a:ext cx="144462" cy="120650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2" name="Oval 2"/>
          <p:cNvSpPr>
            <a:spLocks noChangeArrowheads="1"/>
          </p:cNvSpPr>
          <p:nvPr/>
        </p:nvSpPr>
        <p:spPr bwMode="auto">
          <a:xfrm flipV="1">
            <a:off x="7323138" y="5292725"/>
            <a:ext cx="144462" cy="120650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 additive="repl">
                                        <p:cTn id="40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44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 additive="repl">
                                        <p:cTn id="49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54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 additive="repl">
                                        <p:cTn id="59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emph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num">
                                      <p:cBhvr additive="repl">
                                        <p:cTn id="63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hidden"/>
                                          </p:val>
                                        </p:tav>
                                        <p:tav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emph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num">
                                      <p:cBhvr additive="repl">
                                        <p:cTn id="66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hidden"/>
                                          </p:val>
                                        </p:tav>
                                        <p:tav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5" presetClass="emph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num">
                                      <p:cBhvr additive="repl">
                                        <p:cTn id="69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hidden"/>
                                          </p:val>
                                        </p:tav>
                                        <p:tav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9" dur="500" fill="hold"/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0" dur="500" fill="hold"/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1" dur="500" fill="hold"/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2" dur="500" fill="hold"/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7" dur="500" fill="hold"/>
                                        <p:tgtEl>
                                          <p:spTgt spid="5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8" dur="500" fill="hold"/>
                                        <p:tgtEl>
                                          <p:spTgt spid="5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9" dur="500" fill="hold"/>
                                        <p:tgtEl>
                                          <p:spTgt spid="5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0" dur="500" fill="hold"/>
                                        <p:tgtEl>
                                          <p:spTgt spid="5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5" dur="500" fill="hold"/>
                                        <p:tgtEl>
                                          <p:spTgt spid="5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6" dur="500" fill="hold"/>
                                        <p:tgtEl>
                                          <p:spTgt spid="5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7" dur="500" fill="hold"/>
                                        <p:tgtEl>
                                          <p:spTgt spid="5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8" dur="500" fill="hold"/>
                                        <p:tgtEl>
                                          <p:spTgt spid="5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nimBg="1"/>
      <p:bldP spid="5129" grpId="0" animBg="1"/>
      <p:bldP spid="5132" grpId="0" animBg="1"/>
      <p:bldP spid="5132" grpId="1" animBg="1"/>
      <p:bldP spid="5132" grpId="2" animBg="1"/>
      <p:bldP spid="5132" grpId="3" animBg="1"/>
      <p:bldP spid="5121" grpId="0" animBg="1"/>
      <p:bldP spid="51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536575"/>
            <a:ext cx="8229600" cy="11398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600" b="1" i="1" dirty="0" smtClean="0">
                <a:solidFill>
                  <a:srgbClr val="002060"/>
                </a:solidFill>
              </a:rPr>
              <a:t>Определите, какие из точек лежат</a:t>
            </a:r>
            <a:br>
              <a:rPr lang="ru-RU" sz="3600" b="1" i="1" dirty="0" smtClean="0">
                <a:solidFill>
                  <a:srgbClr val="002060"/>
                </a:solidFill>
              </a:rPr>
            </a:br>
            <a:r>
              <a:rPr lang="ru-RU" sz="3600" b="1" i="1" dirty="0" smtClean="0">
                <a:solidFill>
                  <a:srgbClr val="002060"/>
                </a:solidFill>
              </a:rPr>
              <a:t>на отрезке АВ, а какие не лежат.</a:t>
            </a:r>
          </a:p>
        </p:txBody>
      </p:sp>
      <p:sp>
        <p:nvSpPr>
          <p:cNvPr id="8195" name="Line 2"/>
          <p:cNvSpPr>
            <a:spLocks noChangeShapeType="1"/>
          </p:cNvSpPr>
          <p:nvPr/>
        </p:nvSpPr>
        <p:spPr bwMode="auto">
          <a:xfrm flipV="1">
            <a:off x="1403350" y="2778125"/>
            <a:ext cx="5040313" cy="1879600"/>
          </a:xfrm>
          <a:prstGeom prst="line">
            <a:avLst/>
          </a:prstGeom>
          <a:noFill/>
          <a:ln w="414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6" name="Oval 3"/>
          <p:cNvSpPr>
            <a:spLocks noChangeArrowheads="1"/>
          </p:cNvSpPr>
          <p:nvPr/>
        </p:nvSpPr>
        <p:spPr bwMode="auto">
          <a:xfrm>
            <a:off x="1331913" y="4581525"/>
            <a:ext cx="144462" cy="122238"/>
          </a:xfrm>
          <a:prstGeom prst="ellipse">
            <a:avLst/>
          </a:prstGeom>
          <a:solidFill>
            <a:srgbClr val="0000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Oval 4"/>
          <p:cNvSpPr>
            <a:spLocks noChangeArrowheads="1"/>
          </p:cNvSpPr>
          <p:nvPr/>
        </p:nvSpPr>
        <p:spPr bwMode="auto">
          <a:xfrm>
            <a:off x="6372225" y="2708275"/>
            <a:ext cx="144463" cy="122238"/>
          </a:xfrm>
          <a:prstGeom prst="ellipse">
            <a:avLst/>
          </a:prstGeom>
          <a:solidFill>
            <a:srgbClr val="0000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1023938" y="4060825"/>
            <a:ext cx="477837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3200" b="1" i="1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6516688" y="2301875"/>
            <a:ext cx="477837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3200" b="1" i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8200" name="Oval 7"/>
          <p:cNvSpPr>
            <a:spLocks noChangeArrowheads="1"/>
          </p:cNvSpPr>
          <p:nvPr/>
        </p:nvSpPr>
        <p:spPr bwMode="auto">
          <a:xfrm>
            <a:off x="2051050" y="2636838"/>
            <a:ext cx="144463" cy="122237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1" name="Oval 8"/>
          <p:cNvSpPr>
            <a:spLocks noChangeArrowheads="1"/>
          </p:cNvSpPr>
          <p:nvPr/>
        </p:nvSpPr>
        <p:spPr bwMode="auto">
          <a:xfrm>
            <a:off x="2970213" y="3971925"/>
            <a:ext cx="144462" cy="122238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2" name="Oval 9"/>
          <p:cNvSpPr>
            <a:spLocks noChangeArrowheads="1"/>
          </p:cNvSpPr>
          <p:nvPr/>
        </p:nvSpPr>
        <p:spPr bwMode="auto">
          <a:xfrm>
            <a:off x="3797300" y="3656013"/>
            <a:ext cx="144463" cy="122237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3" name="Oval 10"/>
          <p:cNvSpPr>
            <a:spLocks noChangeArrowheads="1"/>
          </p:cNvSpPr>
          <p:nvPr/>
        </p:nvSpPr>
        <p:spPr bwMode="auto">
          <a:xfrm flipV="1">
            <a:off x="7451725" y="2060575"/>
            <a:ext cx="144463" cy="142875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4" name="Oval 11"/>
          <p:cNvSpPr>
            <a:spLocks noChangeArrowheads="1"/>
          </p:cNvSpPr>
          <p:nvPr/>
        </p:nvSpPr>
        <p:spPr bwMode="auto">
          <a:xfrm>
            <a:off x="5580063" y="5013325"/>
            <a:ext cx="144462" cy="122238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5" name="Oval 12"/>
          <p:cNvSpPr>
            <a:spLocks noChangeArrowheads="1"/>
          </p:cNvSpPr>
          <p:nvPr/>
        </p:nvSpPr>
        <p:spPr bwMode="auto">
          <a:xfrm>
            <a:off x="5219700" y="3141663"/>
            <a:ext cx="144463" cy="122237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6" name="Text Box 13"/>
          <p:cNvSpPr txBox="1">
            <a:spLocks noChangeArrowheads="1"/>
          </p:cNvSpPr>
          <p:nvPr/>
        </p:nvSpPr>
        <p:spPr bwMode="auto">
          <a:xfrm>
            <a:off x="1808163" y="2160588"/>
            <a:ext cx="477837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3200" b="1" i="1">
                <a:solidFill>
                  <a:srgbClr val="CC0000"/>
                </a:solidFill>
              </a:rPr>
              <a:t>С</a:t>
            </a:r>
          </a:p>
        </p:txBody>
      </p:sp>
      <p:sp>
        <p:nvSpPr>
          <p:cNvPr id="8207" name="Text Box 14"/>
          <p:cNvSpPr txBox="1">
            <a:spLocks noChangeArrowheads="1"/>
          </p:cNvSpPr>
          <p:nvPr/>
        </p:nvSpPr>
        <p:spPr bwMode="auto">
          <a:xfrm>
            <a:off x="2795588" y="4106863"/>
            <a:ext cx="522287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3200" b="1" i="1">
                <a:solidFill>
                  <a:srgbClr val="CC0000"/>
                </a:solidFill>
              </a:rPr>
              <a:t>М</a:t>
            </a:r>
          </a:p>
        </p:txBody>
      </p:sp>
      <p:sp>
        <p:nvSpPr>
          <p:cNvPr id="8208" name="Text Box 15"/>
          <p:cNvSpPr txBox="1">
            <a:spLocks noChangeArrowheads="1"/>
          </p:cNvSpPr>
          <p:nvPr/>
        </p:nvSpPr>
        <p:spPr bwMode="auto">
          <a:xfrm>
            <a:off x="7542213" y="1700213"/>
            <a:ext cx="500062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3200" b="1" i="1">
                <a:solidFill>
                  <a:srgbClr val="CC0000"/>
                </a:solidFill>
              </a:rPr>
              <a:t>О</a:t>
            </a:r>
          </a:p>
        </p:txBody>
      </p:sp>
      <p:sp>
        <p:nvSpPr>
          <p:cNvPr id="8209" name="Text Box 16"/>
          <p:cNvSpPr txBox="1">
            <a:spLocks noChangeArrowheads="1"/>
          </p:cNvSpPr>
          <p:nvPr/>
        </p:nvSpPr>
        <p:spPr bwMode="auto">
          <a:xfrm>
            <a:off x="5008563" y="2622550"/>
            <a:ext cx="433387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3200" b="1" i="1">
                <a:solidFill>
                  <a:srgbClr val="CC0000"/>
                </a:solidFill>
              </a:rPr>
              <a:t>К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5653088" y="4554538"/>
            <a:ext cx="477837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200" b="1" i="1" smtClean="0">
                <a:solidFill>
                  <a:srgbClr val="CC0000"/>
                </a:solidFill>
                <a:latin typeface="+mn-lt"/>
              </a:rPr>
              <a:t>D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3636963" y="3195638"/>
            <a:ext cx="477837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200" b="1" i="1" smtClean="0">
                <a:solidFill>
                  <a:srgbClr val="CC0000"/>
                </a:solidFill>
                <a:latin typeface="+mn-lt"/>
              </a:rPr>
              <a:t>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8229600" cy="11398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600" b="1" i="1" dirty="0" smtClean="0">
                <a:solidFill>
                  <a:srgbClr val="002060"/>
                </a:solidFill>
              </a:rPr>
              <a:t>Определите, какие из точек лежат </a:t>
            </a:r>
            <a:br>
              <a:rPr lang="ru-RU" sz="3600" b="1" i="1" dirty="0" smtClean="0">
                <a:solidFill>
                  <a:srgbClr val="002060"/>
                </a:solidFill>
              </a:rPr>
            </a:br>
            <a:r>
              <a:rPr lang="ru-RU" sz="3600" b="1" i="1" dirty="0" smtClean="0">
                <a:solidFill>
                  <a:srgbClr val="002060"/>
                </a:solidFill>
              </a:rPr>
              <a:t>на отрезке АВ, а какие не лежат.</a:t>
            </a:r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0" y="31099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31099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43608" y="2132856"/>
            <a:ext cx="2664296" cy="923330"/>
          </a:xfrm>
          <a:prstGeom prst="rect">
            <a:avLst/>
          </a:prstGeom>
          <a:blipFill rotWithShape="1">
            <a:blip r:embed="rId3"/>
            <a:stretch>
              <a:fillRect l="-12128" t="-18543" r="-2288" b="-39735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8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43608" y="3284984"/>
            <a:ext cx="2664296" cy="923330"/>
          </a:xfrm>
          <a:prstGeom prst="rect">
            <a:avLst/>
          </a:prstGeom>
          <a:blipFill rotWithShape="1">
            <a:blip r:embed="rId4"/>
            <a:stretch>
              <a:fillRect l="-12128" t="-18543" b="-39735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43608" y="4437112"/>
            <a:ext cx="2664296" cy="923330"/>
          </a:xfrm>
          <a:prstGeom prst="rect">
            <a:avLst/>
          </a:prstGeom>
          <a:blipFill rotWithShape="1">
            <a:blip r:embed="rId5"/>
            <a:stretch>
              <a:fillRect l="-12128" t="-18543" b="-39735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grpSp>
        <p:nvGrpSpPr>
          <p:cNvPr id="9224" name="Группа 4"/>
          <p:cNvGrpSpPr>
            <a:grpSpLocks/>
          </p:cNvGrpSpPr>
          <p:nvPr/>
        </p:nvGrpSpPr>
        <p:grpSpPr bwMode="auto">
          <a:xfrm>
            <a:off x="5048250" y="2135188"/>
            <a:ext cx="2663825" cy="922337"/>
            <a:chOff x="5048436" y="2267731"/>
            <a:chExt cx="2664296" cy="923330"/>
          </a:xfrm>
        </p:grpSpPr>
        <p:sp>
          <p:nvSpPr>
            <p:cNvPr id="10" name="TextBox 9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5048436" y="2267731"/>
              <a:ext cx="2664296" cy="923330"/>
            </a:xfrm>
            <a:prstGeom prst="rect">
              <a:avLst/>
            </a:prstGeom>
            <a:blipFill rotWithShape="1">
              <a:blip r:embed="rId6"/>
              <a:stretch>
                <a:fillRect l="-12128" t="-18421" b="-38816"/>
              </a:stretch>
            </a:blipFill>
          </p:spPr>
          <p:txBody>
            <a:bodyPr/>
            <a:lstStyle/>
            <a:p>
              <a:r>
                <a:rPr lang="ru-RU">
                  <a:noFill/>
                </a:rPr>
                <a:t> </a:t>
              </a:r>
            </a:p>
          </p:txBody>
        </p:sp>
        <p:cxnSp>
          <p:nvCxnSpPr>
            <p:cNvPr id="4" name="Прямая соединительная линия 3"/>
            <p:cNvCxnSpPr/>
            <p:nvPr/>
          </p:nvCxnSpPr>
          <p:spPr>
            <a:xfrm flipH="1">
              <a:off x="5940769" y="2348780"/>
              <a:ext cx="287389" cy="7612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25" name="Группа 13"/>
          <p:cNvGrpSpPr>
            <a:grpSpLocks/>
          </p:cNvGrpSpPr>
          <p:nvPr/>
        </p:nvGrpSpPr>
        <p:grpSpPr bwMode="auto">
          <a:xfrm>
            <a:off x="5048250" y="3232150"/>
            <a:ext cx="2663825" cy="922338"/>
            <a:chOff x="5076056" y="2267731"/>
            <a:chExt cx="2664296" cy="923330"/>
          </a:xfrm>
        </p:grpSpPr>
        <p:sp>
          <p:nvSpPr>
            <p:cNvPr id="15" name="TextBox 14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5076056" y="2267731"/>
              <a:ext cx="2664296" cy="923330"/>
            </a:xfrm>
            <a:prstGeom prst="rect">
              <a:avLst/>
            </a:prstGeom>
            <a:blipFill rotWithShape="1">
              <a:blip r:embed="rId7"/>
              <a:stretch>
                <a:fillRect l="-12128" t="-18421" r="-1144" b="-38816"/>
              </a:stretch>
            </a:blipFill>
          </p:spPr>
          <p:txBody>
            <a:bodyPr/>
            <a:lstStyle/>
            <a:p>
              <a:r>
                <a:rPr lang="ru-RU">
                  <a:noFill/>
                </a:rPr>
                <a:t> </a:t>
              </a: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 flipH="1">
              <a:off x="5939809" y="2348781"/>
              <a:ext cx="288976" cy="76123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26" name="Группа 16"/>
          <p:cNvGrpSpPr>
            <a:grpSpLocks/>
          </p:cNvGrpSpPr>
          <p:nvPr/>
        </p:nvGrpSpPr>
        <p:grpSpPr bwMode="auto">
          <a:xfrm>
            <a:off x="5048250" y="4383088"/>
            <a:ext cx="2663825" cy="923925"/>
            <a:chOff x="5048436" y="2267731"/>
            <a:chExt cx="2664296" cy="923330"/>
          </a:xfrm>
        </p:grpSpPr>
        <p:sp>
          <p:nvSpPr>
            <p:cNvPr id="18" name="TextBox 17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5048436" y="2267731"/>
              <a:ext cx="2664296" cy="923330"/>
            </a:xfrm>
            <a:prstGeom prst="rect">
              <a:avLst/>
            </a:prstGeom>
            <a:blipFill rotWithShape="1">
              <a:blip r:embed="rId8"/>
              <a:stretch>
                <a:fillRect l="-12128" t="-18421" b="-38816"/>
              </a:stretch>
            </a:blipFill>
          </p:spPr>
          <p:txBody>
            <a:bodyPr/>
            <a:lstStyle/>
            <a:p>
              <a:r>
                <a:rPr lang="ru-RU">
                  <a:noFill/>
                </a:rPr>
                <a:t> </a:t>
              </a:r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5940769" y="2348641"/>
              <a:ext cx="287389" cy="76150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343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200" b="1" i="1" dirty="0" smtClean="0">
                <a:solidFill>
                  <a:srgbClr val="002060"/>
                </a:solidFill>
              </a:rPr>
              <a:t>Сколько на рисунке отрезков?</a:t>
            </a:r>
            <a:br>
              <a:rPr lang="ru-RU" sz="3200" b="1" i="1" dirty="0" smtClean="0">
                <a:solidFill>
                  <a:srgbClr val="002060"/>
                </a:solidFill>
              </a:rPr>
            </a:br>
            <a:r>
              <a:rPr lang="ru-RU" sz="3200" b="1" i="1" dirty="0" smtClean="0">
                <a:solidFill>
                  <a:srgbClr val="002060"/>
                </a:solidFill>
              </a:rPr>
              <a:t>Запишите их.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5416550" y="4575175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294313" y="1989138"/>
            <a:ext cx="477837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200" b="1" i="1" smtClean="0">
                <a:solidFill>
                  <a:srgbClr val="7030A0"/>
                </a:solidFill>
                <a:latin typeface="+mn-lt"/>
              </a:rPr>
              <a:t>N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976563" y="5300663"/>
            <a:ext cx="477837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200" b="1" i="1" smtClean="0">
                <a:solidFill>
                  <a:srgbClr val="7030A0"/>
                </a:solidFill>
                <a:latin typeface="+mn-lt"/>
              </a:rPr>
              <a:t>K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413000" y="3644900"/>
            <a:ext cx="4318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200" b="1" i="1" dirty="0" smtClean="0">
                <a:solidFill>
                  <a:srgbClr val="7030A0"/>
                </a:solidFill>
                <a:latin typeface="+mn-lt"/>
              </a:rPr>
              <a:t>F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7094538" y="2924175"/>
            <a:ext cx="477837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200" b="1" i="1" smtClean="0">
                <a:solidFill>
                  <a:srgbClr val="7030A0"/>
                </a:solidFill>
                <a:latin typeface="+mn-lt"/>
              </a:rPr>
              <a:t>D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073525" y="3714750"/>
            <a:ext cx="455613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200" b="1" i="1" dirty="0" smtClean="0">
                <a:solidFill>
                  <a:srgbClr val="7030A0"/>
                </a:solidFill>
                <a:latin typeface="+mn-lt"/>
              </a:rPr>
              <a:t>E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6157913" y="1844675"/>
            <a:ext cx="523875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200" b="1" i="1" smtClean="0">
                <a:solidFill>
                  <a:srgbClr val="7030A0"/>
                </a:solidFill>
                <a:latin typeface="+mn-lt"/>
              </a:rPr>
              <a:t>M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7669213" y="5445125"/>
            <a:ext cx="500062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200" b="1" i="1" smtClean="0">
                <a:solidFill>
                  <a:srgbClr val="7030A0"/>
                </a:solidFill>
                <a:latin typeface="+mn-lt"/>
              </a:rPr>
              <a:t>Q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096000" y="3381375"/>
            <a:ext cx="479425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200" b="1" i="1" dirty="0" smtClean="0">
                <a:solidFill>
                  <a:srgbClr val="7030A0"/>
                </a:solidFill>
                <a:latin typeface="+mn-lt"/>
              </a:rPr>
              <a:t>C</a:t>
            </a:r>
          </a:p>
        </p:txBody>
      </p:sp>
      <p:sp>
        <p:nvSpPr>
          <p:cNvPr id="8206" name="AutoShape 14"/>
          <p:cNvSpPr>
            <a:spLocks noChangeArrowheads="1"/>
          </p:cNvSpPr>
          <p:nvPr/>
        </p:nvSpPr>
        <p:spPr bwMode="auto">
          <a:xfrm>
            <a:off x="539552" y="1989138"/>
            <a:ext cx="1080120" cy="750650"/>
          </a:xfrm>
          <a:prstGeom prst="flowChartAlternateProcess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4000" b="1" i="1" dirty="0">
                <a:solidFill>
                  <a:schemeClr val="bg1"/>
                </a:solidFill>
              </a:rPr>
              <a:t>12</a:t>
            </a:r>
          </a:p>
        </p:txBody>
      </p:sp>
      <p:grpSp>
        <p:nvGrpSpPr>
          <p:cNvPr id="10" name="Группа 9"/>
          <p:cNvGrpSpPr>
            <a:grpSpLocks/>
          </p:cNvGrpSpPr>
          <p:nvPr/>
        </p:nvGrpSpPr>
        <p:grpSpPr bwMode="auto">
          <a:xfrm>
            <a:off x="3114675" y="2209800"/>
            <a:ext cx="2151063" cy="3090863"/>
            <a:chOff x="3144044" y="2353692"/>
            <a:chExt cx="2150269" cy="3091433"/>
          </a:xfrm>
        </p:grpSpPr>
        <p:cxnSp>
          <p:nvCxnSpPr>
            <p:cNvPr id="10264" name="Прямая соединительная линия 4"/>
            <p:cNvCxnSpPr>
              <a:cxnSpLocks noChangeShapeType="1"/>
            </p:cNvCxnSpPr>
            <p:nvPr/>
          </p:nvCxnSpPr>
          <p:spPr bwMode="auto">
            <a:xfrm flipH="1">
              <a:off x="3203575" y="2420938"/>
              <a:ext cx="2004020" cy="2946400"/>
            </a:xfrm>
            <a:prstGeom prst="line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265" name="Овал 8"/>
            <p:cNvSpPr>
              <a:spLocks noChangeArrowheads="1"/>
            </p:cNvSpPr>
            <p:nvPr/>
          </p:nvSpPr>
          <p:spPr bwMode="auto">
            <a:xfrm>
              <a:off x="3144044" y="5301109"/>
              <a:ext cx="144016" cy="14401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6" name="Овал 24"/>
            <p:cNvSpPr>
              <a:spLocks noChangeArrowheads="1"/>
            </p:cNvSpPr>
            <p:nvPr/>
          </p:nvSpPr>
          <p:spPr bwMode="auto">
            <a:xfrm>
              <a:off x="5150297" y="2353692"/>
              <a:ext cx="144016" cy="14401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1" name="Группа 30"/>
          <p:cNvGrpSpPr>
            <a:grpSpLocks/>
          </p:cNvGrpSpPr>
          <p:nvPr/>
        </p:nvGrpSpPr>
        <p:grpSpPr bwMode="auto">
          <a:xfrm rot="-3365283">
            <a:off x="5827713" y="2520950"/>
            <a:ext cx="2114550" cy="3292475"/>
            <a:chOff x="3144044" y="2353692"/>
            <a:chExt cx="2150269" cy="3091433"/>
          </a:xfrm>
        </p:grpSpPr>
        <p:cxnSp>
          <p:nvCxnSpPr>
            <p:cNvPr id="10261" name="Прямая соединительная линия 31"/>
            <p:cNvCxnSpPr>
              <a:cxnSpLocks noChangeShapeType="1"/>
            </p:cNvCxnSpPr>
            <p:nvPr/>
          </p:nvCxnSpPr>
          <p:spPr bwMode="auto">
            <a:xfrm flipH="1">
              <a:off x="3203575" y="2420938"/>
              <a:ext cx="2004020" cy="2946400"/>
            </a:xfrm>
            <a:prstGeom prst="line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262" name="Овал 32"/>
            <p:cNvSpPr>
              <a:spLocks noChangeArrowheads="1"/>
            </p:cNvSpPr>
            <p:nvPr/>
          </p:nvSpPr>
          <p:spPr bwMode="auto">
            <a:xfrm>
              <a:off x="3144044" y="5301109"/>
              <a:ext cx="144016" cy="14401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3" name="Овал 33"/>
            <p:cNvSpPr>
              <a:spLocks noChangeArrowheads="1"/>
            </p:cNvSpPr>
            <p:nvPr/>
          </p:nvSpPr>
          <p:spPr bwMode="auto">
            <a:xfrm>
              <a:off x="5150297" y="2353692"/>
              <a:ext cx="144016" cy="14401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5" name="Группа 34"/>
          <p:cNvGrpSpPr>
            <a:grpSpLocks/>
          </p:cNvGrpSpPr>
          <p:nvPr/>
        </p:nvGrpSpPr>
        <p:grpSpPr bwMode="auto">
          <a:xfrm rot="2754572">
            <a:off x="3668712" y="1852613"/>
            <a:ext cx="2506663" cy="3602038"/>
            <a:chOff x="3144044" y="2353692"/>
            <a:chExt cx="2150269" cy="3091433"/>
          </a:xfrm>
        </p:grpSpPr>
        <p:cxnSp>
          <p:nvCxnSpPr>
            <p:cNvPr id="10258" name="Прямая соединительная линия 35"/>
            <p:cNvCxnSpPr>
              <a:cxnSpLocks noChangeShapeType="1"/>
            </p:cNvCxnSpPr>
            <p:nvPr/>
          </p:nvCxnSpPr>
          <p:spPr bwMode="auto">
            <a:xfrm flipH="1">
              <a:off x="3203575" y="2420938"/>
              <a:ext cx="2004020" cy="2946400"/>
            </a:xfrm>
            <a:prstGeom prst="line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259" name="Овал 36"/>
            <p:cNvSpPr>
              <a:spLocks noChangeArrowheads="1"/>
            </p:cNvSpPr>
            <p:nvPr/>
          </p:nvSpPr>
          <p:spPr bwMode="auto">
            <a:xfrm>
              <a:off x="3144044" y="5301109"/>
              <a:ext cx="144016" cy="14401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0" name="Овал 37"/>
            <p:cNvSpPr>
              <a:spLocks noChangeArrowheads="1"/>
            </p:cNvSpPr>
            <p:nvPr/>
          </p:nvSpPr>
          <p:spPr bwMode="auto">
            <a:xfrm>
              <a:off x="5150297" y="2353692"/>
              <a:ext cx="144016" cy="14401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3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3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8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3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6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8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1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3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6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8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3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5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Ясность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</TotalTime>
  <Words>96</Words>
  <Application>Microsoft Office PowerPoint</Application>
  <PresentationFormat>Экран (4:3)</PresentationFormat>
  <Paragraphs>42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Ясность</vt:lpstr>
      <vt:lpstr>Я думаю, что никогда  до настоящего времени мы  не жили в такой геометрический период. Все вокруг нас – геометрия.                       Ле Корбюзье </vt:lpstr>
      <vt:lpstr>Презентация PowerPoint</vt:lpstr>
      <vt:lpstr>Определите, какие из точек лежат на отрезке АВ, а какие не лежат.</vt:lpstr>
      <vt:lpstr>Определите, какие из точек лежат  на отрезке АВ, а какие не лежат.</vt:lpstr>
      <vt:lpstr>Сколько на рисунке отрезков? Запишите их.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Отрезок. Длина  отрезка.</dc:title>
  <dc:creator>Чаплыгина И.Б.</dc:creator>
  <cp:lastModifiedBy>Светлана</cp:lastModifiedBy>
  <cp:revision>33</cp:revision>
  <cp:lastPrinted>1601-01-01T00:00:00Z</cp:lastPrinted>
  <dcterms:created xsi:type="dcterms:W3CDTF">2007-07-13T07:27:52Z</dcterms:created>
  <dcterms:modified xsi:type="dcterms:W3CDTF">2013-07-05T05:27:23Z</dcterms:modified>
</cp:coreProperties>
</file>