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75" r:id="rId10"/>
    <p:sldId id="264" r:id="rId11"/>
    <p:sldId id="265" r:id="rId12"/>
    <p:sldId id="276" r:id="rId13"/>
    <p:sldId id="277" r:id="rId14"/>
    <p:sldId id="266" r:id="rId15"/>
    <p:sldId id="267" r:id="rId16"/>
    <p:sldId id="268" r:id="rId17"/>
    <p:sldId id="269" r:id="rId18"/>
    <p:sldId id="270" r:id="rId19"/>
    <p:sldId id="279" r:id="rId20"/>
    <p:sldId id="280" r:id="rId21"/>
    <p:sldId id="282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93B97A-5187-455B-B04C-D9D1BD9989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1464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F5734C-5081-4109-AD69-B8EF638E1507}" type="slidenum">
              <a:rPr lang="ru-RU" altLang="ru-RU" smtClean="0"/>
              <a:pPr eaLnBrk="1" hangingPunct="1">
                <a:spcBef>
                  <a:spcPct val="0"/>
                </a:spcBef>
              </a:pPr>
              <a:t>20</a:t>
            </a:fld>
            <a:endParaRPr lang="ru-RU" altLang="ru-RU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111EDE-EF06-4F7C-B381-4288A8C0F318}" type="slidenum">
              <a:rPr lang="ru-RU" altLang="ru-RU"/>
              <a:pPr algn="r" eaLnBrk="1" hangingPunct="1"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34374D-8FAD-4C3D-99BA-23DA8FE885AE}" type="slidenum">
              <a:rPr lang="ru-RU" altLang="ru-RU" smtClean="0"/>
              <a:pPr eaLnBrk="1" hangingPunct="1">
                <a:spcBef>
                  <a:spcPct val="0"/>
                </a:spcBef>
              </a:pPr>
              <a:t>22</a:t>
            </a:fld>
            <a:endParaRPr lang="ru-RU" altLang="ru-RU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CAC6F6-B840-473F-8520-7F04159D00E5}" type="slidenum">
              <a:rPr lang="ru-RU" altLang="ru-RU"/>
              <a:pPr algn="r" eaLnBrk="1" hangingPunct="1"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2765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0D2B-D7B2-45CF-AF51-BC80A717E6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6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050F-7C7B-4BC9-B143-54C9F35391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556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6030-95C9-451E-9AF9-ADCDA4B1DF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97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D8D37-F979-446A-BECC-88C6DDBB07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59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01EB-F29C-4DA3-9C78-1857F7AAC5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0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5F4F-4CE7-44FF-9945-5A43672FBF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8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938E3-C15C-4C17-A913-8A1C2819F9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02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D7BCE-21F6-47B1-B814-A77923F953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98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81BA-E66C-46D1-BB7A-DAFBBE4241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70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C6441-A074-41EC-8302-C3E536E01E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97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BEBB-458B-4528-881F-285814AD36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725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9ACF-5366-494B-B782-BC8F838E33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4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AC3A4B-1A81-4336-8FA5-6D1BFA630A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9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600" y="2457450"/>
            <a:ext cx="7920038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Устройство и принцип работы </a:t>
            </a:r>
            <a:br>
              <a:rPr lang="ru-RU" altLang="ru-RU" dirty="0" smtClean="0"/>
            </a:br>
            <a:r>
              <a:rPr lang="ru-RU" altLang="ru-RU" dirty="0" smtClean="0"/>
              <a:t>последовательного сумматора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016125" y="115888"/>
            <a:ext cx="6877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FFFF"/>
              </a:buClr>
              <a:buSzPct val="95000"/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Санкт-Петербургский колледж информационных технологий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450" y="5300663"/>
            <a:ext cx="7813675" cy="1041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Пособие по курсу  Архитектура ЭВМ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Преподаватель Буренина Н.В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6870700" cy="771525"/>
          </a:xfrm>
        </p:spPr>
        <p:txBody>
          <a:bodyPr/>
          <a:lstStyle/>
          <a:p>
            <a:pPr eaLnBrk="1" hangingPunct="1"/>
            <a:r>
              <a:rPr lang="ru-RU" altLang="ru-RU" smtClean="0"/>
              <a:t>Полусумматор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87338" y="1089025"/>
            <a:ext cx="864076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571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Рассмотрим  таблицу истинности работы  полусумматора на два входа X </a:t>
            </a:r>
            <a:r>
              <a:rPr lang="en-US" altLang="ru-RU" sz="2400" baseline="-25000"/>
              <a:t>0</a:t>
            </a:r>
            <a:r>
              <a:rPr lang="ru-RU" altLang="ru-RU" sz="2400"/>
              <a:t> и Y</a:t>
            </a:r>
            <a:r>
              <a:rPr lang="en-US" altLang="ru-RU" sz="2400" baseline="-25000"/>
              <a:t>0</a:t>
            </a:r>
            <a:r>
              <a:rPr lang="ru-RU" altLang="ru-RU" sz="2400" baseline="-25000"/>
              <a:t>.</a:t>
            </a:r>
            <a:r>
              <a:rPr lang="ru-RU" altLang="ru-RU" sz="2400"/>
              <a:t> Его можно использовать при сложении «0» разрядов. На его выходах образуется сумма S данного разряда и осуществляется перенос Р</a:t>
            </a:r>
            <a:r>
              <a:rPr lang="ru-RU" altLang="ru-RU" sz="2400" b="1" baseline="-25000"/>
              <a:t>+1</a:t>
            </a:r>
            <a:r>
              <a:rPr lang="ru-RU" altLang="ru-RU" sz="2400"/>
              <a:t> в следующий старший разряд. </a:t>
            </a:r>
          </a:p>
        </p:txBody>
      </p:sp>
      <p:graphicFrame>
        <p:nvGraphicFramePr>
          <p:cNvPr id="17491" name="Group 83"/>
          <p:cNvGraphicFramePr>
            <a:graphicFrameLocks noGrp="1"/>
          </p:cNvGraphicFramePr>
          <p:nvPr>
            <p:ph idx="1"/>
          </p:nvPr>
        </p:nvGraphicFramePr>
        <p:xfrm>
          <a:off x="2916238" y="3500438"/>
          <a:ext cx="4143375" cy="2936875"/>
        </p:xfrm>
        <a:graphic>
          <a:graphicData uri="http://schemas.openxmlformats.org/drawingml/2006/table">
            <a:tbl>
              <a:tblPr/>
              <a:tblGrid>
                <a:gridCol w="1036637"/>
                <a:gridCol w="1035050"/>
                <a:gridCol w="1036638"/>
                <a:gridCol w="1035050"/>
              </a:tblGrid>
              <a:tr h="587375"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kumimoji="0" lang="ru-RU" altLang="ru-RU" sz="2800" b="0" i="0" u="none" strike="noStrike" cap="none" normalizeH="0" baseline="-2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kumimoji="0" lang="ru-RU" altLang="ru-RU" sz="2800" b="0" i="0" u="none" strike="noStrike" cap="none" normalizeH="0" baseline="-2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92075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920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altLang="ru-R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+1</a:t>
                      </a:r>
                      <a:endParaRPr kumimoji="0" lang="ru-RU" altLang="ru-RU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5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5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5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5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857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1857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7200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По таблице можно составить логическое выражение для суммы S и переноса Р </a:t>
            </a:r>
            <a:r>
              <a:rPr lang="ru-RU" altLang="ru-RU" sz="2400" b="1" baseline="-4000"/>
              <a:t>+1</a:t>
            </a:r>
            <a:r>
              <a:rPr lang="ru-RU" altLang="ru-RU" sz="2400"/>
              <a:t>: </a:t>
            </a:r>
          </a:p>
        </p:txBody>
      </p:sp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719138" y="1412875"/>
            <a:ext cx="2952750" cy="519113"/>
            <a:chOff x="385" y="1071"/>
            <a:chExt cx="1860" cy="327"/>
          </a:xfrm>
        </p:grpSpPr>
        <p:sp>
          <p:nvSpPr>
            <p:cNvPr id="13338" name="Text Box 5"/>
            <p:cNvSpPr txBox="1">
              <a:spLocks noChangeArrowheads="1"/>
            </p:cNvSpPr>
            <p:nvPr/>
          </p:nvSpPr>
          <p:spPr bwMode="auto">
            <a:xfrm>
              <a:off x="385" y="1071"/>
              <a:ext cx="18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S = X&amp;Y + X</a:t>
              </a:r>
              <a:r>
                <a:rPr lang="en-US" altLang="ru-RU" sz="2800">
                  <a:sym typeface="Symbol" pitchFamily="18" charset="2"/>
                </a:rPr>
                <a:t>&amp;</a:t>
              </a:r>
              <a:r>
                <a:rPr lang="en-US" altLang="ru-RU" sz="2800"/>
                <a:t>Y</a:t>
              </a:r>
              <a:endParaRPr lang="ru-RU" altLang="ru-RU" sz="2800"/>
            </a:p>
          </p:txBody>
        </p:sp>
        <p:sp>
          <p:nvSpPr>
            <p:cNvPr id="13339" name="Line 14"/>
            <p:cNvSpPr>
              <a:spLocks noChangeShapeType="1"/>
            </p:cNvSpPr>
            <p:nvPr/>
          </p:nvSpPr>
          <p:spPr bwMode="auto">
            <a:xfrm>
              <a:off x="862" y="109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40" name="Line 15"/>
            <p:cNvSpPr>
              <a:spLocks noChangeShapeType="1"/>
            </p:cNvSpPr>
            <p:nvPr/>
          </p:nvSpPr>
          <p:spPr bwMode="auto">
            <a:xfrm>
              <a:off x="1837" y="1094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2205038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P</a:t>
            </a:r>
            <a:r>
              <a:rPr lang="en-US" altLang="ru-RU" sz="2800" b="1" baseline="-25000"/>
              <a:t>+1</a:t>
            </a:r>
            <a:r>
              <a:rPr lang="en-US" altLang="ru-RU" sz="2800"/>
              <a:t> = X</a:t>
            </a:r>
            <a:r>
              <a:rPr lang="en-US" altLang="ru-RU" sz="2800">
                <a:sym typeface="Symbol" pitchFamily="18" charset="2"/>
              </a:rPr>
              <a:t>&amp;</a:t>
            </a:r>
            <a:r>
              <a:rPr lang="en-US" altLang="ru-RU" sz="2800"/>
              <a:t>Y</a:t>
            </a:r>
            <a:r>
              <a:rPr lang="en-US" altLang="ru-RU" sz="1800"/>
              <a:t> </a:t>
            </a:r>
            <a:endParaRPr lang="ru-RU" altLang="ru-RU" sz="1800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682625" y="3068638"/>
            <a:ext cx="5184775" cy="519112"/>
            <a:chOff x="408" y="1933"/>
            <a:chExt cx="3266" cy="327"/>
          </a:xfrm>
        </p:grpSpPr>
        <p:sp>
          <p:nvSpPr>
            <p:cNvPr id="13332" name="Text Box 8"/>
            <p:cNvSpPr txBox="1">
              <a:spLocks noChangeArrowheads="1"/>
            </p:cNvSpPr>
            <p:nvPr/>
          </p:nvSpPr>
          <p:spPr bwMode="auto">
            <a:xfrm>
              <a:off x="408" y="1933"/>
              <a:ext cx="32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S = X</a:t>
              </a:r>
              <a:r>
                <a:rPr lang="en-US" altLang="ru-RU" sz="2400">
                  <a:sym typeface="Symbol" pitchFamily="18" charset="2"/>
                </a:rPr>
                <a:t>&amp;</a:t>
              </a:r>
              <a:r>
                <a:rPr lang="en-US" altLang="ru-RU" sz="2800"/>
                <a:t>Y + X&amp;Y + X&amp;X + Y&amp;Y =</a:t>
              </a:r>
              <a:endParaRPr lang="ru-RU" altLang="ru-RU" sz="2800"/>
            </a:p>
          </p:txBody>
        </p:sp>
        <p:grpSp>
          <p:nvGrpSpPr>
            <p:cNvPr id="13333" name="Group 29"/>
            <p:cNvGrpSpPr>
              <a:grpSpLocks/>
            </p:cNvGrpSpPr>
            <p:nvPr/>
          </p:nvGrpSpPr>
          <p:grpSpPr bwMode="auto">
            <a:xfrm>
              <a:off x="884" y="1956"/>
              <a:ext cx="2495" cy="0"/>
              <a:chOff x="884" y="1956"/>
              <a:chExt cx="2495" cy="0"/>
            </a:xfrm>
          </p:grpSpPr>
          <p:sp>
            <p:nvSpPr>
              <p:cNvPr id="13334" name="Line 18"/>
              <p:cNvSpPr>
                <a:spLocks noChangeShapeType="1"/>
              </p:cNvSpPr>
              <p:nvPr/>
            </p:nvSpPr>
            <p:spPr bwMode="auto">
              <a:xfrm>
                <a:off x="884" y="1956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5" name="Line 19"/>
              <p:cNvSpPr>
                <a:spLocks noChangeShapeType="1"/>
              </p:cNvSpPr>
              <p:nvPr/>
            </p:nvSpPr>
            <p:spPr bwMode="auto">
              <a:xfrm>
                <a:off x="1837" y="1956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6" name="Line 20"/>
              <p:cNvSpPr>
                <a:spLocks noChangeShapeType="1"/>
              </p:cNvSpPr>
              <p:nvPr/>
            </p:nvSpPr>
            <p:spPr bwMode="auto">
              <a:xfrm>
                <a:off x="2541" y="1956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7" name="Line 21"/>
              <p:cNvSpPr>
                <a:spLocks noChangeShapeType="1"/>
              </p:cNvSpPr>
              <p:nvPr/>
            </p:nvSpPr>
            <p:spPr bwMode="auto">
              <a:xfrm>
                <a:off x="3221" y="1956"/>
                <a:ext cx="1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755650" y="3860800"/>
            <a:ext cx="4357688" cy="519113"/>
            <a:chOff x="657" y="2296"/>
            <a:chExt cx="2745" cy="327"/>
          </a:xfrm>
        </p:grpSpPr>
        <p:sp>
          <p:nvSpPr>
            <p:cNvPr id="13329" name="Text Box 10"/>
            <p:cNvSpPr txBox="1">
              <a:spLocks noChangeArrowheads="1"/>
            </p:cNvSpPr>
            <p:nvPr/>
          </p:nvSpPr>
          <p:spPr bwMode="auto">
            <a:xfrm>
              <a:off x="657" y="2296"/>
              <a:ext cx="27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  X&amp;(X + Y) + Y&amp;(X + Y) =</a:t>
              </a:r>
              <a:endParaRPr lang="ru-RU" altLang="ru-RU" sz="2800"/>
            </a:p>
          </p:txBody>
        </p:sp>
        <p:sp>
          <p:nvSpPr>
            <p:cNvPr id="13330" name="Line 22"/>
            <p:cNvSpPr>
              <a:spLocks noChangeShapeType="1"/>
            </p:cNvSpPr>
            <p:nvPr/>
          </p:nvSpPr>
          <p:spPr bwMode="auto">
            <a:xfrm>
              <a:off x="862" y="2319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23"/>
            <p:cNvSpPr>
              <a:spLocks noChangeShapeType="1"/>
            </p:cNvSpPr>
            <p:nvPr/>
          </p:nvSpPr>
          <p:spPr bwMode="auto">
            <a:xfrm>
              <a:off x="2109" y="2319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5040313" y="3860800"/>
            <a:ext cx="3349625" cy="519113"/>
            <a:chOff x="3424" y="2273"/>
            <a:chExt cx="2110" cy="327"/>
          </a:xfrm>
        </p:grpSpPr>
        <p:sp>
          <p:nvSpPr>
            <p:cNvPr id="13326" name="Text Box 11"/>
            <p:cNvSpPr txBox="1">
              <a:spLocks noChangeArrowheads="1"/>
            </p:cNvSpPr>
            <p:nvPr/>
          </p:nvSpPr>
          <p:spPr bwMode="auto">
            <a:xfrm>
              <a:off x="3424" y="2273"/>
              <a:ext cx="21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(X + Y)&amp;(X + Y) =</a:t>
              </a:r>
              <a:endParaRPr lang="ru-RU" altLang="ru-RU" sz="2800"/>
            </a:p>
          </p:txBody>
        </p:sp>
        <p:sp>
          <p:nvSpPr>
            <p:cNvPr id="13327" name="Line 24"/>
            <p:cNvSpPr>
              <a:spLocks noChangeShapeType="1"/>
            </p:cNvSpPr>
            <p:nvPr/>
          </p:nvSpPr>
          <p:spPr bwMode="auto">
            <a:xfrm>
              <a:off x="4445" y="2296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25"/>
            <p:cNvSpPr>
              <a:spLocks noChangeShapeType="1"/>
            </p:cNvSpPr>
            <p:nvPr/>
          </p:nvSpPr>
          <p:spPr bwMode="auto">
            <a:xfrm>
              <a:off x="4808" y="2296"/>
              <a:ext cx="1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2339975" y="4652963"/>
            <a:ext cx="2592388" cy="555625"/>
            <a:chOff x="2653" y="2976"/>
            <a:chExt cx="1633" cy="350"/>
          </a:xfrm>
        </p:grpSpPr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2653" y="2999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(X + Y) </a:t>
              </a:r>
              <a:r>
                <a:rPr lang="en-US" altLang="ru-RU" sz="2400">
                  <a:sym typeface="Symbol" pitchFamily="18" charset="2"/>
                </a:rPr>
                <a:t>&amp;</a:t>
              </a:r>
              <a:r>
                <a:rPr lang="en-US" altLang="ru-RU" sz="2400"/>
                <a:t> </a:t>
              </a:r>
              <a:r>
                <a:rPr lang="en-US" altLang="ru-RU" sz="2800"/>
                <a:t>X </a:t>
              </a:r>
              <a:r>
                <a:rPr lang="en-US" altLang="ru-RU" sz="2400">
                  <a:sym typeface="Symbol" pitchFamily="18" charset="2"/>
                </a:rPr>
                <a:t>&amp;</a:t>
              </a:r>
              <a:r>
                <a:rPr lang="en-US" altLang="ru-RU" sz="1800"/>
                <a:t> </a:t>
              </a:r>
              <a:r>
                <a:rPr lang="en-US" altLang="ru-RU" sz="2800"/>
                <a:t>Y</a:t>
              </a:r>
              <a:endParaRPr lang="ru-RU" altLang="ru-RU" sz="2800"/>
            </a:p>
          </p:txBody>
        </p:sp>
        <p:sp>
          <p:nvSpPr>
            <p:cNvPr id="13325" name="Line 26"/>
            <p:cNvSpPr>
              <a:spLocks noChangeShapeType="1"/>
            </p:cNvSpPr>
            <p:nvPr/>
          </p:nvSpPr>
          <p:spPr bwMode="auto">
            <a:xfrm flipH="1">
              <a:off x="3651" y="2976"/>
              <a:ext cx="61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5184775" y="4689475"/>
            <a:ext cx="3097213" cy="519113"/>
            <a:chOff x="3266" y="2954"/>
            <a:chExt cx="1951" cy="327"/>
          </a:xfrm>
        </p:grpSpPr>
        <p:sp>
          <p:nvSpPr>
            <p:cNvPr id="13322" name="Text Box 37"/>
            <p:cNvSpPr txBox="1">
              <a:spLocks noChangeArrowheads="1"/>
            </p:cNvSpPr>
            <p:nvPr/>
          </p:nvSpPr>
          <p:spPr bwMode="auto">
            <a:xfrm>
              <a:off x="3266" y="2954"/>
              <a:ext cx="1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= (X + Y)&amp;P</a:t>
              </a:r>
              <a:r>
                <a:rPr lang="en-US" altLang="ru-RU" sz="2800" baseline="-4000"/>
                <a:t>+1</a:t>
              </a:r>
              <a:endParaRPr lang="ru-RU" altLang="ru-RU" sz="2800" baseline="-4000"/>
            </a:p>
          </p:txBody>
        </p:sp>
        <p:sp>
          <p:nvSpPr>
            <p:cNvPr id="13323" name="Line 38"/>
            <p:cNvSpPr>
              <a:spLocks noChangeShapeType="1"/>
            </p:cNvSpPr>
            <p:nvPr/>
          </p:nvSpPr>
          <p:spPr bwMode="auto">
            <a:xfrm>
              <a:off x="4354" y="2976"/>
              <a:ext cx="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03238" y="44132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287338" y="0"/>
            <a:ext cx="7956550" cy="136842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Структурная схема полусумматора</a:t>
            </a:r>
          </a:p>
        </p:txBody>
      </p:sp>
      <p:grpSp>
        <p:nvGrpSpPr>
          <p:cNvPr id="32813" name="Group 45"/>
          <p:cNvGrpSpPr>
            <a:grpSpLocks/>
          </p:cNvGrpSpPr>
          <p:nvPr/>
        </p:nvGrpSpPr>
        <p:grpSpPr bwMode="auto">
          <a:xfrm>
            <a:off x="179388" y="1341438"/>
            <a:ext cx="8029575" cy="3995737"/>
            <a:chOff x="113" y="845"/>
            <a:chExt cx="5058" cy="2517"/>
          </a:xfrm>
        </p:grpSpPr>
        <p:grpSp>
          <p:nvGrpSpPr>
            <p:cNvPr id="14341" name="Group 42"/>
            <p:cNvGrpSpPr>
              <a:grpSpLocks/>
            </p:cNvGrpSpPr>
            <p:nvPr/>
          </p:nvGrpSpPr>
          <p:grpSpPr bwMode="auto">
            <a:xfrm>
              <a:off x="295" y="1094"/>
              <a:ext cx="4876" cy="2268"/>
              <a:chOff x="295" y="1389"/>
              <a:chExt cx="4876" cy="2268"/>
            </a:xfrm>
          </p:grpSpPr>
          <p:sp>
            <p:nvSpPr>
              <p:cNvPr id="14344" name="Line 26"/>
              <p:cNvSpPr>
                <a:spLocks noChangeShapeType="1"/>
              </p:cNvSpPr>
              <p:nvPr/>
            </p:nvSpPr>
            <p:spPr bwMode="auto">
              <a:xfrm>
                <a:off x="3152" y="3022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5" name="Line 11"/>
              <p:cNvSpPr>
                <a:spLocks noChangeShapeType="1"/>
              </p:cNvSpPr>
              <p:nvPr/>
            </p:nvSpPr>
            <p:spPr bwMode="auto">
              <a:xfrm>
                <a:off x="317" y="1412"/>
                <a:ext cx="0" cy="21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6" name="Line 12"/>
              <p:cNvSpPr>
                <a:spLocks noChangeShapeType="1"/>
              </p:cNvSpPr>
              <p:nvPr/>
            </p:nvSpPr>
            <p:spPr bwMode="auto">
              <a:xfrm>
                <a:off x="612" y="1389"/>
                <a:ext cx="0" cy="21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347" name="Group 17"/>
              <p:cNvGrpSpPr>
                <a:grpSpLocks/>
              </p:cNvGrpSpPr>
              <p:nvPr/>
            </p:nvGrpSpPr>
            <p:grpSpPr bwMode="auto">
              <a:xfrm>
                <a:off x="1315" y="1457"/>
                <a:ext cx="544" cy="839"/>
                <a:chOff x="1315" y="1457"/>
                <a:chExt cx="544" cy="839"/>
              </a:xfrm>
            </p:grpSpPr>
            <p:sp>
              <p:nvSpPr>
                <p:cNvPr id="14378" name="Rectangle 6"/>
                <p:cNvSpPr>
                  <a:spLocks noChangeArrowheads="1"/>
                </p:cNvSpPr>
                <p:nvPr/>
              </p:nvSpPr>
              <p:spPr bwMode="auto">
                <a:xfrm>
                  <a:off x="1315" y="1457"/>
                  <a:ext cx="544" cy="83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1437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60" y="1502"/>
                  <a:ext cx="15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400"/>
                    <a:t>1</a:t>
                  </a:r>
                </a:p>
              </p:txBody>
            </p:sp>
          </p:grpSp>
          <p:grpSp>
            <p:nvGrpSpPr>
              <p:cNvPr id="14348" name="Group 19"/>
              <p:cNvGrpSpPr>
                <a:grpSpLocks/>
              </p:cNvGrpSpPr>
              <p:nvPr/>
            </p:nvGrpSpPr>
            <p:grpSpPr bwMode="auto">
              <a:xfrm>
                <a:off x="2608" y="2614"/>
                <a:ext cx="590" cy="839"/>
                <a:chOff x="2562" y="2614"/>
                <a:chExt cx="590" cy="839"/>
              </a:xfrm>
            </p:grpSpPr>
            <p:sp>
              <p:nvSpPr>
                <p:cNvPr id="14375" name="Rectangle 9"/>
                <p:cNvSpPr>
                  <a:spLocks noChangeArrowheads="1"/>
                </p:cNvSpPr>
                <p:nvPr/>
              </p:nvSpPr>
              <p:spPr bwMode="auto">
                <a:xfrm>
                  <a:off x="2562" y="2614"/>
                  <a:ext cx="544" cy="83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14376" name="Oval 10"/>
                <p:cNvSpPr>
                  <a:spLocks noChangeArrowheads="1"/>
                </p:cNvSpPr>
                <p:nvPr/>
              </p:nvSpPr>
              <p:spPr bwMode="auto">
                <a:xfrm>
                  <a:off x="3061" y="2976"/>
                  <a:ext cx="91" cy="9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1437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08" y="2636"/>
                  <a:ext cx="20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400"/>
                    <a:t>1</a:t>
                  </a:r>
                </a:p>
              </p:txBody>
            </p:sp>
          </p:grpSp>
          <p:grpSp>
            <p:nvGrpSpPr>
              <p:cNvPr id="14349" name="Group 18"/>
              <p:cNvGrpSpPr>
                <a:grpSpLocks/>
              </p:cNvGrpSpPr>
              <p:nvPr/>
            </p:nvGrpSpPr>
            <p:grpSpPr bwMode="auto">
              <a:xfrm>
                <a:off x="1338" y="2636"/>
                <a:ext cx="544" cy="839"/>
                <a:chOff x="1338" y="2636"/>
                <a:chExt cx="544" cy="839"/>
              </a:xfrm>
            </p:grpSpPr>
            <p:sp>
              <p:nvSpPr>
                <p:cNvPr id="14373" name="Rectangle 7"/>
                <p:cNvSpPr>
                  <a:spLocks noChangeArrowheads="1"/>
                </p:cNvSpPr>
                <p:nvPr/>
              </p:nvSpPr>
              <p:spPr bwMode="auto">
                <a:xfrm>
                  <a:off x="1338" y="2636"/>
                  <a:ext cx="544" cy="83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1437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383" y="2682"/>
                  <a:ext cx="20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ru-RU" sz="2400"/>
                    <a:t>&amp;</a:t>
                  </a:r>
                  <a:endParaRPr lang="ru-RU" altLang="ru-RU" sz="2400"/>
                </a:p>
              </p:txBody>
            </p:sp>
          </p:grpSp>
          <p:grpSp>
            <p:nvGrpSpPr>
              <p:cNvPr id="14350" name="Group 20"/>
              <p:cNvGrpSpPr>
                <a:grpSpLocks/>
              </p:cNvGrpSpPr>
              <p:nvPr/>
            </p:nvGrpSpPr>
            <p:grpSpPr bwMode="auto">
              <a:xfrm>
                <a:off x="3901" y="1457"/>
                <a:ext cx="544" cy="839"/>
                <a:chOff x="3901" y="1457"/>
                <a:chExt cx="544" cy="839"/>
              </a:xfrm>
            </p:grpSpPr>
            <p:sp>
              <p:nvSpPr>
                <p:cNvPr id="14371" name="Rectangle 8"/>
                <p:cNvSpPr>
                  <a:spLocks noChangeArrowheads="1"/>
                </p:cNvSpPr>
                <p:nvPr/>
              </p:nvSpPr>
              <p:spPr bwMode="auto">
                <a:xfrm>
                  <a:off x="3901" y="1457"/>
                  <a:ext cx="544" cy="839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1437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46" y="1509"/>
                  <a:ext cx="20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ru-RU" sz="2400"/>
                    <a:t>&amp;</a:t>
                  </a:r>
                  <a:endParaRPr lang="ru-RU" altLang="ru-RU" sz="2400"/>
                </a:p>
              </p:txBody>
            </p:sp>
          </p:grpSp>
          <p:sp>
            <p:nvSpPr>
              <p:cNvPr id="14351" name="Line 21"/>
              <p:cNvSpPr>
                <a:spLocks noChangeShapeType="1"/>
              </p:cNvSpPr>
              <p:nvPr/>
            </p:nvSpPr>
            <p:spPr bwMode="auto">
              <a:xfrm>
                <a:off x="295" y="1684"/>
                <a:ext cx="102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2" name="Line 22"/>
              <p:cNvSpPr>
                <a:spLocks noChangeShapeType="1"/>
              </p:cNvSpPr>
              <p:nvPr/>
            </p:nvSpPr>
            <p:spPr bwMode="auto">
              <a:xfrm>
                <a:off x="589" y="2024"/>
                <a:ext cx="7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3" name="Line 23"/>
              <p:cNvSpPr>
                <a:spLocks noChangeShapeType="1"/>
              </p:cNvSpPr>
              <p:nvPr/>
            </p:nvSpPr>
            <p:spPr bwMode="auto">
              <a:xfrm>
                <a:off x="317" y="2931"/>
                <a:ext cx="102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4" name="Line 24"/>
              <p:cNvSpPr>
                <a:spLocks noChangeShapeType="1"/>
              </p:cNvSpPr>
              <p:nvPr/>
            </p:nvSpPr>
            <p:spPr bwMode="auto">
              <a:xfrm>
                <a:off x="612" y="3203"/>
                <a:ext cx="7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5" name="Line 25"/>
              <p:cNvSpPr>
                <a:spLocks noChangeShapeType="1"/>
              </p:cNvSpPr>
              <p:nvPr/>
            </p:nvSpPr>
            <p:spPr bwMode="auto">
              <a:xfrm>
                <a:off x="1882" y="3067"/>
                <a:ext cx="7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6" name="Line 27"/>
              <p:cNvSpPr>
                <a:spLocks noChangeShapeType="1"/>
              </p:cNvSpPr>
              <p:nvPr/>
            </p:nvSpPr>
            <p:spPr bwMode="auto">
              <a:xfrm>
                <a:off x="3470" y="2047"/>
                <a:ext cx="43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7" name="Line 28"/>
              <p:cNvSpPr>
                <a:spLocks noChangeShapeType="1"/>
              </p:cNvSpPr>
              <p:nvPr/>
            </p:nvSpPr>
            <p:spPr bwMode="auto">
              <a:xfrm flipV="1">
                <a:off x="4445" y="1865"/>
                <a:ext cx="52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8" name="Line 29"/>
              <p:cNvSpPr>
                <a:spLocks noChangeShapeType="1"/>
              </p:cNvSpPr>
              <p:nvPr/>
            </p:nvSpPr>
            <p:spPr bwMode="auto">
              <a:xfrm flipH="1">
                <a:off x="2200" y="1706"/>
                <a:ext cx="17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9" name="Line 30"/>
              <p:cNvSpPr>
                <a:spLocks noChangeShapeType="1"/>
              </p:cNvSpPr>
              <p:nvPr/>
            </p:nvSpPr>
            <p:spPr bwMode="auto">
              <a:xfrm>
                <a:off x="1859" y="1865"/>
                <a:ext cx="3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0" name="Line 31"/>
              <p:cNvSpPr>
                <a:spLocks noChangeShapeType="1"/>
              </p:cNvSpPr>
              <p:nvPr/>
            </p:nvSpPr>
            <p:spPr bwMode="auto">
              <a:xfrm>
                <a:off x="2200" y="1706"/>
                <a:ext cx="0" cy="1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1" name="Line 32"/>
              <p:cNvSpPr>
                <a:spLocks noChangeShapeType="1"/>
              </p:cNvSpPr>
              <p:nvPr/>
            </p:nvSpPr>
            <p:spPr bwMode="auto">
              <a:xfrm>
                <a:off x="3470" y="2047"/>
                <a:ext cx="0" cy="9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2" name="Line 33"/>
              <p:cNvSpPr>
                <a:spLocks noChangeShapeType="1"/>
              </p:cNvSpPr>
              <p:nvPr/>
            </p:nvSpPr>
            <p:spPr bwMode="auto">
              <a:xfrm>
                <a:off x="2177" y="3067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3" name="Line 34"/>
              <p:cNvSpPr>
                <a:spLocks noChangeShapeType="1"/>
              </p:cNvSpPr>
              <p:nvPr/>
            </p:nvSpPr>
            <p:spPr bwMode="auto">
              <a:xfrm>
                <a:off x="2177" y="3657"/>
                <a:ext cx="27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4" name="Oval 35"/>
              <p:cNvSpPr>
                <a:spLocks noChangeArrowheads="1"/>
              </p:cNvSpPr>
              <p:nvPr/>
            </p:nvSpPr>
            <p:spPr bwMode="auto">
              <a:xfrm>
                <a:off x="295" y="1638"/>
                <a:ext cx="45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4365" name="Oval 36"/>
              <p:cNvSpPr>
                <a:spLocks noChangeArrowheads="1"/>
              </p:cNvSpPr>
              <p:nvPr/>
            </p:nvSpPr>
            <p:spPr bwMode="auto">
              <a:xfrm>
                <a:off x="295" y="2886"/>
                <a:ext cx="45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4366" name="Oval 37"/>
              <p:cNvSpPr>
                <a:spLocks noChangeArrowheads="1"/>
              </p:cNvSpPr>
              <p:nvPr/>
            </p:nvSpPr>
            <p:spPr bwMode="auto">
              <a:xfrm>
                <a:off x="589" y="1979"/>
                <a:ext cx="45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4367" name="Oval 38"/>
              <p:cNvSpPr>
                <a:spLocks noChangeArrowheads="1"/>
              </p:cNvSpPr>
              <p:nvPr/>
            </p:nvSpPr>
            <p:spPr bwMode="auto">
              <a:xfrm>
                <a:off x="589" y="3135"/>
                <a:ext cx="45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4368" name="Oval 39"/>
              <p:cNvSpPr>
                <a:spLocks noChangeArrowheads="1"/>
              </p:cNvSpPr>
              <p:nvPr/>
            </p:nvSpPr>
            <p:spPr bwMode="auto">
              <a:xfrm>
                <a:off x="2154" y="3045"/>
                <a:ext cx="45" cy="6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4369" name="Text Box 40"/>
              <p:cNvSpPr txBox="1">
                <a:spLocks noChangeArrowheads="1"/>
              </p:cNvSpPr>
              <p:nvPr/>
            </p:nvSpPr>
            <p:spPr bwMode="auto">
              <a:xfrm>
                <a:off x="4762" y="1502"/>
                <a:ext cx="3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800"/>
                  <a:t>S</a:t>
                </a:r>
                <a:endParaRPr lang="ru-RU" altLang="ru-RU" sz="2800"/>
              </a:p>
            </p:txBody>
          </p:sp>
          <p:sp>
            <p:nvSpPr>
              <p:cNvPr id="14370" name="Text Box 41"/>
              <p:cNvSpPr txBox="1">
                <a:spLocks noChangeArrowheads="1"/>
              </p:cNvSpPr>
              <p:nvPr/>
            </p:nvSpPr>
            <p:spPr bwMode="auto">
              <a:xfrm>
                <a:off x="4536" y="3294"/>
                <a:ext cx="63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800"/>
                  <a:t>P</a:t>
                </a:r>
                <a:r>
                  <a:rPr lang="en-US" altLang="ru-RU" sz="2800" baseline="-20000"/>
                  <a:t>+1</a:t>
                </a:r>
                <a:endParaRPr lang="ru-RU" altLang="ru-RU" sz="2800" baseline="-20000"/>
              </a:p>
            </p:txBody>
          </p:sp>
        </p:grpSp>
        <p:sp>
          <p:nvSpPr>
            <p:cNvPr id="14342" name="Text Box 43"/>
            <p:cNvSpPr txBox="1">
              <a:spLocks noChangeArrowheads="1"/>
            </p:cNvSpPr>
            <p:nvPr/>
          </p:nvSpPr>
          <p:spPr bwMode="auto">
            <a:xfrm>
              <a:off x="113" y="845"/>
              <a:ext cx="2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X</a:t>
              </a:r>
              <a:endParaRPr lang="ru-RU" altLang="ru-RU" sz="2800"/>
            </a:p>
          </p:txBody>
        </p:sp>
        <p:sp>
          <p:nvSpPr>
            <p:cNvPr id="14343" name="Text Box 44"/>
            <p:cNvSpPr txBox="1">
              <a:spLocks noChangeArrowheads="1"/>
            </p:cNvSpPr>
            <p:nvPr/>
          </p:nvSpPr>
          <p:spPr bwMode="auto">
            <a:xfrm>
              <a:off x="431" y="845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Y</a:t>
              </a:r>
              <a:endParaRPr lang="ru-RU" altLang="ru-RU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539750" y="728663"/>
            <a:ext cx="7597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Условно графическое обозначение полусумматора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671888" y="2097088"/>
            <a:ext cx="2160587" cy="29527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2808288" y="2924175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2808288" y="42211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5832475" y="2852738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>
            <a:off x="5832475" y="42211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4967288" y="2097088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887788" y="2349500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HS</a:t>
            </a:r>
            <a:endParaRPr lang="ru-RU" altLang="ru-RU" sz="2400"/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5292725" y="2636838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S</a:t>
            </a:r>
            <a:endParaRPr lang="ru-RU" altLang="ru-RU" sz="2400"/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329238" y="4005263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P</a:t>
            </a:r>
            <a:endParaRPr lang="ru-RU" altLang="ru-RU" sz="2400"/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2555875" y="2492375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X</a:t>
            </a:r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2519363" y="3763963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Y</a:t>
            </a:r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6372225" y="23955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S</a:t>
            </a:r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6408738" y="3789363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P</a:t>
            </a:r>
            <a:r>
              <a:rPr lang="en-US" altLang="ru-RU" sz="2000"/>
              <a:t>i</a:t>
            </a:r>
            <a:r>
              <a:rPr lang="en-US" altLang="ru-RU" sz="2400" b="1" baseline="-4000"/>
              <a:t>+1</a:t>
            </a:r>
            <a:endParaRPr lang="ru-RU" altLang="ru-RU" sz="2400" b="1" baseline="-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719138" y="152400"/>
            <a:ext cx="6870700" cy="736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Сумматор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15900" y="981075"/>
            <a:ext cx="781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Рассмотрим таблицу истинности сложения цифр в одном из разрядов</a:t>
            </a:r>
          </a:p>
        </p:txBody>
      </p:sp>
      <p:graphicFrame>
        <p:nvGraphicFramePr>
          <p:cNvPr id="19556" name="Group 100"/>
          <p:cNvGraphicFramePr>
            <a:graphicFrameLocks noGrp="1"/>
          </p:cNvGraphicFramePr>
          <p:nvPr>
            <p:ph idx="1"/>
          </p:nvPr>
        </p:nvGraphicFramePr>
        <p:xfrm>
          <a:off x="2411413" y="1952625"/>
          <a:ext cx="5249862" cy="4664075"/>
        </p:xfrm>
        <a:graphic>
          <a:graphicData uri="http://schemas.openxmlformats.org/drawingml/2006/table">
            <a:tbl>
              <a:tblPr/>
              <a:tblGrid>
                <a:gridCol w="1049337"/>
                <a:gridCol w="1050925"/>
                <a:gridCol w="1049338"/>
                <a:gridCol w="1050925"/>
                <a:gridCol w="1049337"/>
              </a:tblGrid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0" lang="en-US" altLang="ru-RU" sz="3200" b="0" i="0" u="none" strike="noStrike" cap="none" normalizeH="0" baseline="-1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  <a:r>
                        <a:rPr kumimoji="0" lang="en-US" altLang="ru-RU" sz="2800" b="0" i="0" u="none" strike="noStrike" cap="none" normalizeH="0" baseline="-1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+1</a:t>
                      </a:r>
                      <a:endParaRPr kumimoji="0" lang="ru-RU" altLang="ru-RU" sz="2800" b="0" i="0" u="none" strike="noStrike" cap="none" normalizeH="0" baseline="-14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87338" y="188913"/>
            <a:ext cx="612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Составим минтермы для </a:t>
            </a:r>
            <a:r>
              <a:rPr lang="en-US" altLang="ru-RU" sz="2400"/>
              <a:t>Si</a:t>
            </a:r>
            <a:r>
              <a:rPr lang="ru-RU" altLang="ru-RU" sz="2400"/>
              <a:t> и</a:t>
            </a:r>
            <a:r>
              <a:rPr lang="en-US" altLang="ru-RU" sz="2400"/>
              <a:t> Pi</a:t>
            </a:r>
            <a:r>
              <a:rPr lang="en-US" altLang="ru-RU" sz="2400" b="1" baseline="-14000"/>
              <a:t>+1</a:t>
            </a:r>
            <a:endParaRPr lang="ru-RU" altLang="ru-RU" sz="2400" b="1" baseline="-1400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2276475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Целесообразно эти выражения преобразовать так, чтобы в формулах для Si и Pi+1 были по возможности одинаковые члены, что, естественно, сократит количество используемых элементов. Один из вариантов таких преобразований дают выражения:</a:t>
            </a:r>
            <a:r>
              <a:rPr lang="ru-RU" altLang="ru-RU" sz="1800"/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187450" y="4365625"/>
            <a:ext cx="417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P</a:t>
            </a:r>
            <a:r>
              <a:rPr lang="en-US" altLang="ru-RU" sz="2000"/>
              <a:t>i</a:t>
            </a:r>
            <a:r>
              <a:rPr lang="en-US" altLang="ru-RU" sz="2400" b="1" baseline="-4000"/>
              <a:t>+1</a:t>
            </a:r>
            <a:r>
              <a:rPr lang="en-US" altLang="ru-RU" sz="2400"/>
              <a:t> = X</a:t>
            </a:r>
            <a:r>
              <a:rPr lang="en-US" altLang="ru-RU" sz="2000"/>
              <a:t>i</a:t>
            </a:r>
            <a:r>
              <a:rPr lang="en-US" altLang="ru-RU" sz="2400"/>
              <a:t>&amp;Y</a:t>
            </a:r>
            <a:r>
              <a:rPr lang="en-US" altLang="ru-RU" sz="2000"/>
              <a:t>i</a:t>
            </a:r>
            <a:r>
              <a:rPr lang="en-US" altLang="ru-RU" sz="2400"/>
              <a:t> + X</a:t>
            </a:r>
            <a:r>
              <a:rPr lang="en-US" altLang="ru-RU" sz="2000"/>
              <a:t>i</a:t>
            </a:r>
            <a:r>
              <a:rPr lang="en-US" altLang="ru-RU" sz="2400"/>
              <a:t>&amp;P</a:t>
            </a:r>
            <a:r>
              <a:rPr lang="en-US" altLang="ru-RU" sz="2000"/>
              <a:t>i</a:t>
            </a:r>
            <a:r>
              <a:rPr lang="en-US" altLang="ru-RU" sz="2400"/>
              <a:t> + Y</a:t>
            </a:r>
            <a:r>
              <a:rPr lang="en-US" altLang="ru-RU" sz="2000"/>
              <a:t>i</a:t>
            </a:r>
            <a:r>
              <a:rPr lang="en-US" altLang="ru-RU" sz="2400"/>
              <a:t>&amp;P</a:t>
            </a:r>
            <a:r>
              <a:rPr lang="en-US" altLang="ru-RU" sz="2000"/>
              <a:t>i</a:t>
            </a:r>
            <a:endParaRPr lang="ru-RU" altLang="ru-RU" sz="2000"/>
          </a:p>
        </p:txBody>
      </p: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215900" y="944563"/>
            <a:ext cx="7669213" cy="457200"/>
            <a:chOff x="136" y="595"/>
            <a:chExt cx="4831" cy="288"/>
          </a:xfrm>
        </p:grpSpPr>
        <p:sp>
          <p:nvSpPr>
            <p:cNvPr id="17425" name="Text Box 5"/>
            <p:cNvSpPr txBox="1">
              <a:spLocks noChangeArrowheads="1"/>
            </p:cNvSpPr>
            <p:nvPr/>
          </p:nvSpPr>
          <p:spPr bwMode="auto">
            <a:xfrm>
              <a:off x="136" y="595"/>
              <a:ext cx="48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S</a:t>
              </a:r>
              <a:r>
                <a:rPr lang="en-US" altLang="ru-RU" sz="2000"/>
                <a:t>i</a:t>
              </a:r>
              <a:r>
                <a:rPr lang="en-US" altLang="ru-RU" sz="2400"/>
                <a:t> =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&amp;Pi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grpSp>
          <p:nvGrpSpPr>
            <p:cNvPr id="17426" name="Group 21"/>
            <p:cNvGrpSpPr>
              <a:grpSpLocks/>
            </p:cNvGrpSpPr>
            <p:nvPr/>
          </p:nvGrpSpPr>
          <p:grpSpPr bwMode="auto">
            <a:xfrm>
              <a:off x="589" y="618"/>
              <a:ext cx="2631" cy="0"/>
              <a:chOff x="589" y="618"/>
              <a:chExt cx="2631" cy="0"/>
            </a:xfrm>
          </p:grpSpPr>
          <p:sp>
            <p:nvSpPr>
              <p:cNvPr id="17427" name="Line 11"/>
              <p:cNvSpPr>
                <a:spLocks noChangeShapeType="1"/>
              </p:cNvSpPr>
              <p:nvPr/>
            </p:nvSpPr>
            <p:spPr bwMode="auto">
              <a:xfrm>
                <a:off x="589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8" name="Line 12"/>
              <p:cNvSpPr>
                <a:spLocks noChangeShapeType="1"/>
              </p:cNvSpPr>
              <p:nvPr/>
            </p:nvSpPr>
            <p:spPr bwMode="auto">
              <a:xfrm>
                <a:off x="884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13"/>
              <p:cNvSpPr>
                <a:spLocks noChangeShapeType="1"/>
              </p:cNvSpPr>
              <p:nvPr/>
            </p:nvSpPr>
            <p:spPr bwMode="auto">
              <a:xfrm>
                <a:off x="1542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0" name="Line 14"/>
              <p:cNvSpPr>
                <a:spLocks noChangeShapeType="1"/>
              </p:cNvSpPr>
              <p:nvPr/>
            </p:nvSpPr>
            <p:spPr bwMode="auto">
              <a:xfrm>
                <a:off x="2109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Line 15"/>
              <p:cNvSpPr>
                <a:spLocks noChangeShapeType="1"/>
              </p:cNvSpPr>
              <p:nvPr/>
            </p:nvSpPr>
            <p:spPr bwMode="auto">
              <a:xfrm>
                <a:off x="2789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Line 16"/>
              <p:cNvSpPr>
                <a:spLocks noChangeShapeType="1"/>
              </p:cNvSpPr>
              <p:nvPr/>
            </p:nvSpPr>
            <p:spPr bwMode="auto">
              <a:xfrm>
                <a:off x="3084" y="61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215900" y="1628775"/>
            <a:ext cx="7273925" cy="457200"/>
            <a:chOff x="204" y="1049"/>
            <a:chExt cx="4582" cy="288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204" y="1049"/>
              <a:ext cx="45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P</a:t>
              </a:r>
              <a:r>
                <a:rPr lang="en-US" altLang="ru-RU" sz="2000"/>
                <a:t>i</a:t>
              </a:r>
              <a:r>
                <a:rPr lang="en-US" altLang="ru-RU" sz="2400" b="1" baseline="-2000"/>
                <a:t>+</a:t>
              </a:r>
              <a:r>
                <a:rPr lang="en-US" altLang="ru-RU" sz="2400" b="1" baseline="-4000"/>
                <a:t>1</a:t>
              </a:r>
              <a:r>
                <a:rPr lang="en-US" altLang="ru-RU" sz="2400"/>
                <a:t> =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sp>
          <p:nvSpPr>
            <p:cNvPr id="17422" name="Line 17"/>
            <p:cNvSpPr>
              <a:spLocks noChangeShapeType="1"/>
            </p:cNvSpPr>
            <p:nvPr/>
          </p:nvSpPr>
          <p:spPr bwMode="auto">
            <a:xfrm>
              <a:off x="771" y="107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8"/>
            <p:cNvSpPr>
              <a:spLocks noChangeShapeType="1"/>
            </p:cNvSpPr>
            <p:nvPr/>
          </p:nvSpPr>
          <p:spPr bwMode="auto">
            <a:xfrm>
              <a:off x="2018" y="107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>
              <a:off x="3243" y="107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1079500" y="4976813"/>
            <a:ext cx="7343775" cy="457200"/>
            <a:chOff x="793" y="2931"/>
            <a:chExt cx="4626" cy="288"/>
          </a:xfrm>
        </p:grpSpPr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793" y="2931"/>
              <a:ext cx="46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Si = 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(X</a:t>
              </a:r>
              <a:r>
                <a:rPr lang="en-US" altLang="ru-RU" sz="2000"/>
                <a:t>i</a:t>
              </a:r>
              <a:r>
                <a:rPr lang="en-US" altLang="ru-RU" sz="2400"/>
                <a:t> + Y</a:t>
              </a:r>
              <a:r>
                <a:rPr lang="en-US" altLang="ru-RU" sz="2000"/>
                <a:t>i</a:t>
              </a:r>
              <a:r>
                <a:rPr lang="en-US" altLang="ru-RU" sz="2400"/>
                <a:t> + P</a:t>
              </a:r>
              <a:r>
                <a:rPr lang="en-US" altLang="ru-RU" sz="2000"/>
                <a:t>i</a:t>
              </a:r>
              <a:r>
                <a:rPr lang="en-US" altLang="ru-RU" sz="2400"/>
                <a:t>)&amp;(X</a:t>
              </a:r>
              <a:r>
                <a:rPr lang="en-US" altLang="ru-RU" sz="2000"/>
                <a:t>i</a:t>
              </a:r>
              <a:r>
                <a:rPr lang="en-US" altLang="ru-RU" sz="2400"/>
                <a:t>&amp;Y</a:t>
              </a:r>
              <a:r>
                <a:rPr lang="en-US" altLang="ru-RU" sz="2000"/>
                <a:t>i</a:t>
              </a:r>
              <a:r>
                <a:rPr lang="en-US" altLang="ru-RU" sz="2400"/>
                <a:t> + X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 + Y</a:t>
              </a:r>
              <a:r>
                <a:rPr lang="en-US" altLang="ru-RU" sz="2000"/>
                <a:t>i</a:t>
              </a:r>
              <a:r>
                <a:rPr lang="en-US" altLang="ru-RU" sz="2400"/>
                <a:t>&amp;P</a:t>
              </a:r>
              <a:r>
                <a:rPr lang="en-US" altLang="ru-RU" sz="2000"/>
                <a:t>i</a:t>
              </a:r>
              <a:r>
                <a:rPr lang="en-US" altLang="ru-RU" sz="2400"/>
                <a:t>)</a:t>
              </a:r>
              <a:endParaRPr lang="ru-RU" altLang="ru-RU" sz="2400"/>
            </a:p>
          </p:txBody>
        </p:sp>
        <p:sp>
          <p:nvSpPr>
            <p:cNvPr id="17420" name="Line 20"/>
            <p:cNvSpPr>
              <a:spLocks noChangeShapeType="1"/>
            </p:cNvSpPr>
            <p:nvPr/>
          </p:nvSpPr>
          <p:spPr bwMode="auto">
            <a:xfrm>
              <a:off x="3447" y="2931"/>
              <a:ext cx="17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2016125" y="5697538"/>
            <a:ext cx="4787900" cy="457200"/>
            <a:chOff x="1270" y="3589"/>
            <a:chExt cx="3016" cy="288"/>
          </a:xfrm>
        </p:grpSpPr>
        <p:sp>
          <p:nvSpPr>
            <p:cNvPr id="17417" name="Text Box 25"/>
            <p:cNvSpPr txBox="1">
              <a:spLocks noChangeArrowheads="1"/>
            </p:cNvSpPr>
            <p:nvPr/>
          </p:nvSpPr>
          <p:spPr bwMode="auto">
            <a:xfrm>
              <a:off x="1270" y="3589"/>
              <a:ext cx="3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= Xi&amp;Yi&amp;Pi + (Xi + Yi + Pi)&amp; P</a:t>
              </a:r>
              <a:r>
                <a:rPr lang="en-US" altLang="ru-RU" sz="2400" baseline="-2000"/>
                <a:t>i</a:t>
              </a:r>
              <a:r>
                <a:rPr lang="en-US" altLang="ru-RU" sz="2400" b="1" baseline="-2000"/>
                <a:t>+1</a:t>
              </a:r>
              <a:endParaRPr lang="ru-RU" altLang="ru-RU" sz="2400" b="1" baseline="-2000"/>
            </a:p>
          </p:txBody>
        </p:sp>
        <p:sp>
          <p:nvSpPr>
            <p:cNvPr id="17418" name="Line 26"/>
            <p:cNvSpPr>
              <a:spLocks noChangeShapeType="1"/>
            </p:cNvSpPr>
            <p:nvPr/>
          </p:nvSpPr>
          <p:spPr bwMode="auto">
            <a:xfrm>
              <a:off x="3696" y="3612"/>
              <a:ext cx="23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56663" cy="771525"/>
          </a:xfrm>
        </p:spPr>
        <p:txBody>
          <a:bodyPr/>
          <a:lstStyle/>
          <a:p>
            <a:pPr eaLnBrk="1" hangingPunct="1"/>
            <a:r>
              <a:rPr lang="ru-RU" altLang="ru-RU" smtClean="0"/>
              <a:t>Структурная схема сумматора </a:t>
            </a:r>
          </a:p>
        </p:txBody>
      </p:sp>
      <p:grpSp>
        <p:nvGrpSpPr>
          <p:cNvPr id="21590" name="Group 86"/>
          <p:cNvGrpSpPr>
            <a:grpSpLocks/>
          </p:cNvGrpSpPr>
          <p:nvPr/>
        </p:nvGrpSpPr>
        <p:grpSpPr bwMode="auto">
          <a:xfrm>
            <a:off x="1150938" y="765175"/>
            <a:ext cx="7669212" cy="5840413"/>
            <a:chOff x="861" y="501"/>
            <a:chExt cx="4831" cy="3679"/>
          </a:xfrm>
        </p:grpSpPr>
        <p:sp>
          <p:nvSpPr>
            <p:cNvPr id="18436" name="Line 65"/>
            <p:cNvSpPr>
              <a:spLocks noChangeShapeType="1"/>
            </p:cNvSpPr>
            <p:nvPr/>
          </p:nvSpPr>
          <p:spPr bwMode="auto">
            <a:xfrm>
              <a:off x="4422" y="2364"/>
              <a:ext cx="1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Line 62"/>
            <p:cNvSpPr>
              <a:spLocks noChangeShapeType="1"/>
            </p:cNvSpPr>
            <p:nvPr/>
          </p:nvSpPr>
          <p:spPr bwMode="auto">
            <a:xfrm>
              <a:off x="3560" y="2364"/>
              <a:ext cx="4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3152" y="2047"/>
              <a:ext cx="476" cy="657"/>
              <a:chOff x="2562" y="2614"/>
              <a:chExt cx="590" cy="839"/>
            </a:xfrm>
          </p:grpSpPr>
          <p:sp>
            <p:nvSpPr>
              <p:cNvPr id="18514" name="Rectangle 6"/>
              <p:cNvSpPr>
                <a:spLocks noChangeArrowheads="1"/>
              </p:cNvSpPr>
              <p:nvPr/>
            </p:nvSpPr>
            <p:spPr bwMode="auto">
              <a:xfrm>
                <a:off x="2562" y="2614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15" name="Oval 7"/>
              <p:cNvSpPr>
                <a:spLocks noChangeArrowheads="1"/>
              </p:cNvSpPr>
              <p:nvPr/>
            </p:nvSpPr>
            <p:spPr bwMode="auto">
              <a:xfrm>
                <a:off x="3061" y="2976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16" name="Text Box 8"/>
              <p:cNvSpPr txBox="1">
                <a:spLocks noChangeArrowheads="1"/>
              </p:cNvSpPr>
              <p:nvPr/>
            </p:nvSpPr>
            <p:spPr bwMode="auto">
              <a:xfrm>
                <a:off x="2608" y="2636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/>
                  <a:t>1</a:t>
                </a:r>
              </a:p>
            </p:txBody>
          </p:sp>
        </p:grpSp>
        <p:grpSp>
          <p:nvGrpSpPr>
            <p:cNvPr id="18439" name="Group 9"/>
            <p:cNvGrpSpPr>
              <a:grpSpLocks/>
            </p:cNvGrpSpPr>
            <p:nvPr/>
          </p:nvGrpSpPr>
          <p:grpSpPr bwMode="auto">
            <a:xfrm>
              <a:off x="3991" y="2047"/>
              <a:ext cx="476" cy="657"/>
              <a:chOff x="2562" y="2614"/>
              <a:chExt cx="590" cy="839"/>
            </a:xfrm>
          </p:grpSpPr>
          <p:sp>
            <p:nvSpPr>
              <p:cNvPr id="18511" name="Rectangle 10"/>
              <p:cNvSpPr>
                <a:spLocks noChangeArrowheads="1"/>
              </p:cNvSpPr>
              <p:nvPr/>
            </p:nvSpPr>
            <p:spPr bwMode="auto">
              <a:xfrm>
                <a:off x="2562" y="2614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12" name="Oval 11"/>
              <p:cNvSpPr>
                <a:spLocks noChangeArrowheads="1"/>
              </p:cNvSpPr>
              <p:nvPr/>
            </p:nvSpPr>
            <p:spPr bwMode="auto">
              <a:xfrm>
                <a:off x="3061" y="2976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13" name="Text Box 12"/>
              <p:cNvSpPr txBox="1">
                <a:spLocks noChangeArrowheads="1"/>
              </p:cNvSpPr>
              <p:nvPr/>
            </p:nvSpPr>
            <p:spPr bwMode="auto">
              <a:xfrm>
                <a:off x="2608" y="2636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/>
                  <a:t>1</a:t>
                </a:r>
              </a:p>
            </p:txBody>
          </p:sp>
        </p:grpSp>
        <p:grpSp>
          <p:nvGrpSpPr>
            <p:cNvPr id="18440" name="Group 13"/>
            <p:cNvGrpSpPr>
              <a:grpSpLocks/>
            </p:cNvGrpSpPr>
            <p:nvPr/>
          </p:nvGrpSpPr>
          <p:grpSpPr bwMode="auto">
            <a:xfrm>
              <a:off x="4989" y="1412"/>
              <a:ext cx="431" cy="658"/>
              <a:chOff x="1315" y="1457"/>
              <a:chExt cx="544" cy="839"/>
            </a:xfrm>
          </p:grpSpPr>
          <p:sp>
            <p:nvSpPr>
              <p:cNvPr id="18509" name="Rectangle 14"/>
              <p:cNvSpPr>
                <a:spLocks noChangeArrowheads="1"/>
              </p:cNvSpPr>
              <p:nvPr/>
            </p:nvSpPr>
            <p:spPr bwMode="auto">
              <a:xfrm>
                <a:off x="1315" y="1457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10" name="Text Box 15"/>
              <p:cNvSpPr txBox="1">
                <a:spLocks noChangeArrowheads="1"/>
              </p:cNvSpPr>
              <p:nvPr/>
            </p:nvSpPr>
            <p:spPr bwMode="auto">
              <a:xfrm>
                <a:off x="1360" y="1502"/>
                <a:ext cx="159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/>
                  <a:t>1</a:t>
                </a:r>
              </a:p>
            </p:txBody>
          </p:sp>
        </p:grpSp>
        <p:grpSp>
          <p:nvGrpSpPr>
            <p:cNvPr id="18441" name="Group 16"/>
            <p:cNvGrpSpPr>
              <a:grpSpLocks/>
            </p:cNvGrpSpPr>
            <p:nvPr/>
          </p:nvGrpSpPr>
          <p:grpSpPr bwMode="auto">
            <a:xfrm>
              <a:off x="1927" y="595"/>
              <a:ext cx="431" cy="658"/>
              <a:chOff x="1315" y="1457"/>
              <a:chExt cx="544" cy="839"/>
            </a:xfrm>
          </p:grpSpPr>
          <p:sp>
            <p:nvSpPr>
              <p:cNvPr id="18507" name="Rectangle 17"/>
              <p:cNvSpPr>
                <a:spLocks noChangeArrowheads="1"/>
              </p:cNvSpPr>
              <p:nvPr/>
            </p:nvSpPr>
            <p:spPr bwMode="auto">
              <a:xfrm>
                <a:off x="1315" y="1457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08" name="Text Box 18"/>
              <p:cNvSpPr txBox="1">
                <a:spLocks noChangeArrowheads="1"/>
              </p:cNvSpPr>
              <p:nvPr/>
            </p:nvSpPr>
            <p:spPr bwMode="auto">
              <a:xfrm>
                <a:off x="1360" y="1502"/>
                <a:ext cx="159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/>
                  <a:t>1</a:t>
                </a:r>
              </a:p>
            </p:txBody>
          </p:sp>
        </p:grpSp>
        <p:grpSp>
          <p:nvGrpSpPr>
            <p:cNvPr id="18442" name="Group 19"/>
            <p:cNvGrpSpPr>
              <a:grpSpLocks/>
            </p:cNvGrpSpPr>
            <p:nvPr/>
          </p:nvGrpSpPr>
          <p:grpSpPr bwMode="auto">
            <a:xfrm>
              <a:off x="1927" y="1321"/>
              <a:ext cx="431" cy="659"/>
              <a:chOff x="1338" y="2636"/>
              <a:chExt cx="544" cy="839"/>
            </a:xfrm>
          </p:grpSpPr>
          <p:sp>
            <p:nvSpPr>
              <p:cNvPr id="18505" name="Rectangle 20"/>
              <p:cNvSpPr>
                <a:spLocks noChangeArrowheads="1"/>
              </p:cNvSpPr>
              <p:nvPr/>
            </p:nvSpPr>
            <p:spPr bwMode="auto">
              <a:xfrm>
                <a:off x="1338" y="2636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06" name="Text Box 21"/>
              <p:cNvSpPr txBox="1">
                <a:spLocks noChangeArrowheads="1"/>
              </p:cNvSpPr>
              <p:nvPr/>
            </p:nvSpPr>
            <p:spPr bwMode="auto">
              <a:xfrm>
                <a:off x="1383" y="2683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400"/>
                  <a:t>&amp;</a:t>
                </a:r>
                <a:endParaRPr lang="ru-RU" altLang="ru-RU" sz="2400"/>
              </a:p>
            </p:txBody>
          </p:sp>
        </p:grpSp>
        <p:grpSp>
          <p:nvGrpSpPr>
            <p:cNvPr id="18443" name="Group 22"/>
            <p:cNvGrpSpPr>
              <a:grpSpLocks/>
            </p:cNvGrpSpPr>
            <p:nvPr/>
          </p:nvGrpSpPr>
          <p:grpSpPr bwMode="auto">
            <a:xfrm>
              <a:off x="1927" y="2047"/>
              <a:ext cx="431" cy="659"/>
              <a:chOff x="1338" y="2636"/>
              <a:chExt cx="544" cy="839"/>
            </a:xfrm>
          </p:grpSpPr>
          <p:sp>
            <p:nvSpPr>
              <p:cNvPr id="18503" name="Rectangle 23"/>
              <p:cNvSpPr>
                <a:spLocks noChangeArrowheads="1"/>
              </p:cNvSpPr>
              <p:nvPr/>
            </p:nvSpPr>
            <p:spPr bwMode="auto">
              <a:xfrm>
                <a:off x="1338" y="2636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04" name="Text Box 24"/>
              <p:cNvSpPr txBox="1">
                <a:spLocks noChangeArrowheads="1"/>
              </p:cNvSpPr>
              <p:nvPr/>
            </p:nvSpPr>
            <p:spPr bwMode="auto">
              <a:xfrm>
                <a:off x="1383" y="2683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400"/>
                  <a:t>&amp;</a:t>
                </a:r>
                <a:endParaRPr lang="ru-RU" altLang="ru-RU" sz="2400"/>
              </a:p>
            </p:txBody>
          </p:sp>
        </p:grpSp>
        <p:grpSp>
          <p:nvGrpSpPr>
            <p:cNvPr id="18444" name="Group 25"/>
            <p:cNvGrpSpPr>
              <a:grpSpLocks/>
            </p:cNvGrpSpPr>
            <p:nvPr/>
          </p:nvGrpSpPr>
          <p:grpSpPr bwMode="auto">
            <a:xfrm>
              <a:off x="1927" y="2795"/>
              <a:ext cx="431" cy="659"/>
              <a:chOff x="1338" y="2636"/>
              <a:chExt cx="544" cy="839"/>
            </a:xfrm>
          </p:grpSpPr>
          <p:sp>
            <p:nvSpPr>
              <p:cNvPr id="18501" name="Rectangle 26"/>
              <p:cNvSpPr>
                <a:spLocks noChangeArrowheads="1"/>
              </p:cNvSpPr>
              <p:nvPr/>
            </p:nvSpPr>
            <p:spPr bwMode="auto">
              <a:xfrm>
                <a:off x="1338" y="2636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02" name="Text Box 27"/>
              <p:cNvSpPr txBox="1">
                <a:spLocks noChangeArrowheads="1"/>
              </p:cNvSpPr>
              <p:nvPr/>
            </p:nvSpPr>
            <p:spPr bwMode="auto">
              <a:xfrm>
                <a:off x="1383" y="2683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400"/>
                  <a:t>&amp;</a:t>
                </a:r>
                <a:endParaRPr lang="ru-RU" altLang="ru-RU" sz="2400"/>
              </a:p>
            </p:txBody>
          </p:sp>
        </p:grpSp>
        <p:grpSp>
          <p:nvGrpSpPr>
            <p:cNvPr id="18445" name="Group 28"/>
            <p:cNvGrpSpPr>
              <a:grpSpLocks/>
            </p:cNvGrpSpPr>
            <p:nvPr/>
          </p:nvGrpSpPr>
          <p:grpSpPr bwMode="auto">
            <a:xfrm>
              <a:off x="1927" y="3521"/>
              <a:ext cx="431" cy="659"/>
              <a:chOff x="1338" y="2636"/>
              <a:chExt cx="544" cy="839"/>
            </a:xfrm>
          </p:grpSpPr>
          <p:sp>
            <p:nvSpPr>
              <p:cNvPr id="18499" name="Rectangle 29"/>
              <p:cNvSpPr>
                <a:spLocks noChangeArrowheads="1"/>
              </p:cNvSpPr>
              <p:nvPr/>
            </p:nvSpPr>
            <p:spPr bwMode="auto">
              <a:xfrm>
                <a:off x="1338" y="2636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500" name="Text Box 30"/>
              <p:cNvSpPr txBox="1">
                <a:spLocks noChangeArrowheads="1"/>
              </p:cNvSpPr>
              <p:nvPr/>
            </p:nvSpPr>
            <p:spPr bwMode="auto">
              <a:xfrm>
                <a:off x="1383" y="2683"/>
                <a:ext cx="204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400"/>
                  <a:t>&amp;</a:t>
                </a:r>
                <a:endParaRPr lang="ru-RU" altLang="ru-RU" sz="2400"/>
              </a:p>
            </p:txBody>
          </p:sp>
        </p:grpSp>
        <p:grpSp>
          <p:nvGrpSpPr>
            <p:cNvPr id="18446" name="Group 31"/>
            <p:cNvGrpSpPr>
              <a:grpSpLocks/>
            </p:cNvGrpSpPr>
            <p:nvPr/>
          </p:nvGrpSpPr>
          <p:grpSpPr bwMode="auto">
            <a:xfrm>
              <a:off x="3946" y="663"/>
              <a:ext cx="544" cy="839"/>
              <a:chOff x="1338" y="2636"/>
              <a:chExt cx="544" cy="839"/>
            </a:xfrm>
          </p:grpSpPr>
          <p:sp>
            <p:nvSpPr>
              <p:cNvPr id="18497" name="Rectangle 32"/>
              <p:cNvSpPr>
                <a:spLocks noChangeArrowheads="1"/>
              </p:cNvSpPr>
              <p:nvPr/>
            </p:nvSpPr>
            <p:spPr bwMode="auto">
              <a:xfrm>
                <a:off x="1338" y="2636"/>
                <a:ext cx="544" cy="8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/>
              </a:p>
            </p:txBody>
          </p:sp>
          <p:sp>
            <p:nvSpPr>
              <p:cNvPr id="18498" name="Text Box 33"/>
              <p:cNvSpPr txBox="1">
                <a:spLocks noChangeArrowheads="1"/>
              </p:cNvSpPr>
              <p:nvPr/>
            </p:nvSpPr>
            <p:spPr bwMode="auto">
              <a:xfrm>
                <a:off x="1383" y="2682"/>
                <a:ext cx="2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ru-RU" sz="2400"/>
                  <a:t>&amp;</a:t>
                </a:r>
                <a:endParaRPr lang="ru-RU" altLang="ru-RU" sz="2400"/>
              </a:p>
            </p:txBody>
          </p:sp>
        </p:grpSp>
        <p:sp>
          <p:nvSpPr>
            <p:cNvPr id="18447" name="Line 34"/>
            <p:cNvSpPr>
              <a:spLocks noChangeShapeType="1"/>
            </p:cNvSpPr>
            <p:nvPr/>
          </p:nvSpPr>
          <p:spPr bwMode="auto">
            <a:xfrm>
              <a:off x="1519" y="640"/>
              <a:ext cx="0" cy="35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35"/>
            <p:cNvSpPr>
              <a:spLocks noChangeShapeType="1"/>
            </p:cNvSpPr>
            <p:nvPr/>
          </p:nvSpPr>
          <p:spPr bwMode="auto">
            <a:xfrm>
              <a:off x="1292" y="663"/>
              <a:ext cx="0" cy="3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36"/>
            <p:cNvSpPr>
              <a:spLocks noChangeShapeType="1"/>
            </p:cNvSpPr>
            <p:nvPr/>
          </p:nvSpPr>
          <p:spPr bwMode="auto">
            <a:xfrm>
              <a:off x="1088" y="663"/>
              <a:ext cx="0" cy="3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37"/>
            <p:cNvSpPr>
              <a:spLocks noChangeShapeType="1"/>
            </p:cNvSpPr>
            <p:nvPr/>
          </p:nvSpPr>
          <p:spPr bwMode="auto">
            <a:xfrm>
              <a:off x="1088" y="799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38"/>
            <p:cNvSpPr>
              <a:spLocks noChangeShapeType="1"/>
            </p:cNvSpPr>
            <p:nvPr/>
          </p:nvSpPr>
          <p:spPr bwMode="auto">
            <a:xfrm>
              <a:off x="1088" y="1525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39"/>
            <p:cNvSpPr>
              <a:spLocks noChangeShapeType="1"/>
            </p:cNvSpPr>
            <p:nvPr/>
          </p:nvSpPr>
          <p:spPr bwMode="auto">
            <a:xfrm>
              <a:off x="1066" y="2319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40"/>
            <p:cNvSpPr>
              <a:spLocks noChangeShapeType="1"/>
            </p:cNvSpPr>
            <p:nvPr/>
          </p:nvSpPr>
          <p:spPr bwMode="auto">
            <a:xfrm>
              <a:off x="1088" y="3725"/>
              <a:ext cx="83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41"/>
            <p:cNvSpPr>
              <a:spLocks noChangeShapeType="1"/>
            </p:cNvSpPr>
            <p:nvPr/>
          </p:nvSpPr>
          <p:spPr bwMode="auto">
            <a:xfrm>
              <a:off x="1292" y="958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42"/>
            <p:cNvSpPr>
              <a:spLocks noChangeShapeType="1"/>
            </p:cNvSpPr>
            <p:nvPr/>
          </p:nvSpPr>
          <p:spPr bwMode="auto">
            <a:xfrm>
              <a:off x="1292" y="1729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43"/>
            <p:cNvSpPr>
              <a:spLocks noChangeShapeType="1"/>
            </p:cNvSpPr>
            <p:nvPr/>
          </p:nvSpPr>
          <p:spPr bwMode="auto">
            <a:xfrm>
              <a:off x="1292" y="3884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44"/>
            <p:cNvSpPr>
              <a:spLocks noChangeShapeType="1"/>
            </p:cNvSpPr>
            <p:nvPr/>
          </p:nvSpPr>
          <p:spPr bwMode="auto">
            <a:xfrm>
              <a:off x="1292" y="3022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Line 45"/>
            <p:cNvSpPr>
              <a:spLocks noChangeShapeType="1"/>
            </p:cNvSpPr>
            <p:nvPr/>
          </p:nvSpPr>
          <p:spPr bwMode="auto">
            <a:xfrm>
              <a:off x="1519" y="1117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Line 46"/>
            <p:cNvSpPr>
              <a:spLocks noChangeShapeType="1"/>
            </p:cNvSpPr>
            <p:nvPr/>
          </p:nvSpPr>
          <p:spPr bwMode="auto">
            <a:xfrm>
              <a:off x="1519" y="2523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Line 47"/>
            <p:cNvSpPr>
              <a:spLocks noChangeShapeType="1"/>
            </p:cNvSpPr>
            <p:nvPr/>
          </p:nvSpPr>
          <p:spPr bwMode="auto">
            <a:xfrm>
              <a:off x="1519" y="3249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Line 48"/>
            <p:cNvSpPr>
              <a:spLocks noChangeShapeType="1"/>
            </p:cNvSpPr>
            <p:nvPr/>
          </p:nvSpPr>
          <p:spPr bwMode="auto">
            <a:xfrm>
              <a:off x="1519" y="4065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2" name="Text Box 49"/>
            <p:cNvSpPr txBox="1">
              <a:spLocks noChangeArrowheads="1"/>
            </p:cNvSpPr>
            <p:nvPr/>
          </p:nvSpPr>
          <p:spPr bwMode="auto">
            <a:xfrm>
              <a:off x="861" y="504"/>
              <a:ext cx="22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X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sp>
          <p:nvSpPr>
            <p:cNvPr id="18463" name="Text Box 50"/>
            <p:cNvSpPr txBox="1">
              <a:spLocks noChangeArrowheads="1"/>
            </p:cNvSpPr>
            <p:nvPr/>
          </p:nvSpPr>
          <p:spPr bwMode="auto">
            <a:xfrm>
              <a:off x="1111" y="504"/>
              <a:ext cx="22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Y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sp>
          <p:nvSpPr>
            <p:cNvPr id="18464" name="Text Box 51"/>
            <p:cNvSpPr txBox="1">
              <a:spLocks noChangeArrowheads="1"/>
            </p:cNvSpPr>
            <p:nvPr/>
          </p:nvSpPr>
          <p:spPr bwMode="auto">
            <a:xfrm>
              <a:off x="1361" y="501"/>
              <a:ext cx="18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P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sp>
          <p:nvSpPr>
            <p:cNvPr id="18465" name="Line 52"/>
            <p:cNvSpPr>
              <a:spLocks noChangeShapeType="1"/>
            </p:cNvSpPr>
            <p:nvPr/>
          </p:nvSpPr>
          <p:spPr bwMode="auto">
            <a:xfrm>
              <a:off x="2358" y="913"/>
              <a:ext cx="15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Line 53"/>
            <p:cNvSpPr>
              <a:spLocks noChangeShapeType="1"/>
            </p:cNvSpPr>
            <p:nvPr/>
          </p:nvSpPr>
          <p:spPr bwMode="auto">
            <a:xfrm>
              <a:off x="2358" y="1638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Line 54"/>
            <p:cNvSpPr>
              <a:spLocks noChangeShapeType="1"/>
            </p:cNvSpPr>
            <p:nvPr/>
          </p:nvSpPr>
          <p:spPr bwMode="auto">
            <a:xfrm>
              <a:off x="2358" y="2364"/>
              <a:ext cx="7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Line 55"/>
            <p:cNvSpPr>
              <a:spLocks noChangeShapeType="1"/>
            </p:cNvSpPr>
            <p:nvPr/>
          </p:nvSpPr>
          <p:spPr bwMode="auto">
            <a:xfrm>
              <a:off x="2358" y="3135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9" name="Line 56"/>
            <p:cNvSpPr>
              <a:spLocks noChangeShapeType="1"/>
            </p:cNvSpPr>
            <p:nvPr/>
          </p:nvSpPr>
          <p:spPr bwMode="auto">
            <a:xfrm>
              <a:off x="2358" y="3838"/>
              <a:ext cx="2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0" name="Line 57"/>
            <p:cNvSpPr>
              <a:spLocks noChangeShapeType="1"/>
            </p:cNvSpPr>
            <p:nvPr/>
          </p:nvSpPr>
          <p:spPr bwMode="auto">
            <a:xfrm>
              <a:off x="3742" y="1253"/>
              <a:ext cx="2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1" name="Line 58"/>
            <p:cNvSpPr>
              <a:spLocks noChangeShapeType="1"/>
            </p:cNvSpPr>
            <p:nvPr/>
          </p:nvSpPr>
          <p:spPr bwMode="auto">
            <a:xfrm>
              <a:off x="2744" y="2183"/>
              <a:ext cx="3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2" name="Line 59"/>
            <p:cNvSpPr>
              <a:spLocks noChangeShapeType="1"/>
            </p:cNvSpPr>
            <p:nvPr/>
          </p:nvSpPr>
          <p:spPr bwMode="auto">
            <a:xfrm>
              <a:off x="2744" y="2591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3" name="Line 60"/>
            <p:cNvSpPr>
              <a:spLocks noChangeShapeType="1"/>
            </p:cNvSpPr>
            <p:nvPr/>
          </p:nvSpPr>
          <p:spPr bwMode="auto">
            <a:xfrm>
              <a:off x="2744" y="1638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Line 61"/>
            <p:cNvSpPr>
              <a:spLocks noChangeShapeType="1"/>
            </p:cNvSpPr>
            <p:nvPr/>
          </p:nvSpPr>
          <p:spPr bwMode="auto">
            <a:xfrm>
              <a:off x="2744" y="259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Line 63"/>
            <p:cNvSpPr>
              <a:spLocks noChangeShapeType="1"/>
            </p:cNvSpPr>
            <p:nvPr/>
          </p:nvSpPr>
          <p:spPr bwMode="auto">
            <a:xfrm>
              <a:off x="4490" y="1094"/>
              <a:ext cx="2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6" name="Line 64"/>
            <p:cNvSpPr>
              <a:spLocks noChangeShapeType="1"/>
            </p:cNvSpPr>
            <p:nvPr/>
          </p:nvSpPr>
          <p:spPr bwMode="auto">
            <a:xfrm>
              <a:off x="3742" y="1253"/>
              <a:ext cx="0" cy="11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7" name="Line 66"/>
            <p:cNvSpPr>
              <a:spLocks noChangeShapeType="1"/>
            </p:cNvSpPr>
            <p:nvPr/>
          </p:nvSpPr>
          <p:spPr bwMode="auto">
            <a:xfrm>
              <a:off x="4694" y="1593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Line 67"/>
            <p:cNvSpPr>
              <a:spLocks noChangeShapeType="1"/>
            </p:cNvSpPr>
            <p:nvPr/>
          </p:nvSpPr>
          <p:spPr bwMode="auto">
            <a:xfrm>
              <a:off x="4785" y="1842"/>
              <a:ext cx="2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9" name="Line 68"/>
            <p:cNvSpPr>
              <a:spLocks noChangeShapeType="1"/>
            </p:cNvSpPr>
            <p:nvPr/>
          </p:nvSpPr>
          <p:spPr bwMode="auto">
            <a:xfrm>
              <a:off x="4785" y="1842"/>
              <a:ext cx="0" cy="1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69"/>
            <p:cNvSpPr>
              <a:spLocks noChangeShapeType="1"/>
            </p:cNvSpPr>
            <p:nvPr/>
          </p:nvSpPr>
          <p:spPr bwMode="auto">
            <a:xfrm>
              <a:off x="4694" y="1094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Line 70"/>
            <p:cNvSpPr>
              <a:spLocks noChangeShapeType="1"/>
            </p:cNvSpPr>
            <p:nvPr/>
          </p:nvSpPr>
          <p:spPr bwMode="auto">
            <a:xfrm>
              <a:off x="5420" y="1729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82" name="Text Box 71"/>
            <p:cNvSpPr txBox="1">
              <a:spLocks noChangeArrowheads="1"/>
            </p:cNvSpPr>
            <p:nvPr/>
          </p:nvSpPr>
          <p:spPr bwMode="auto">
            <a:xfrm>
              <a:off x="5465" y="1412"/>
              <a:ext cx="22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S</a:t>
              </a:r>
              <a:r>
                <a:rPr lang="en-US" altLang="ru-RU" sz="2000"/>
                <a:t>i</a:t>
              </a:r>
              <a:endParaRPr lang="ru-RU" altLang="ru-RU" sz="2000"/>
            </a:p>
          </p:txBody>
        </p:sp>
        <p:sp>
          <p:nvSpPr>
            <p:cNvPr id="18483" name="Text Box 72"/>
            <p:cNvSpPr txBox="1">
              <a:spLocks noChangeArrowheads="1"/>
            </p:cNvSpPr>
            <p:nvPr/>
          </p:nvSpPr>
          <p:spPr bwMode="auto">
            <a:xfrm>
              <a:off x="5193" y="2134"/>
              <a:ext cx="34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400"/>
                <a:t>P</a:t>
              </a:r>
              <a:r>
                <a:rPr lang="en-US" altLang="ru-RU" sz="2000"/>
                <a:t>i</a:t>
              </a:r>
              <a:r>
                <a:rPr lang="en-US" altLang="ru-RU" sz="2400" b="1" baseline="-4000"/>
                <a:t>+1</a:t>
              </a:r>
              <a:endParaRPr lang="ru-RU" altLang="ru-RU" sz="2400" b="1" baseline="-4000"/>
            </a:p>
          </p:txBody>
        </p:sp>
        <p:sp>
          <p:nvSpPr>
            <p:cNvPr id="18484" name="Oval 73"/>
            <p:cNvSpPr>
              <a:spLocks noChangeArrowheads="1"/>
            </p:cNvSpPr>
            <p:nvPr/>
          </p:nvSpPr>
          <p:spPr bwMode="auto">
            <a:xfrm>
              <a:off x="1066" y="2296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85" name="Oval 74"/>
            <p:cNvSpPr>
              <a:spLocks noChangeArrowheads="1"/>
            </p:cNvSpPr>
            <p:nvPr/>
          </p:nvSpPr>
          <p:spPr bwMode="auto">
            <a:xfrm>
              <a:off x="1066" y="77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86" name="Oval 75"/>
            <p:cNvSpPr>
              <a:spLocks noChangeArrowheads="1"/>
            </p:cNvSpPr>
            <p:nvPr/>
          </p:nvSpPr>
          <p:spPr bwMode="auto">
            <a:xfrm>
              <a:off x="1270" y="935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87" name="Oval 76"/>
            <p:cNvSpPr>
              <a:spLocks noChangeArrowheads="1"/>
            </p:cNvSpPr>
            <p:nvPr/>
          </p:nvSpPr>
          <p:spPr bwMode="auto">
            <a:xfrm>
              <a:off x="1497" y="109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88" name="Oval 77"/>
            <p:cNvSpPr>
              <a:spLocks noChangeArrowheads="1"/>
            </p:cNvSpPr>
            <p:nvPr/>
          </p:nvSpPr>
          <p:spPr bwMode="auto">
            <a:xfrm>
              <a:off x="1066" y="150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89" name="Oval 78"/>
            <p:cNvSpPr>
              <a:spLocks noChangeArrowheads="1"/>
            </p:cNvSpPr>
            <p:nvPr/>
          </p:nvSpPr>
          <p:spPr bwMode="auto">
            <a:xfrm>
              <a:off x="1270" y="1706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0" name="Oval 79"/>
            <p:cNvSpPr>
              <a:spLocks noChangeArrowheads="1"/>
            </p:cNvSpPr>
            <p:nvPr/>
          </p:nvSpPr>
          <p:spPr bwMode="auto">
            <a:xfrm>
              <a:off x="1497" y="250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1" name="Oval 80"/>
            <p:cNvSpPr>
              <a:spLocks noChangeArrowheads="1"/>
            </p:cNvSpPr>
            <p:nvPr/>
          </p:nvSpPr>
          <p:spPr bwMode="auto">
            <a:xfrm>
              <a:off x="1270" y="2999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2" name="Oval 81"/>
            <p:cNvSpPr>
              <a:spLocks noChangeArrowheads="1"/>
            </p:cNvSpPr>
            <p:nvPr/>
          </p:nvSpPr>
          <p:spPr bwMode="auto">
            <a:xfrm>
              <a:off x="1497" y="3226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3" name="Oval 82"/>
            <p:cNvSpPr>
              <a:spLocks noChangeArrowheads="1"/>
            </p:cNvSpPr>
            <p:nvPr/>
          </p:nvSpPr>
          <p:spPr bwMode="auto">
            <a:xfrm>
              <a:off x="1066" y="370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4" name="Oval 83"/>
            <p:cNvSpPr>
              <a:spLocks noChangeArrowheads="1"/>
            </p:cNvSpPr>
            <p:nvPr/>
          </p:nvSpPr>
          <p:spPr bwMode="auto">
            <a:xfrm>
              <a:off x="1270" y="386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5" name="Oval 84"/>
            <p:cNvSpPr>
              <a:spLocks noChangeArrowheads="1"/>
            </p:cNvSpPr>
            <p:nvPr/>
          </p:nvSpPr>
          <p:spPr bwMode="auto">
            <a:xfrm>
              <a:off x="1497" y="4043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8496" name="Oval 85"/>
            <p:cNvSpPr>
              <a:spLocks noChangeArrowheads="1"/>
            </p:cNvSpPr>
            <p:nvPr/>
          </p:nvSpPr>
          <p:spPr bwMode="auto">
            <a:xfrm>
              <a:off x="3719" y="234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348038" y="2097088"/>
            <a:ext cx="2484437" cy="3348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2484438" y="2924175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2484438" y="48688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5832475" y="310515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5832475" y="486886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4967288" y="2097088"/>
            <a:ext cx="0" cy="3348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4248150" y="2384425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SM</a:t>
            </a:r>
            <a:endParaRPr lang="ru-RU" altLang="ru-RU" sz="240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5292725" y="2636838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S</a:t>
            </a:r>
            <a:endParaRPr lang="ru-RU" altLang="ru-RU" sz="2400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5329238" y="4519613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P</a:t>
            </a:r>
            <a:endParaRPr lang="ru-RU" altLang="ru-RU" sz="2400"/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372225" y="264795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S</a:t>
            </a:r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6408738" y="4411663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P</a:t>
            </a:r>
            <a:r>
              <a:rPr lang="en-US" altLang="ru-RU" sz="2000"/>
              <a:t>i</a:t>
            </a:r>
            <a:r>
              <a:rPr lang="en-US" altLang="ru-RU" sz="2400" b="1" baseline="-4000"/>
              <a:t>+1</a:t>
            </a:r>
            <a:endParaRPr lang="ru-RU" altLang="ru-RU" sz="2400" b="1" baseline="-4000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>
            <a:off x="4032250" y="2133600"/>
            <a:ext cx="0" cy="334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>
            <a:off x="2484438" y="4292600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3455988" y="4005263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a</a:t>
            </a:r>
            <a:endParaRPr lang="ru-RU" altLang="ru-RU" sz="2400"/>
          </a:p>
        </p:txBody>
      </p:sp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3419475" y="4616450"/>
            <a:ext cx="39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b</a:t>
            </a:r>
            <a:endParaRPr lang="ru-RU" altLang="ru-RU" sz="2000"/>
          </a:p>
        </p:txBody>
      </p:sp>
      <p:sp>
        <p:nvSpPr>
          <p:cNvPr id="19473" name="Text Box 21"/>
          <p:cNvSpPr txBox="1">
            <a:spLocks noChangeArrowheads="1"/>
          </p:cNvSpPr>
          <p:nvPr/>
        </p:nvSpPr>
        <p:spPr bwMode="auto">
          <a:xfrm>
            <a:off x="3455988" y="2744788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000"/>
              <a:t>P</a:t>
            </a:r>
            <a:endParaRPr lang="ru-RU" altLang="ru-RU" sz="2000"/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539750" y="728663"/>
            <a:ext cx="7597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Условно графическое обозначение сумматора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58775" y="333375"/>
            <a:ext cx="8135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Для сложения двух N-разрядных двоичных кодов, используется схема многоразрядного сумматора.</a:t>
            </a:r>
          </a:p>
        </p:txBody>
      </p:sp>
      <p:pic>
        <p:nvPicPr>
          <p:cNvPr id="20483" name="Picture 110" descr="par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2"/>
          <a:stretch>
            <a:fillRect/>
          </a:stretch>
        </p:blipFill>
        <p:spPr bwMode="auto">
          <a:xfrm>
            <a:off x="142875" y="1341438"/>
            <a:ext cx="87852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96863"/>
            <a:ext cx="6870700" cy="87947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Работа сумматора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6263" y="1844675"/>
            <a:ext cx="8388350" cy="3657600"/>
          </a:xfrm>
        </p:spPr>
        <p:txBody>
          <a:bodyPr/>
          <a:lstStyle/>
          <a:p>
            <a:pPr marL="0" indent="357188" eaLnBrk="1" hangingPunct="1">
              <a:buFontTx/>
              <a:buNone/>
            </a:pPr>
            <a:r>
              <a:rPr lang="ru-RU" altLang="ru-RU" sz="2800" smtClean="0"/>
              <a:t>Даны числа 12 и 5.</a:t>
            </a:r>
          </a:p>
          <a:p>
            <a:pPr marL="0" indent="357188" eaLnBrk="1" hangingPunct="1">
              <a:buFontTx/>
              <a:buNone/>
            </a:pPr>
            <a:r>
              <a:rPr lang="ru-RU" altLang="ru-RU" sz="2800" smtClean="0"/>
              <a:t>Построить таблицу истинности и схему полного последовательного сумматора сложения этих чисел.</a:t>
            </a:r>
          </a:p>
          <a:p>
            <a:pPr marL="0" indent="357188" eaLnBrk="1" hangingPunct="1">
              <a:buFontTx/>
              <a:buNone/>
            </a:pPr>
            <a:r>
              <a:rPr lang="ru-RU" altLang="ru-RU" sz="2800" smtClean="0"/>
              <a:t>1. Переводим эти числа в двоичную СС</a:t>
            </a:r>
            <a:r>
              <a:rPr lang="en-US" altLang="ru-RU" sz="2800" smtClean="0"/>
              <a:t>:</a:t>
            </a:r>
          </a:p>
          <a:p>
            <a:pPr marL="0" indent="357188" eaLnBrk="1" hangingPunct="1">
              <a:buFontTx/>
              <a:buNone/>
            </a:pPr>
            <a:r>
              <a:rPr lang="en-US" altLang="ru-RU" smtClean="0"/>
              <a:t>				</a:t>
            </a:r>
            <a:r>
              <a:rPr lang="ru-RU" altLang="ru-RU" smtClean="0"/>
              <a:t> </a:t>
            </a:r>
            <a:r>
              <a:rPr lang="en-US" altLang="ru-RU" smtClean="0"/>
              <a:t>    </a:t>
            </a:r>
            <a:r>
              <a:rPr lang="en-US" altLang="ru-RU" sz="2000" smtClean="0"/>
              <a:t> 3 2  1  0</a:t>
            </a:r>
            <a:endParaRPr lang="ru-RU" altLang="ru-RU" smtClean="0"/>
          </a:p>
          <a:p>
            <a:pPr marL="0" indent="357188" algn="ctr" eaLnBrk="1" hangingPunct="1">
              <a:lnSpc>
                <a:spcPts val="3000"/>
              </a:lnSpc>
              <a:buFontTx/>
              <a:buNone/>
            </a:pPr>
            <a:r>
              <a:rPr lang="ru-RU" altLang="ru-RU" sz="4100" smtClean="0"/>
              <a:t>12-</a:t>
            </a:r>
            <a:r>
              <a:rPr lang="en-US" altLang="ru-RU" sz="4100" smtClean="0"/>
              <a:t>&gt; 1100</a:t>
            </a:r>
          </a:p>
          <a:p>
            <a:pPr marL="0" indent="357188" eaLnBrk="1" hangingPunct="1">
              <a:buFontTx/>
              <a:buNone/>
            </a:pPr>
            <a:r>
              <a:rPr lang="en-US" altLang="ru-RU" sz="2000" smtClean="0"/>
              <a:t>                                                     2  1  0</a:t>
            </a:r>
          </a:p>
          <a:p>
            <a:pPr marL="0" indent="357188" algn="ctr" eaLnBrk="1" hangingPunct="1">
              <a:lnSpc>
                <a:spcPts val="2800"/>
              </a:lnSpc>
              <a:buFontTx/>
              <a:buNone/>
            </a:pPr>
            <a:r>
              <a:rPr lang="en-US" altLang="ru-RU" sz="4100" smtClean="0"/>
              <a:t>5-&gt; 101</a:t>
            </a:r>
            <a:endParaRPr lang="ru-RU" altLang="ru-RU" sz="4100" smtClean="0"/>
          </a:p>
          <a:p>
            <a:pPr marL="0" indent="357188"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Содержание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hlinkClick r:id="rId2" action="ppaction://hlinksldjump"/>
              </a:rPr>
              <a:t>Основные понятия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hlinkClick r:id="rId3" action="ppaction://hlinksldjump"/>
              </a:rPr>
              <a:t>Полусумматор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hlinkClick r:id="rId4" action="ppaction://hlinksldjump"/>
              </a:rPr>
              <a:t>Сумматор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hlinkClick r:id="rId5" action="ppaction://hlinksldjump"/>
              </a:rPr>
              <a:t>Построение схемы последовательного сумматора</a:t>
            </a:r>
            <a:endParaRPr lang="ru-RU" altLang="ru-RU" smtClean="0"/>
          </a:p>
          <a:p>
            <a:pPr eaLnBrk="1" hangingPunct="1"/>
            <a:r>
              <a:rPr lang="ru-RU" altLang="ru-RU" smtClean="0">
                <a:hlinkClick r:id="rId6" action="ppaction://hlinksldjump"/>
              </a:rPr>
              <a:t>Работа сумматора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404813"/>
            <a:ext cx="7704138" cy="70961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2. Таблица истинности сумматора</a:t>
            </a:r>
          </a:p>
        </p:txBody>
      </p:sp>
      <p:graphicFrame>
        <p:nvGraphicFramePr>
          <p:cNvPr id="43136" name="Group 128"/>
          <p:cNvGraphicFramePr>
            <a:graphicFrameLocks noGrp="1"/>
          </p:cNvGraphicFramePr>
          <p:nvPr>
            <p:ph idx="4294967295"/>
          </p:nvPr>
        </p:nvGraphicFramePr>
        <p:xfrm>
          <a:off x="1511300" y="1665288"/>
          <a:ext cx="7213600" cy="4073525"/>
        </p:xfrm>
        <a:graphic>
          <a:graphicData uri="http://schemas.openxmlformats.org/drawingml/2006/table">
            <a:tbl>
              <a:tblPr/>
              <a:tblGrid>
                <a:gridCol w="1368425"/>
                <a:gridCol w="1547813"/>
                <a:gridCol w="1331912"/>
                <a:gridCol w="1412875"/>
                <a:gridCol w="1552575"/>
              </a:tblGrid>
              <a:tr h="518137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Входы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Выходы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8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</a:t>
                      </a:r>
                      <a:r>
                        <a:rPr kumimoji="0" lang="en-US" altLang="ru-RU" sz="2800" b="0" i="0" u="none" strike="noStrike" cap="none" normalizeH="0" baseline="-4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+1</a:t>
                      </a:r>
                      <a:endParaRPr kumimoji="0" lang="ru-RU" altLang="ru-RU" sz="2800" b="0" i="0" u="none" strike="noStrike" cap="none" normalizeH="0" baseline="-4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8" name="Rectangle 72"/>
          <p:cNvSpPr>
            <a:spLocks noChangeArrowheads="1"/>
          </p:cNvSpPr>
          <p:nvPr/>
        </p:nvSpPr>
        <p:spPr bwMode="auto">
          <a:xfrm>
            <a:off x="2016125" y="2816225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altLang="ru-RU">
                <a:latin typeface="Verdana" pitchFamily="34" charset="0"/>
              </a:rPr>
              <a:t>0</a:t>
            </a:r>
          </a:p>
        </p:txBody>
      </p:sp>
      <p:sp>
        <p:nvSpPr>
          <p:cNvPr id="22579" name="Rectangle 74"/>
          <p:cNvSpPr>
            <a:spLocks noChangeArrowheads="1"/>
          </p:cNvSpPr>
          <p:nvPr/>
        </p:nvSpPr>
        <p:spPr bwMode="auto">
          <a:xfrm>
            <a:off x="3527425" y="2816225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altLang="ru-RU">
                <a:latin typeface="Verdana" pitchFamily="34" charset="0"/>
              </a:rPr>
              <a:t>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227763" y="2852738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967288" y="2816225"/>
            <a:ext cx="442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848600" y="2889250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83" name="Rectangle 72"/>
          <p:cNvSpPr>
            <a:spLocks noChangeArrowheads="1"/>
          </p:cNvSpPr>
          <p:nvPr/>
        </p:nvSpPr>
        <p:spPr bwMode="auto">
          <a:xfrm>
            <a:off x="2016125" y="3392488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altLang="ru-RU">
                <a:latin typeface="Verdana" pitchFamily="34" charset="0"/>
              </a:rPr>
              <a:t>0</a:t>
            </a:r>
          </a:p>
        </p:txBody>
      </p:sp>
      <p:sp>
        <p:nvSpPr>
          <p:cNvPr id="22584" name="Rectangle 74"/>
          <p:cNvSpPr>
            <a:spLocks noChangeArrowheads="1"/>
          </p:cNvSpPr>
          <p:nvPr/>
        </p:nvSpPr>
        <p:spPr bwMode="auto">
          <a:xfrm>
            <a:off x="3527425" y="3392488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6227763" y="3500438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5003800" y="3429000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7848600" y="3465513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88" name="Rectangle 72"/>
          <p:cNvSpPr>
            <a:spLocks noChangeArrowheads="1"/>
          </p:cNvSpPr>
          <p:nvPr/>
        </p:nvSpPr>
        <p:spPr bwMode="auto">
          <a:xfrm>
            <a:off x="2016125" y="3968750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89" name="Rectangle 74"/>
          <p:cNvSpPr>
            <a:spLocks noChangeArrowheads="1"/>
          </p:cNvSpPr>
          <p:nvPr/>
        </p:nvSpPr>
        <p:spPr bwMode="auto">
          <a:xfrm>
            <a:off x="3492500" y="3968750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altLang="ru-RU">
                <a:latin typeface="Verdana" pitchFamily="34" charset="0"/>
              </a:rPr>
              <a:t>1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192838" y="4076700"/>
            <a:ext cx="442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967288" y="4005263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848600" y="4041775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93" name="Rectangle 72"/>
          <p:cNvSpPr>
            <a:spLocks noChangeArrowheads="1"/>
          </p:cNvSpPr>
          <p:nvPr/>
        </p:nvSpPr>
        <p:spPr bwMode="auto">
          <a:xfrm>
            <a:off x="2016125" y="4581525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94" name="Rectangle 74"/>
          <p:cNvSpPr>
            <a:spLocks noChangeArrowheads="1"/>
          </p:cNvSpPr>
          <p:nvPr/>
        </p:nvSpPr>
        <p:spPr bwMode="auto">
          <a:xfrm>
            <a:off x="3492500" y="4545013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6227763" y="4616450"/>
            <a:ext cx="442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4932363" y="4581525"/>
            <a:ext cx="442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7848600" y="4616450"/>
            <a:ext cx="44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22598" name="Rectangle 72"/>
          <p:cNvSpPr>
            <a:spLocks noChangeArrowheads="1"/>
          </p:cNvSpPr>
          <p:nvPr/>
        </p:nvSpPr>
        <p:spPr bwMode="auto">
          <a:xfrm>
            <a:off x="2051050" y="5157788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ru-RU" altLang="ru-RU">
                <a:latin typeface="Verdana" pitchFamily="34" charset="0"/>
              </a:rPr>
              <a:t>0</a:t>
            </a:r>
          </a:p>
        </p:txBody>
      </p:sp>
      <p:sp>
        <p:nvSpPr>
          <p:cNvPr id="22599" name="Rectangle 74"/>
          <p:cNvSpPr>
            <a:spLocks noChangeArrowheads="1"/>
          </p:cNvSpPr>
          <p:nvPr/>
        </p:nvSpPr>
        <p:spPr bwMode="auto">
          <a:xfrm>
            <a:off x="3492500" y="5157788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6227763" y="5189538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4932363" y="5192713"/>
            <a:ext cx="442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1</a:t>
            </a:r>
            <a:endParaRPr lang="ru-RU" altLang="ru-RU">
              <a:latin typeface="Verdana" pitchFamily="34" charset="0"/>
            </a:endParaRP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7848600" y="5157788"/>
            <a:ext cx="442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latin typeface="Verdana" pitchFamily="34" charset="0"/>
              </a:rPr>
              <a:t>0</a:t>
            </a:r>
            <a:endParaRPr lang="ru-RU" altLang="ru-RU">
              <a:latin typeface="Verdana" pitchFamily="34" charset="0"/>
            </a:endParaRPr>
          </a:p>
        </p:txBody>
      </p:sp>
      <p:cxnSp>
        <p:nvCxnSpPr>
          <p:cNvPr id="147" name="Прямая со стрелкой 146"/>
          <p:cNvCxnSpPr>
            <a:cxnSpLocks noChangeShapeType="1"/>
            <a:stCxn id="60" idx="1"/>
            <a:endCxn id="119" idx="3"/>
          </p:cNvCxnSpPr>
          <p:nvPr/>
        </p:nvCxnSpPr>
        <p:spPr bwMode="auto">
          <a:xfrm flipH="1">
            <a:off x="5446713" y="3179763"/>
            <a:ext cx="2401887" cy="53975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Прямая со стрелкой 148"/>
          <p:cNvCxnSpPr>
            <a:cxnSpLocks noChangeShapeType="1"/>
            <a:stCxn id="120" idx="1"/>
            <a:endCxn id="127" idx="3"/>
          </p:cNvCxnSpPr>
          <p:nvPr/>
        </p:nvCxnSpPr>
        <p:spPr bwMode="auto">
          <a:xfrm flipH="1">
            <a:off x="5410200" y="3756025"/>
            <a:ext cx="2438400" cy="53975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Прямая со стрелкой 154"/>
          <p:cNvCxnSpPr>
            <a:cxnSpLocks noChangeShapeType="1"/>
            <a:stCxn id="128" idx="1"/>
            <a:endCxn id="135" idx="3"/>
          </p:cNvCxnSpPr>
          <p:nvPr/>
        </p:nvCxnSpPr>
        <p:spPr bwMode="auto">
          <a:xfrm flipH="1">
            <a:off x="5375275" y="4332288"/>
            <a:ext cx="2473325" cy="53975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Прямая со стрелкой 158"/>
          <p:cNvCxnSpPr>
            <a:cxnSpLocks noChangeShapeType="1"/>
            <a:stCxn id="136" idx="1"/>
            <a:endCxn id="143" idx="3"/>
          </p:cNvCxnSpPr>
          <p:nvPr/>
        </p:nvCxnSpPr>
        <p:spPr bwMode="auto">
          <a:xfrm flipH="1">
            <a:off x="5375275" y="4906963"/>
            <a:ext cx="2473325" cy="576262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607" name="Group 135"/>
          <p:cNvGrpSpPr>
            <a:grpSpLocks/>
          </p:cNvGrpSpPr>
          <p:nvPr/>
        </p:nvGrpSpPr>
        <p:grpSpPr bwMode="auto">
          <a:xfrm>
            <a:off x="719138" y="2852738"/>
            <a:ext cx="720725" cy="2859087"/>
            <a:chOff x="453" y="1434"/>
            <a:chExt cx="454" cy="1801"/>
          </a:xfrm>
        </p:grpSpPr>
        <p:sp>
          <p:nvSpPr>
            <p:cNvPr id="22608" name="Text Box 129"/>
            <p:cNvSpPr txBox="1">
              <a:spLocks noChangeArrowheads="1"/>
            </p:cNvSpPr>
            <p:nvPr/>
          </p:nvSpPr>
          <p:spPr bwMode="auto">
            <a:xfrm>
              <a:off x="453" y="1434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“0”</a:t>
              </a:r>
              <a:endParaRPr lang="ru-RU" altLang="ru-RU" sz="2800"/>
            </a:p>
          </p:txBody>
        </p:sp>
        <p:sp>
          <p:nvSpPr>
            <p:cNvPr id="22609" name="Text Box 130"/>
            <p:cNvSpPr txBox="1">
              <a:spLocks noChangeArrowheads="1"/>
            </p:cNvSpPr>
            <p:nvPr/>
          </p:nvSpPr>
          <p:spPr bwMode="auto">
            <a:xfrm>
              <a:off x="491" y="1797"/>
              <a:ext cx="3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/>
                <a:t>“1”</a:t>
              </a:r>
              <a:endParaRPr lang="ru-RU" altLang="ru-RU" sz="2800"/>
            </a:p>
          </p:txBody>
        </p:sp>
        <p:sp>
          <p:nvSpPr>
            <p:cNvPr id="22610" name="Text Box 131"/>
            <p:cNvSpPr txBox="1">
              <a:spLocks noChangeArrowheads="1"/>
            </p:cNvSpPr>
            <p:nvPr/>
          </p:nvSpPr>
          <p:spPr bwMode="auto">
            <a:xfrm>
              <a:off x="453" y="2160"/>
              <a:ext cx="4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“2”</a:t>
              </a:r>
              <a:endParaRPr lang="ru-RU" altLang="ru-RU" sz="2800"/>
            </a:p>
          </p:txBody>
        </p:sp>
        <p:sp>
          <p:nvSpPr>
            <p:cNvPr id="22611" name="Text Box 132"/>
            <p:cNvSpPr txBox="1">
              <a:spLocks noChangeArrowheads="1"/>
            </p:cNvSpPr>
            <p:nvPr/>
          </p:nvSpPr>
          <p:spPr bwMode="auto">
            <a:xfrm>
              <a:off x="453" y="2546"/>
              <a:ext cx="4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“3”</a:t>
              </a:r>
              <a:endParaRPr lang="ru-RU" altLang="ru-RU" sz="2800"/>
            </a:p>
          </p:txBody>
        </p:sp>
        <p:sp>
          <p:nvSpPr>
            <p:cNvPr id="22612" name="Text Box 133"/>
            <p:cNvSpPr txBox="1">
              <a:spLocks noChangeArrowheads="1"/>
            </p:cNvSpPr>
            <p:nvPr/>
          </p:nvSpPr>
          <p:spPr bwMode="auto">
            <a:xfrm>
              <a:off x="453" y="2908"/>
              <a:ext cx="4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/>
                <a:t>“4”</a:t>
              </a:r>
              <a:endParaRPr lang="ru-RU" altLang="ru-RU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118" grpId="0"/>
      <p:bldP spid="120" grpId="0"/>
      <p:bldP spid="126" grpId="0"/>
      <p:bldP spid="127" grpId="0"/>
      <p:bldP spid="128" grpId="0"/>
      <p:bldP spid="134" grpId="0"/>
      <p:bldP spid="135" grpId="0"/>
      <p:bldP spid="136" grpId="0"/>
      <p:bldP spid="142" grpId="0"/>
      <p:bldP spid="143" grpId="0"/>
      <p:bldP spid="1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95288" y="512763"/>
            <a:ext cx="7705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Структурная схема сумматора</a:t>
            </a:r>
          </a:p>
        </p:txBody>
      </p:sp>
      <p:sp>
        <p:nvSpPr>
          <p:cNvPr id="23555" name="TextBox 108"/>
          <p:cNvSpPr txBox="1">
            <a:spLocks noChangeArrowheads="1"/>
          </p:cNvSpPr>
          <p:nvPr/>
        </p:nvSpPr>
        <p:spPr bwMode="auto">
          <a:xfrm>
            <a:off x="0" y="540861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grpSp>
        <p:nvGrpSpPr>
          <p:cNvPr id="23556" name="Group 123"/>
          <p:cNvGrpSpPr>
            <a:grpSpLocks/>
          </p:cNvGrpSpPr>
          <p:nvPr/>
        </p:nvGrpSpPr>
        <p:grpSpPr bwMode="auto">
          <a:xfrm>
            <a:off x="323850" y="1341438"/>
            <a:ext cx="8820150" cy="4689475"/>
            <a:chOff x="204" y="845"/>
            <a:chExt cx="5556" cy="2954"/>
          </a:xfrm>
        </p:grpSpPr>
        <p:grpSp>
          <p:nvGrpSpPr>
            <p:cNvPr id="23557" name="Group 120"/>
            <p:cNvGrpSpPr>
              <a:grpSpLocks/>
            </p:cNvGrpSpPr>
            <p:nvPr/>
          </p:nvGrpSpPr>
          <p:grpSpPr bwMode="auto">
            <a:xfrm>
              <a:off x="363" y="1593"/>
              <a:ext cx="699" cy="1126"/>
              <a:chOff x="204" y="1480"/>
              <a:chExt cx="748" cy="952"/>
            </a:xfrm>
          </p:grpSpPr>
          <p:sp>
            <p:nvSpPr>
              <p:cNvPr id="23654" name="Rectangle 121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2400">
                  <a:latin typeface="Verdana" pitchFamily="34" charset="0"/>
                </a:endParaRPr>
              </a:p>
            </p:txBody>
          </p:sp>
          <p:sp>
            <p:nvSpPr>
              <p:cNvPr id="23655" name="Line 122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6" name="Line 123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58" name="Group 124"/>
            <p:cNvGrpSpPr>
              <a:grpSpLocks/>
            </p:cNvGrpSpPr>
            <p:nvPr/>
          </p:nvGrpSpPr>
          <p:grpSpPr bwMode="auto">
            <a:xfrm>
              <a:off x="1051" y="1805"/>
              <a:ext cx="425" cy="803"/>
              <a:chOff x="930" y="1661"/>
              <a:chExt cx="453" cy="680"/>
            </a:xfrm>
          </p:grpSpPr>
          <p:sp>
            <p:nvSpPr>
              <p:cNvPr id="23651" name="Line 125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2" name="Line 126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3" name="Line 127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59" name="Line 128"/>
            <p:cNvSpPr>
              <a:spLocks noChangeShapeType="1"/>
            </p:cNvSpPr>
            <p:nvPr/>
          </p:nvSpPr>
          <p:spPr bwMode="auto">
            <a:xfrm>
              <a:off x="1051" y="1752"/>
              <a:ext cx="1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129"/>
            <p:cNvSpPr>
              <a:spLocks noChangeShapeType="1"/>
            </p:cNvSpPr>
            <p:nvPr/>
          </p:nvSpPr>
          <p:spPr bwMode="auto">
            <a:xfrm flipV="1">
              <a:off x="1158" y="116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130"/>
            <p:cNvSpPr>
              <a:spLocks noChangeShapeType="1"/>
            </p:cNvSpPr>
            <p:nvPr/>
          </p:nvSpPr>
          <p:spPr bwMode="auto">
            <a:xfrm flipV="1">
              <a:off x="1329" y="2394"/>
              <a:ext cx="0" cy="1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131"/>
            <p:cNvSpPr>
              <a:spLocks noChangeShapeType="1"/>
            </p:cNvSpPr>
            <p:nvPr/>
          </p:nvSpPr>
          <p:spPr bwMode="auto">
            <a:xfrm>
              <a:off x="1329" y="2394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Line 132"/>
            <p:cNvSpPr>
              <a:spLocks noChangeShapeType="1"/>
            </p:cNvSpPr>
            <p:nvPr/>
          </p:nvSpPr>
          <p:spPr bwMode="auto">
            <a:xfrm>
              <a:off x="1392" y="2555"/>
              <a:ext cx="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Line 133"/>
            <p:cNvSpPr>
              <a:spLocks noChangeShapeType="1"/>
            </p:cNvSpPr>
            <p:nvPr/>
          </p:nvSpPr>
          <p:spPr bwMode="auto">
            <a:xfrm>
              <a:off x="1392" y="2555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5" name="Group 134"/>
            <p:cNvGrpSpPr>
              <a:grpSpLocks/>
            </p:cNvGrpSpPr>
            <p:nvPr/>
          </p:nvGrpSpPr>
          <p:grpSpPr bwMode="auto">
            <a:xfrm>
              <a:off x="3311" y="1797"/>
              <a:ext cx="395" cy="817"/>
              <a:chOff x="930" y="1661"/>
              <a:chExt cx="453" cy="680"/>
            </a:xfrm>
          </p:grpSpPr>
          <p:sp>
            <p:nvSpPr>
              <p:cNvPr id="23648" name="Line 135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49" name="Line 136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50" name="Line 137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6" name="Line 138"/>
            <p:cNvSpPr>
              <a:spLocks noChangeShapeType="1"/>
            </p:cNvSpPr>
            <p:nvPr/>
          </p:nvSpPr>
          <p:spPr bwMode="auto">
            <a:xfrm>
              <a:off x="3311" y="1752"/>
              <a:ext cx="1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Line 139"/>
            <p:cNvSpPr>
              <a:spLocks noChangeShapeType="1"/>
            </p:cNvSpPr>
            <p:nvPr/>
          </p:nvSpPr>
          <p:spPr bwMode="auto">
            <a:xfrm flipV="1">
              <a:off x="3424" y="116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Line 140"/>
            <p:cNvSpPr>
              <a:spLocks noChangeShapeType="1"/>
            </p:cNvSpPr>
            <p:nvPr/>
          </p:nvSpPr>
          <p:spPr bwMode="auto">
            <a:xfrm flipV="1">
              <a:off x="3558" y="2394"/>
              <a:ext cx="0" cy="1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Line 141"/>
            <p:cNvSpPr>
              <a:spLocks noChangeShapeType="1"/>
            </p:cNvSpPr>
            <p:nvPr/>
          </p:nvSpPr>
          <p:spPr bwMode="auto">
            <a:xfrm>
              <a:off x="3558" y="239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Line 142"/>
            <p:cNvSpPr>
              <a:spLocks noChangeShapeType="1"/>
            </p:cNvSpPr>
            <p:nvPr/>
          </p:nvSpPr>
          <p:spPr bwMode="auto">
            <a:xfrm>
              <a:off x="3622" y="2555"/>
              <a:ext cx="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Line 143"/>
            <p:cNvSpPr>
              <a:spLocks noChangeShapeType="1"/>
            </p:cNvSpPr>
            <p:nvPr/>
          </p:nvSpPr>
          <p:spPr bwMode="auto">
            <a:xfrm>
              <a:off x="3622" y="2555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2" name="Group 144"/>
            <p:cNvGrpSpPr>
              <a:grpSpLocks/>
            </p:cNvGrpSpPr>
            <p:nvPr/>
          </p:nvGrpSpPr>
          <p:grpSpPr bwMode="auto">
            <a:xfrm>
              <a:off x="2602" y="1591"/>
              <a:ext cx="701" cy="1126"/>
              <a:chOff x="204" y="1480"/>
              <a:chExt cx="748" cy="952"/>
            </a:xfrm>
          </p:grpSpPr>
          <p:sp>
            <p:nvSpPr>
              <p:cNvPr id="23645" name="Rectangle 145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3646" name="Line 146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47" name="Line 147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3" name="Group 148"/>
            <p:cNvGrpSpPr>
              <a:grpSpLocks/>
            </p:cNvGrpSpPr>
            <p:nvPr/>
          </p:nvGrpSpPr>
          <p:grpSpPr bwMode="auto">
            <a:xfrm>
              <a:off x="1477" y="1591"/>
              <a:ext cx="700" cy="1126"/>
              <a:chOff x="204" y="1480"/>
              <a:chExt cx="748" cy="952"/>
            </a:xfrm>
          </p:grpSpPr>
          <p:sp>
            <p:nvSpPr>
              <p:cNvPr id="23642" name="Rectangle 149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3643" name="Line 150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44" name="Line 151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4" name="Group 152"/>
            <p:cNvGrpSpPr>
              <a:grpSpLocks/>
            </p:cNvGrpSpPr>
            <p:nvPr/>
          </p:nvGrpSpPr>
          <p:grpSpPr bwMode="auto">
            <a:xfrm>
              <a:off x="2176" y="1805"/>
              <a:ext cx="425" cy="803"/>
              <a:chOff x="930" y="1661"/>
              <a:chExt cx="453" cy="680"/>
            </a:xfrm>
          </p:grpSpPr>
          <p:sp>
            <p:nvSpPr>
              <p:cNvPr id="23639" name="Line 153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40" name="Line 154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41" name="Line 155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5" name="Line 156"/>
            <p:cNvSpPr>
              <a:spLocks noChangeShapeType="1"/>
            </p:cNvSpPr>
            <p:nvPr/>
          </p:nvSpPr>
          <p:spPr bwMode="auto">
            <a:xfrm>
              <a:off x="2176" y="1752"/>
              <a:ext cx="1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6" name="Line 157"/>
            <p:cNvSpPr>
              <a:spLocks noChangeShapeType="1"/>
            </p:cNvSpPr>
            <p:nvPr/>
          </p:nvSpPr>
          <p:spPr bwMode="auto">
            <a:xfrm flipV="1">
              <a:off x="2282" y="116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7" name="Line 158"/>
            <p:cNvSpPr>
              <a:spLocks noChangeShapeType="1"/>
            </p:cNvSpPr>
            <p:nvPr/>
          </p:nvSpPr>
          <p:spPr bwMode="auto">
            <a:xfrm flipV="1">
              <a:off x="2452" y="2394"/>
              <a:ext cx="0" cy="1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8" name="Line 159"/>
            <p:cNvSpPr>
              <a:spLocks noChangeShapeType="1"/>
            </p:cNvSpPr>
            <p:nvPr/>
          </p:nvSpPr>
          <p:spPr bwMode="auto">
            <a:xfrm>
              <a:off x="2452" y="2394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9" name="Line 160"/>
            <p:cNvSpPr>
              <a:spLocks noChangeShapeType="1"/>
            </p:cNvSpPr>
            <p:nvPr/>
          </p:nvSpPr>
          <p:spPr bwMode="auto">
            <a:xfrm>
              <a:off x="2516" y="2555"/>
              <a:ext cx="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Line 161"/>
            <p:cNvSpPr>
              <a:spLocks noChangeShapeType="1"/>
            </p:cNvSpPr>
            <p:nvPr/>
          </p:nvSpPr>
          <p:spPr bwMode="auto">
            <a:xfrm>
              <a:off x="2516" y="2555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81" name="Group 162"/>
            <p:cNvGrpSpPr>
              <a:grpSpLocks/>
            </p:cNvGrpSpPr>
            <p:nvPr/>
          </p:nvGrpSpPr>
          <p:grpSpPr bwMode="auto">
            <a:xfrm>
              <a:off x="3707" y="1591"/>
              <a:ext cx="700" cy="1126"/>
              <a:chOff x="204" y="1480"/>
              <a:chExt cx="748" cy="952"/>
            </a:xfrm>
          </p:grpSpPr>
          <p:sp>
            <p:nvSpPr>
              <p:cNvPr id="23636" name="Rectangle 163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3637" name="Line 164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38" name="Line 165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2" name="Group 166"/>
            <p:cNvGrpSpPr>
              <a:grpSpLocks/>
            </p:cNvGrpSpPr>
            <p:nvPr/>
          </p:nvGrpSpPr>
          <p:grpSpPr bwMode="auto">
            <a:xfrm>
              <a:off x="4406" y="1805"/>
              <a:ext cx="424" cy="803"/>
              <a:chOff x="930" y="1661"/>
              <a:chExt cx="453" cy="680"/>
            </a:xfrm>
          </p:grpSpPr>
          <p:sp>
            <p:nvSpPr>
              <p:cNvPr id="23633" name="Line 167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34" name="Line 168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35" name="Line 169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83" name="Line 170"/>
            <p:cNvSpPr>
              <a:spLocks noChangeShapeType="1"/>
            </p:cNvSpPr>
            <p:nvPr/>
          </p:nvSpPr>
          <p:spPr bwMode="auto">
            <a:xfrm>
              <a:off x="4406" y="1752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Line 171"/>
            <p:cNvSpPr>
              <a:spLocks noChangeShapeType="1"/>
            </p:cNvSpPr>
            <p:nvPr/>
          </p:nvSpPr>
          <p:spPr bwMode="auto">
            <a:xfrm flipV="1">
              <a:off x="4511" y="116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Line 172"/>
            <p:cNvSpPr>
              <a:spLocks noChangeShapeType="1"/>
            </p:cNvSpPr>
            <p:nvPr/>
          </p:nvSpPr>
          <p:spPr bwMode="auto">
            <a:xfrm flipV="1">
              <a:off x="4683" y="2394"/>
              <a:ext cx="0" cy="1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Line 173"/>
            <p:cNvSpPr>
              <a:spLocks noChangeShapeType="1"/>
            </p:cNvSpPr>
            <p:nvPr/>
          </p:nvSpPr>
          <p:spPr bwMode="auto">
            <a:xfrm>
              <a:off x="4683" y="239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7" name="Line 174"/>
            <p:cNvSpPr>
              <a:spLocks noChangeShapeType="1"/>
            </p:cNvSpPr>
            <p:nvPr/>
          </p:nvSpPr>
          <p:spPr bwMode="auto">
            <a:xfrm>
              <a:off x="4747" y="2555"/>
              <a:ext cx="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8" name="Line 175"/>
            <p:cNvSpPr>
              <a:spLocks noChangeShapeType="1"/>
            </p:cNvSpPr>
            <p:nvPr/>
          </p:nvSpPr>
          <p:spPr bwMode="auto">
            <a:xfrm>
              <a:off x="4747" y="2555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89" name="Group 176"/>
            <p:cNvGrpSpPr>
              <a:grpSpLocks/>
            </p:cNvGrpSpPr>
            <p:nvPr/>
          </p:nvGrpSpPr>
          <p:grpSpPr bwMode="auto">
            <a:xfrm>
              <a:off x="4832" y="1591"/>
              <a:ext cx="701" cy="1126"/>
              <a:chOff x="204" y="1480"/>
              <a:chExt cx="748" cy="952"/>
            </a:xfrm>
          </p:grpSpPr>
          <p:sp>
            <p:nvSpPr>
              <p:cNvPr id="23630" name="Rectangle 177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3631" name="Line 178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32" name="Line 179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90" name="Line 180"/>
            <p:cNvSpPr>
              <a:spLocks noChangeShapeType="1"/>
            </p:cNvSpPr>
            <p:nvPr/>
          </p:nvSpPr>
          <p:spPr bwMode="auto">
            <a:xfrm>
              <a:off x="5532" y="1752"/>
              <a:ext cx="1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Line 181"/>
            <p:cNvSpPr>
              <a:spLocks noChangeShapeType="1"/>
            </p:cNvSpPr>
            <p:nvPr/>
          </p:nvSpPr>
          <p:spPr bwMode="auto">
            <a:xfrm flipV="1">
              <a:off x="5637" y="116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Line 182"/>
            <p:cNvSpPr>
              <a:spLocks noChangeShapeType="1"/>
            </p:cNvSpPr>
            <p:nvPr/>
          </p:nvSpPr>
          <p:spPr bwMode="auto">
            <a:xfrm flipV="1">
              <a:off x="204" y="2389"/>
              <a:ext cx="0" cy="1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Line 183"/>
            <p:cNvSpPr>
              <a:spLocks noChangeShapeType="1"/>
            </p:cNvSpPr>
            <p:nvPr/>
          </p:nvSpPr>
          <p:spPr bwMode="auto">
            <a:xfrm>
              <a:off x="204" y="2389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Line 184"/>
            <p:cNvSpPr>
              <a:spLocks noChangeShapeType="1"/>
            </p:cNvSpPr>
            <p:nvPr/>
          </p:nvSpPr>
          <p:spPr bwMode="auto">
            <a:xfrm>
              <a:off x="267" y="2550"/>
              <a:ext cx="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Line 185"/>
            <p:cNvSpPr>
              <a:spLocks noChangeShapeType="1"/>
            </p:cNvSpPr>
            <p:nvPr/>
          </p:nvSpPr>
          <p:spPr bwMode="auto">
            <a:xfrm>
              <a:off x="267" y="2550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6" name="Text Box 200"/>
            <p:cNvSpPr txBox="1">
              <a:spLocks noChangeArrowheads="1"/>
            </p:cNvSpPr>
            <p:nvPr/>
          </p:nvSpPr>
          <p:spPr bwMode="auto">
            <a:xfrm>
              <a:off x="489" y="127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«0»</a:t>
              </a:r>
            </a:p>
          </p:txBody>
        </p:sp>
        <p:sp>
          <p:nvSpPr>
            <p:cNvPr id="23597" name="Text Box 201"/>
            <p:cNvSpPr txBox="1">
              <a:spLocks noChangeArrowheads="1"/>
            </p:cNvSpPr>
            <p:nvPr/>
          </p:nvSpPr>
          <p:spPr bwMode="auto">
            <a:xfrm>
              <a:off x="1628" y="1278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«1»</a:t>
              </a:r>
            </a:p>
          </p:txBody>
        </p:sp>
        <p:sp>
          <p:nvSpPr>
            <p:cNvPr id="23598" name="Text Box 202"/>
            <p:cNvSpPr txBox="1">
              <a:spLocks noChangeArrowheads="1"/>
            </p:cNvSpPr>
            <p:nvPr/>
          </p:nvSpPr>
          <p:spPr bwMode="auto">
            <a:xfrm>
              <a:off x="2720" y="127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«2»</a:t>
              </a:r>
            </a:p>
          </p:txBody>
        </p:sp>
        <p:sp>
          <p:nvSpPr>
            <p:cNvPr id="23599" name="Text Box 203"/>
            <p:cNvSpPr txBox="1">
              <a:spLocks noChangeArrowheads="1"/>
            </p:cNvSpPr>
            <p:nvPr/>
          </p:nvSpPr>
          <p:spPr bwMode="auto">
            <a:xfrm>
              <a:off x="3859" y="1278"/>
              <a:ext cx="4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«3»</a:t>
              </a:r>
            </a:p>
          </p:txBody>
        </p:sp>
        <p:sp>
          <p:nvSpPr>
            <p:cNvPr id="23600" name="Text Box 204"/>
            <p:cNvSpPr txBox="1">
              <a:spLocks noChangeArrowheads="1"/>
            </p:cNvSpPr>
            <p:nvPr/>
          </p:nvSpPr>
          <p:spPr bwMode="auto">
            <a:xfrm>
              <a:off x="4952" y="127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«4»</a:t>
              </a:r>
            </a:p>
          </p:txBody>
        </p:sp>
        <p:sp>
          <p:nvSpPr>
            <p:cNvPr id="23601" name="Text Box 205"/>
            <p:cNvSpPr txBox="1">
              <a:spLocks noChangeArrowheads="1"/>
            </p:cNvSpPr>
            <p:nvPr/>
          </p:nvSpPr>
          <p:spPr bwMode="auto">
            <a:xfrm>
              <a:off x="540" y="1683"/>
              <a:ext cx="3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1800">
                  <a:latin typeface="Arial" charset="0"/>
                </a:rPr>
                <a:t>H</a:t>
              </a:r>
              <a:r>
                <a:rPr lang="en-US" altLang="ru-RU" sz="2400">
                  <a:latin typeface="Arial" charset="0"/>
                </a:rPr>
                <a:t>s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2" name="Text Box 206"/>
            <p:cNvSpPr txBox="1">
              <a:spLocks noChangeArrowheads="1"/>
            </p:cNvSpPr>
            <p:nvPr/>
          </p:nvSpPr>
          <p:spPr bwMode="auto">
            <a:xfrm>
              <a:off x="1654" y="168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3" name="Text Box 207"/>
            <p:cNvSpPr txBox="1">
              <a:spLocks noChangeArrowheads="1"/>
            </p:cNvSpPr>
            <p:nvPr/>
          </p:nvSpPr>
          <p:spPr bwMode="auto">
            <a:xfrm>
              <a:off x="2792" y="1683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4" name="Text Box 208"/>
            <p:cNvSpPr txBox="1">
              <a:spLocks noChangeArrowheads="1"/>
            </p:cNvSpPr>
            <p:nvPr/>
          </p:nvSpPr>
          <p:spPr bwMode="auto">
            <a:xfrm>
              <a:off x="3890" y="168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5" name="Text Box 209"/>
            <p:cNvSpPr txBox="1">
              <a:spLocks noChangeArrowheads="1"/>
            </p:cNvSpPr>
            <p:nvPr/>
          </p:nvSpPr>
          <p:spPr bwMode="auto">
            <a:xfrm>
              <a:off x="5025" y="1683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6" name="Text Box 210"/>
            <p:cNvSpPr txBox="1">
              <a:spLocks noChangeArrowheads="1"/>
            </p:cNvSpPr>
            <p:nvPr/>
          </p:nvSpPr>
          <p:spPr bwMode="auto">
            <a:xfrm>
              <a:off x="306" y="2214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7" name="Text Box 211"/>
            <p:cNvSpPr txBox="1">
              <a:spLocks noChangeArrowheads="1"/>
            </p:cNvSpPr>
            <p:nvPr/>
          </p:nvSpPr>
          <p:spPr bwMode="auto">
            <a:xfrm>
              <a:off x="1431" y="2214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8" name="Text Box 212"/>
            <p:cNvSpPr txBox="1">
              <a:spLocks noChangeArrowheads="1"/>
            </p:cNvSpPr>
            <p:nvPr/>
          </p:nvSpPr>
          <p:spPr bwMode="auto">
            <a:xfrm>
              <a:off x="2570" y="2214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09" name="Text Box 213"/>
            <p:cNvSpPr txBox="1">
              <a:spLocks noChangeArrowheads="1"/>
            </p:cNvSpPr>
            <p:nvPr/>
          </p:nvSpPr>
          <p:spPr bwMode="auto">
            <a:xfrm>
              <a:off x="3662" y="2214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0" name="Text Box 214"/>
            <p:cNvSpPr txBox="1">
              <a:spLocks noChangeArrowheads="1"/>
            </p:cNvSpPr>
            <p:nvPr/>
          </p:nvSpPr>
          <p:spPr bwMode="auto">
            <a:xfrm>
              <a:off x="4801" y="2214"/>
              <a:ext cx="22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1" name="Text Box 215"/>
            <p:cNvSpPr txBox="1">
              <a:spLocks noChangeArrowheads="1"/>
            </p:cNvSpPr>
            <p:nvPr/>
          </p:nvSpPr>
          <p:spPr bwMode="auto">
            <a:xfrm>
              <a:off x="853" y="238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2" name="Text Box 216"/>
            <p:cNvSpPr txBox="1">
              <a:spLocks noChangeArrowheads="1"/>
            </p:cNvSpPr>
            <p:nvPr/>
          </p:nvSpPr>
          <p:spPr bwMode="auto">
            <a:xfrm>
              <a:off x="1991" y="238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3" name="Text Box 217"/>
            <p:cNvSpPr txBox="1">
              <a:spLocks noChangeArrowheads="1"/>
            </p:cNvSpPr>
            <p:nvPr/>
          </p:nvSpPr>
          <p:spPr bwMode="auto">
            <a:xfrm>
              <a:off x="3116" y="238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4" name="Text Box 218"/>
            <p:cNvSpPr txBox="1">
              <a:spLocks noChangeArrowheads="1"/>
            </p:cNvSpPr>
            <p:nvPr/>
          </p:nvSpPr>
          <p:spPr bwMode="auto">
            <a:xfrm>
              <a:off x="4209" y="238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5" name="Text Box 219"/>
            <p:cNvSpPr txBox="1">
              <a:spLocks noChangeArrowheads="1"/>
            </p:cNvSpPr>
            <p:nvPr/>
          </p:nvSpPr>
          <p:spPr bwMode="auto">
            <a:xfrm>
              <a:off x="5347" y="238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3616" name="TextBox 116"/>
            <p:cNvSpPr txBox="1">
              <a:spLocks noChangeArrowheads="1"/>
            </p:cNvSpPr>
            <p:nvPr/>
          </p:nvSpPr>
          <p:spPr bwMode="auto">
            <a:xfrm>
              <a:off x="235" y="3389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17" name="TextBox 108"/>
            <p:cNvSpPr txBox="1">
              <a:spLocks noChangeArrowheads="1"/>
            </p:cNvSpPr>
            <p:nvPr/>
          </p:nvSpPr>
          <p:spPr bwMode="auto">
            <a:xfrm>
              <a:off x="1145" y="3434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18" name="TextBox 116"/>
            <p:cNvSpPr txBox="1">
              <a:spLocks noChangeArrowheads="1"/>
            </p:cNvSpPr>
            <p:nvPr/>
          </p:nvSpPr>
          <p:spPr bwMode="auto">
            <a:xfrm>
              <a:off x="1345" y="3434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19" name="TextBox 108"/>
            <p:cNvSpPr txBox="1">
              <a:spLocks noChangeArrowheads="1"/>
            </p:cNvSpPr>
            <p:nvPr/>
          </p:nvSpPr>
          <p:spPr bwMode="auto">
            <a:xfrm>
              <a:off x="2279" y="3442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20" name="TextBox 116"/>
            <p:cNvSpPr txBox="1">
              <a:spLocks noChangeArrowheads="1"/>
            </p:cNvSpPr>
            <p:nvPr/>
          </p:nvSpPr>
          <p:spPr bwMode="auto">
            <a:xfrm>
              <a:off x="2479" y="3442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21" name="TextBox 108"/>
            <p:cNvSpPr txBox="1">
              <a:spLocks noChangeArrowheads="1"/>
            </p:cNvSpPr>
            <p:nvPr/>
          </p:nvSpPr>
          <p:spPr bwMode="auto">
            <a:xfrm>
              <a:off x="3385" y="3434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22" name="TextBox 116"/>
            <p:cNvSpPr txBox="1">
              <a:spLocks noChangeArrowheads="1"/>
            </p:cNvSpPr>
            <p:nvPr/>
          </p:nvSpPr>
          <p:spPr bwMode="auto">
            <a:xfrm>
              <a:off x="3565" y="3434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23" name="TextBox 108"/>
            <p:cNvSpPr txBox="1">
              <a:spLocks noChangeArrowheads="1"/>
            </p:cNvSpPr>
            <p:nvPr/>
          </p:nvSpPr>
          <p:spPr bwMode="auto">
            <a:xfrm>
              <a:off x="4504" y="3511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24" name="TextBox 116"/>
            <p:cNvSpPr txBox="1">
              <a:spLocks noChangeArrowheads="1"/>
            </p:cNvSpPr>
            <p:nvPr/>
          </p:nvSpPr>
          <p:spPr bwMode="auto">
            <a:xfrm>
              <a:off x="4684" y="3511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25" name="TextBox 116"/>
            <p:cNvSpPr txBox="1">
              <a:spLocks noChangeArrowheads="1"/>
            </p:cNvSpPr>
            <p:nvPr/>
          </p:nvSpPr>
          <p:spPr bwMode="auto">
            <a:xfrm>
              <a:off x="952" y="867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26" name="TextBox 116"/>
            <p:cNvSpPr txBox="1">
              <a:spLocks noChangeArrowheads="1"/>
            </p:cNvSpPr>
            <p:nvPr/>
          </p:nvSpPr>
          <p:spPr bwMode="auto">
            <a:xfrm>
              <a:off x="5522" y="890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1</a:t>
              </a:r>
            </a:p>
          </p:txBody>
        </p:sp>
        <p:sp>
          <p:nvSpPr>
            <p:cNvPr id="23627" name="TextBox 108"/>
            <p:cNvSpPr txBox="1">
              <a:spLocks noChangeArrowheads="1"/>
            </p:cNvSpPr>
            <p:nvPr/>
          </p:nvSpPr>
          <p:spPr bwMode="auto">
            <a:xfrm>
              <a:off x="2018" y="845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28" name="TextBox 108"/>
            <p:cNvSpPr txBox="1">
              <a:spLocks noChangeArrowheads="1"/>
            </p:cNvSpPr>
            <p:nvPr/>
          </p:nvSpPr>
          <p:spPr bwMode="auto">
            <a:xfrm>
              <a:off x="3129" y="867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  <p:sp>
          <p:nvSpPr>
            <p:cNvPr id="23629" name="TextBox 108"/>
            <p:cNvSpPr txBox="1">
              <a:spLocks noChangeArrowheads="1"/>
            </p:cNvSpPr>
            <p:nvPr/>
          </p:nvSpPr>
          <p:spPr bwMode="auto">
            <a:xfrm>
              <a:off x="4309" y="867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latin typeface="Verdana" pitchFamily="34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8425" y="333375"/>
            <a:ext cx="6337300" cy="846138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Пример работы сумматора</a:t>
            </a:r>
          </a:p>
        </p:txBody>
      </p:sp>
      <p:grpSp>
        <p:nvGrpSpPr>
          <p:cNvPr id="24579" name="Группа 107"/>
          <p:cNvGrpSpPr>
            <a:grpSpLocks/>
          </p:cNvGrpSpPr>
          <p:nvPr/>
        </p:nvGrpSpPr>
        <p:grpSpPr bwMode="auto">
          <a:xfrm>
            <a:off x="215900" y="1773238"/>
            <a:ext cx="8624888" cy="4084637"/>
            <a:chOff x="233363" y="1773238"/>
            <a:chExt cx="8589963" cy="3168650"/>
          </a:xfrm>
        </p:grpSpPr>
        <p:grpSp>
          <p:nvGrpSpPr>
            <p:cNvPr id="24606" name="Group 120"/>
            <p:cNvGrpSpPr>
              <a:grpSpLocks/>
            </p:cNvGrpSpPr>
            <p:nvPr/>
          </p:nvGrpSpPr>
          <p:grpSpPr bwMode="auto">
            <a:xfrm>
              <a:off x="468313" y="2301875"/>
              <a:ext cx="1106488" cy="1385887"/>
              <a:chOff x="204" y="1480"/>
              <a:chExt cx="748" cy="952"/>
            </a:xfrm>
          </p:grpSpPr>
          <p:sp>
            <p:nvSpPr>
              <p:cNvPr id="24689" name="Rectangle 121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2400">
                  <a:latin typeface="Verdana" pitchFamily="34" charset="0"/>
                </a:endParaRPr>
              </a:p>
            </p:txBody>
          </p:sp>
          <p:sp>
            <p:nvSpPr>
              <p:cNvPr id="24690" name="Line 122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1" name="Line 123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07" name="Group 124"/>
            <p:cNvGrpSpPr>
              <a:grpSpLocks/>
            </p:cNvGrpSpPr>
            <p:nvPr/>
          </p:nvGrpSpPr>
          <p:grpSpPr bwMode="auto">
            <a:xfrm>
              <a:off x="1573213" y="2565400"/>
              <a:ext cx="671513" cy="989012"/>
              <a:chOff x="930" y="1661"/>
              <a:chExt cx="453" cy="680"/>
            </a:xfrm>
          </p:grpSpPr>
          <p:sp>
            <p:nvSpPr>
              <p:cNvPr id="24686" name="Line 125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7" name="Line 126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8" name="Line 127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08" name="Line 128"/>
            <p:cNvSpPr>
              <a:spLocks noChangeShapeType="1"/>
            </p:cNvSpPr>
            <p:nvPr/>
          </p:nvSpPr>
          <p:spPr bwMode="auto">
            <a:xfrm>
              <a:off x="1573213" y="2500313"/>
              <a:ext cx="168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129"/>
            <p:cNvSpPr>
              <a:spLocks noChangeShapeType="1"/>
            </p:cNvSpPr>
            <p:nvPr/>
          </p:nvSpPr>
          <p:spPr bwMode="auto">
            <a:xfrm flipV="1">
              <a:off x="1741488" y="1773238"/>
              <a:ext cx="0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130"/>
            <p:cNvSpPr>
              <a:spLocks noChangeShapeType="1"/>
            </p:cNvSpPr>
            <p:nvPr/>
          </p:nvSpPr>
          <p:spPr bwMode="auto">
            <a:xfrm flipV="1">
              <a:off x="2011363" y="3290888"/>
              <a:ext cx="0" cy="165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131"/>
            <p:cNvSpPr>
              <a:spLocks noChangeShapeType="1"/>
            </p:cNvSpPr>
            <p:nvPr/>
          </p:nvSpPr>
          <p:spPr bwMode="auto">
            <a:xfrm>
              <a:off x="2011363" y="3290888"/>
              <a:ext cx="234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132"/>
            <p:cNvSpPr>
              <a:spLocks noChangeShapeType="1"/>
            </p:cNvSpPr>
            <p:nvPr/>
          </p:nvSpPr>
          <p:spPr bwMode="auto">
            <a:xfrm>
              <a:off x="2111376" y="3489325"/>
              <a:ext cx="133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133"/>
            <p:cNvSpPr>
              <a:spLocks noChangeShapeType="1"/>
            </p:cNvSpPr>
            <p:nvPr/>
          </p:nvSpPr>
          <p:spPr bwMode="auto">
            <a:xfrm>
              <a:off x="2111376" y="3489325"/>
              <a:ext cx="0" cy="145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14" name="Group 134"/>
            <p:cNvGrpSpPr>
              <a:grpSpLocks/>
            </p:cNvGrpSpPr>
            <p:nvPr/>
          </p:nvGrpSpPr>
          <p:grpSpPr bwMode="auto">
            <a:xfrm>
              <a:off x="5099051" y="2565400"/>
              <a:ext cx="671513" cy="989012"/>
              <a:chOff x="930" y="1661"/>
              <a:chExt cx="453" cy="680"/>
            </a:xfrm>
          </p:grpSpPr>
          <p:sp>
            <p:nvSpPr>
              <p:cNvPr id="24683" name="Line 135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4" name="Line 136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5" name="Line 137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15" name="Line 138"/>
            <p:cNvSpPr>
              <a:spLocks noChangeShapeType="1"/>
            </p:cNvSpPr>
            <p:nvPr/>
          </p:nvSpPr>
          <p:spPr bwMode="auto">
            <a:xfrm>
              <a:off x="5099051" y="2500313"/>
              <a:ext cx="168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Line 139"/>
            <p:cNvSpPr>
              <a:spLocks noChangeShapeType="1"/>
            </p:cNvSpPr>
            <p:nvPr/>
          </p:nvSpPr>
          <p:spPr bwMode="auto">
            <a:xfrm flipV="1">
              <a:off x="5267326" y="1773238"/>
              <a:ext cx="0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Line 140"/>
            <p:cNvSpPr>
              <a:spLocks noChangeShapeType="1"/>
            </p:cNvSpPr>
            <p:nvPr/>
          </p:nvSpPr>
          <p:spPr bwMode="auto">
            <a:xfrm flipV="1">
              <a:off x="5535613" y="3290888"/>
              <a:ext cx="0" cy="165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141"/>
            <p:cNvSpPr>
              <a:spLocks noChangeShapeType="1"/>
            </p:cNvSpPr>
            <p:nvPr/>
          </p:nvSpPr>
          <p:spPr bwMode="auto">
            <a:xfrm>
              <a:off x="5535613" y="3290888"/>
              <a:ext cx="236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Line 142"/>
            <p:cNvSpPr>
              <a:spLocks noChangeShapeType="1"/>
            </p:cNvSpPr>
            <p:nvPr/>
          </p:nvSpPr>
          <p:spPr bwMode="auto">
            <a:xfrm>
              <a:off x="5637213" y="3489325"/>
              <a:ext cx="133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Line 143"/>
            <p:cNvSpPr>
              <a:spLocks noChangeShapeType="1"/>
            </p:cNvSpPr>
            <p:nvPr/>
          </p:nvSpPr>
          <p:spPr bwMode="auto">
            <a:xfrm>
              <a:off x="5637213" y="3489325"/>
              <a:ext cx="0" cy="145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21" name="Group 144"/>
            <p:cNvGrpSpPr>
              <a:grpSpLocks/>
            </p:cNvGrpSpPr>
            <p:nvPr/>
          </p:nvGrpSpPr>
          <p:grpSpPr bwMode="auto">
            <a:xfrm>
              <a:off x="4024313" y="2301875"/>
              <a:ext cx="1108075" cy="1385887"/>
              <a:chOff x="204" y="1480"/>
              <a:chExt cx="748" cy="952"/>
            </a:xfrm>
          </p:grpSpPr>
          <p:sp>
            <p:nvSpPr>
              <p:cNvPr id="24680" name="Rectangle 145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4681" name="Line 146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2" name="Line 147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22" name="Group 148"/>
            <p:cNvGrpSpPr>
              <a:grpSpLocks/>
            </p:cNvGrpSpPr>
            <p:nvPr/>
          </p:nvGrpSpPr>
          <p:grpSpPr bwMode="auto">
            <a:xfrm>
              <a:off x="2246313" y="2301875"/>
              <a:ext cx="1106488" cy="1385887"/>
              <a:chOff x="204" y="1480"/>
              <a:chExt cx="748" cy="952"/>
            </a:xfrm>
          </p:grpSpPr>
          <p:sp>
            <p:nvSpPr>
              <p:cNvPr id="24677" name="Rectangle 149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4678" name="Line 150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" name="Line 151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23" name="Group 152"/>
            <p:cNvGrpSpPr>
              <a:grpSpLocks/>
            </p:cNvGrpSpPr>
            <p:nvPr/>
          </p:nvGrpSpPr>
          <p:grpSpPr bwMode="auto">
            <a:xfrm>
              <a:off x="3351213" y="2565400"/>
              <a:ext cx="671513" cy="989012"/>
              <a:chOff x="930" y="1661"/>
              <a:chExt cx="453" cy="680"/>
            </a:xfrm>
          </p:grpSpPr>
          <p:sp>
            <p:nvSpPr>
              <p:cNvPr id="24674" name="Line 153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5" name="Line 154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6" name="Line 155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24" name="Line 156"/>
            <p:cNvSpPr>
              <a:spLocks noChangeShapeType="1"/>
            </p:cNvSpPr>
            <p:nvPr/>
          </p:nvSpPr>
          <p:spPr bwMode="auto">
            <a:xfrm>
              <a:off x="3351213" y="2500313"/>
              <a:ext cx="168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Line 157"/>
            <p:cNvSpPr>
              <a:spLocks noChangeShapeType="1"/>
            </p:cNvSpPr>
            <p:nvPr/>
          </p:nvSpPr>
          <p:spPr bwMode="auto">
            <a:xfrm flipV="1">
              <a:off x="3519488" y="1773238"/>
              <a:ext cx="0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6" name="Line 158"/>
            <p:cNvSpPr>
              <a:spLocks noChangeShapeType="1"/>
            </p:cNvSpPr>
            <p:nvPr/>
          </p:nvSpPr>
          <p:spPr bwMode="auto">
            <a:xfrm flipV="1">
              <a:off x="3787776" y="3290888"/>
              <a:ext cx="0" cy="165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Line 159"/>
            <p:cNvSpPr>
              <a:spLocks noChangeShapeType="1"/>
            </p:cNvSpPr>
            <p:nvPr/>
          </p:nvSpPr>
          <p:spPr bwMode="auto">
            <a:xfrm>
              <a:off x="3787776" y="3290888"/>
              <a:ext cx="2365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8" name="Line 160"/>
            <p:cNvSpPr>
              <a:spLocks noChangeShapeType="1"/>
            </p:cNvSpPr>
            <p:nvPr/>
          </p:nvSpPr>
          <p:spPr bwMode="auto">
            <a:xfrm>
              <a:off x="3889376" y="3489325"/>
              <a:ext cx="133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Line 161"/>
            <p:cNvSpPr>
              <a:spLocks noChangeShapeType="1"/>
            </p:cNvSpPr>
            <p:nvPr/>
          </p:nvSpPr>
          <p:spPr bwMode="auto">
            <a:xfrm>
              <a:off x="3889376" y="3489325"/>
              <a:ext cx="0" cy="145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30" name="Group 162"/>
            <p:cNvGrpSpPr>
              <a:grpSpLocks/>
            </p:cNvGrpSpPr>
            <p:nvPr/>
          </p:nvGrpSpPr>
          <p:grpSpPr bwMode="auto">
            <a:xfrm>
              <a:off x="5772151" y="2301875"/>
              <a:ext cx="1106488" cy="1385887"/>
              <a:chOff x="204" y="1480"/>
              <a:chExt cx="748" cy="952"/>
            </a:xfrm>
          </p:grpSpPr>
          <p:sp>
            <p:nvSpPr>
              <p:cNvPr id="24671" name="Rectangle 163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4672" name="Line 164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3" name="Line 165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631" name="Group 166"/>
            <p:cNvGrpSpPr>
              <a:grpSpLocks/>
            </p:cNvGrpSpPr>
            <p:nvPr/>
          </p:nvGrpSpPr>
          <p:grpSpPr bwMode="auto">
            <a:xfrm>
              <a:off x="6877051" y="2565400"/>
              <a:ext cx="669925" cy="989012"/>
              <a:chOff x="930" y="1661"/>
              <a:chExt cx="453" cy="680"/>
            </a:xfrm>
          </p:grpSpPr>
          <p:sp>
            <p:nvSpPr>
              <p:cNvPr id="24668" name="Line 167"/>
              <p:cNvSpPr>
                <a:spLocks noChangeShapeType="1"/>
              </p:cNvSpPr>
              <p:nvPr/>
            </p:nvSpPr>
            <p:spPr bwMode="auto">
              <a:xfrm>
                <a:off x="930" y="2341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9" name="Line 168"/>
              <p:cNvSpPr>
                <a:spLocks noChangeShapeType="1"/>
              </p:cNvSpPr>
              <p:nvPr/>
            </p:nvSpPr>
            <p:spPr bwMode="auto">
              <a:xfrm flipV="1">
                <a:off x="1156" y="1661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0" name="Line 169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32" name="Line 170"/>
            <p:cNvSpPr>
              <a:spLocks noChangeShapeType="1"/>
            </p:cNvSpPr>
            <p:nvPr/>
          </p:nvSpPr>
          <p:spPr bwMode="auto">
            <a:xfrm>
              <a:off x="6877051" y="2500313"/>
              <a:ext cx="166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Line 171"/>
            <p:cNvSpPr>
              <a:spLocks noChangeShapeType="1"/>
            </p:cNvSpPr>
            <p:nvPr/>
          </p:nvSpPr>
          <p:spPr bwMode="auto">
            <a:xfrm flipV="1">
              <a:off x="7043738" y="1773238"/>
              <a:ext cx="0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Line 172"/>
            <p:cNvSpPr>
              <a:spLocks noChangeShapeType="1"/>
            </p:cNvSpPr>
            <p:nvPr/>
          </p:nvSpPr>
          <p:spPr bwMode="auto">
            <a:xfrm flipV="1">
              <a:off x="7315201" y="3290888"/>
              <a:ext cx="0" cy="165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Line 173"/>
            <p:cNvSpPr>
              <a:spLocks noChangeShapeType="1"/>
            </p:cNvSpPr>
            <p:nvPr/>
          </p:nvSpPr>
          <p:spPr bwMode="auto">
            <a:xfrm>
              <a:off x="7315201" y="3290888"/>
              <a:ext cx="234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Line 174"/>
            <p:cNvSpPr>
              <a:spLocks noChangeShapeType="1"/>
            </p:cNvSpPr>
            <p:nvPr/>
          </p:nvSpPr>
          <p:spPr bwMode="auto">
            <a:xfrm>
              <a:off x="7416801" y="3489325"/>
              <a:ext cx="1317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Line 175"/>
            <p:cNvSpPr>
              <a:spLocks noChangeShapeType="1"/>
            </p:cNvSpPr>
            <p:nvPr/>
          </p:nvSpPr>
          <p:spPr bwMode="auto">
            <a:xfrm>
              <a:off x="7416801" y="3489325"/>
              <a:ext cx="0" cy="145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38" name="Group 176"/>
            <p:cNvGrpSpPr>
              <a:grpSpLocks/>
            </p:cNvGrpSpPr>
            <p:nvPr/>
          </p:nvGrpSpPr>
          <p:grpSpPr bwMode="auto">
            <a:xfrm>
              <a:off x="7550151" y="2301875"/>
              <a:ext cx="1108075" cy="1385887"/>
              <a:chOff x="204" y="1480"/>
              <a:chExt cx="748" cy="952"/>
            </a:xfrm>
          </p:grpSpPr>
          <p:sp>
            <p:nvSpPr>
              <p:cNvPr id="24665" name="Rectangle 177"/>
              <p:cNvSpPr>
                <a:spLocks noChangeArrowheads="1"/>
              </p:cNvSpPr>
              <p:nvPr/>
            </p:nvSpPr>
            <p:spPr bwMode="auto">
              <a:xfrm>
                <a:off x="204" y="1480"/>
                <a:ext cx="748" cy="9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4800">
                  <a:latin typeface="Verdana" pitchFamily="34" charset="0"/>
                </a:endParaRPr>
              </a:p>
            </p:txBody>
          </p:sp>
          <p:sp>
            <p:nvSpPr>
              <p:cNvPr id="24666" name="Line 178"/>
              <p:cNvSpPr>
                <a:spLocks noChangeShapeType="1"/>
              </p:cNvSpPr>
              <p:nvPr/>
            </p:nvSpPr>
            <p:spPr bwMode="auto">
              <a:xfrm>
                <a:off x="385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7" name="Line 179"/>
              <p:cNvSpPr>
                <a:spLocks noChangeShapeType="1"/>
              </p:cNvSpPr>
              <p:nvPr/>
            </p:nvSpPr>
            <p:spPr bwMode="auto">
              <a:xfrm>
                <a:off x="748" y="1480"/>
                <a:ext cx="0" cy="9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39" name="Line 180"/>
            <p:cNvSpPr>
              <a:spLocks noChangeShapeType="1"/>
            </p:cNvSpPr>
            <p:nvPr/>
          </p:nvSpPr>
          <p:spPr bwMode="auto">
            <a:xfrm>
              <a:off x="8656638" y="2500313"/>
              <a:ext cx="166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Line 181"/>
            <p:cNvSpPr>
              <a:spLocks noChangeShapeType="1"/>
            </p:cNvSpPr>
            <p:nvPr/>
          </p:nvSpPr>
          <p:spPr bwMode="auto">
            <a:xfrm flipV="1">
              <a:off x="8823326" y="1773238"/>
              <a:ext cx="0" cy="7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Line 182"/>
            <p:cNvSpPr>
              <a:spLocks noChangeShapeType="1"/>
            </p:cNvSpPr>
            <p:nvPr/>
          </p:nvSpPr>
          <p:spPr bwMode="auto">
            <a:xfrm flipV="1">
              <a:off x="233363" y="3284538"/>
              <a:ext cx="0" cy="165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Line 183"/>
            <p:cNvSpPr>
              <a:spLocks noChangeShapeType="1"/>
            </p:cNvSpPr>
            <p:nvPr/>
          </p:nvSpPr>
          <p:spPr bwMode="auto">
            <a:xfrm>
              <a:off x="233363" y="3284538"/>
              <a:ext cx="234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Line 184"/>
            <p:cNvSpPr>
              <a:spLocks noChangeShapeType="1"/>
            </p:cNvSpPr>
            <p:nvPr/>
          </p:nvSpPr>
          <p:spPr bwMode="auto">
            <a:xfrm>
              <a:off x="333376" y="3482975"/>
              <a:ext cx="133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Line 185"/>
            <p:cNvSpPr>
              <a:spLocks noChangeShapeType="1"/>
            </p:cNvSpPr>
            <p:nvPr/>
          </p:nvSpPr>
          <p:spPr bwMode="auto">
            <a:xfrm>
              <a:off x="333376" y="3482975"/>
              <a:ext cx="0" cy="1452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Text Box 200"/>
            <p:cNvSpPr txBox="1">
              <a:spLocks noChangeArrowheads="1"/>
            </p:cNvSpPr>
            <p:nvPr/>
          </p:nvSpPr>
          <p:spPr bwMode="auto">
            <a:xfrm>
              <a:off x="683968" y="1916092"/>
              <a:ext cx="648240" cy="30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«0»</a:t>
              </a:r>
            </a:p>
          </p:txBody>
        </p:sp>
        <p:sp>
          <p:nvSpPr>
            <p:cNvPr id="24646" name="Text Box 201"/>
            <p:cNvSpPr txBox="1">
              <a:spLocks noChangeArrowheads="1"/>
            </p:cNvSpPr>
            <p:nvPr/>
          </p:nvSpPr>
          <p:spPr bwMode="auto">
            <a:xfrm>
              <a:off x="2484809" y="1916092"/>
              <a:ext cx="646659" cy="30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«1»</a:t>
              </a:r>
            </a:p>
          </p:txBody>
        </p:sp>
        <p:sp>
          <p:nvSpPr>
            <p:cNvPr id="24647" name="Text Box 202"/>
            <p:cNvSpPr txBox="1">
              <a:spLocks noChangeArrowheads="1"/>
            </p:cNvSpPr>
            <p:nvPr/>
          </p:nvSpPr>
          <p:spPr bwMode="auto">
            <a:xfrm>
              <a:off x="4211340" y="1916092"/>
              <a:ext cx="648239" cy="30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«2»</a:t>
              </a:r>
            </a:p>
          </p:txBody>
        </p:sp>
        <p:sp>
          <p:nvSpPr>
            <p:cNvPr id="24648" name="Text Box 203"/>
            <p:cNvSpPr txBox="1">
              <a:spLocks noChangeArrowheads="1"/>
            </p:cNvSpPr>
            <p:nvPr/>
          </p:nvSpPr>
          <p:spPr bwMode="auto">
            <a:xfrm>
              <a:off x="6012180" y="1916092"/>
              <a:ext cx="646659" cy="30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«3»</a:t>
              </a:r>
            </a:p>
          </p:txBody>
        </p:sp>
        <p:sp>
          <p:nvSpPr>
            <p:cNvPr id="24649" name="Text Box 204"/>
            <p:cNvSpPr txBox="1">
              <a:spLocks noChangeArrowheads="1"/>
            </p:cNvSpPr>
            <p:nvPr/>
          </p:nvSpPr>
          <p:spPr bwMode="auto">
            <a:xfrm>
              <a:off x="7740292" y="1916092"/>
              <a:ext cx="648239" cy="30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000">
                  <a:latin typeface="Arial" charset="0"/>
                </a:rPr>
                <a:t>«4»</a:t>
              </a:r>
            </a:p>
          </p:txBody>
        </p:sp>
        <p:sp>
          <p:nvSpPr>
            <p:cNvPr id="24650" name="Text Box 205"/>
            <p:cNvSpPr txBox="1">
              <a:spLocks noChangeArrowheads="1"/>
            </p:cNvSpPr>
            <p:nvPr/>
          </p:nvSpPr>
          <p:spPr bwMode="auto">
            <a:xfrm>
              <a:off x="763022" y="2414850"/>
              <a:ext cx="504362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ps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1" name="Text Box 206"/>
            <p:cNvSpPr txBox="1">
              <a:spLocks noChangeArrowheads="1"/>
            </p:cNvSpPr>
            <p:nvPr/>
          </p:nvSpPr>
          <p:spPr bwMode="auto">
            <a:xfrm>
              <a:off x="2525917" y="2421007"/>
              <a:ext cx="58815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2" name="Text Box 207"/>
            <p:cNvSpPr txBox="1">
              <a:spLocks noChangeArrowheads="1"/>
            </p:cNvSpPr>
            <p:nvPr/>
          </p:nvSpPr>
          <p:spPr bwMode="auto">
            <a:xfrm>
              <a:off x="4325177" y="2414850"/>
              <a:ext cx="588158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3" name="Text Box 208"/>
            <p:cNvSpPr txBox="1">
              <a:spLocks noChangeArrowheads="1"/>
            </p:cNvSpPr>
            <p:nvPr/>
          </p:nvSpPr>
          <p:spPr bwMode="auto">
            <a:xfrm>
              <a:off x="6061194" y="2421007"/>
              <a:ext cx="588158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4" name="Text Box 209"/>
            <p:cNvSpPr txBox="1">
              <a:spLocks noChangeArrowheads="1"/>
            </p:cNvSpPr>
            <p:nvPr/>
          </p:nvSpPr>
          <p:spPr bwMode="auto">
            <a:xfrm>
              <a:off x="7855710" y="2414850"/>
              <a:ext cx="58815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sm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5" name="Text Box 210"/>
            <p:cNvSpPr txBox="1">
              <a:spLocks noChangeArrowheads="1"/>
            </p:cNvSpPr>
            <p:nvPr/>
          </p:nvSpPr>
          <p:spPr bwMode="auto">
            <a:xfrm>
              <a:off x="394632" y="3068776"/>
              <a:ext cx="352579" cy="63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6" name="Text Box 211"/>
            <p:cNvSpPr txBox="1">
              <a:spLocks noChangeArrowheads="1"/>
            </p:cNvSpPr>
            <p:nvPr/>
          </p:nvSpPr>
          <p:spPr bwMode="auto">
            <a:xfrm>
              <a:off x="2173338" y="3068776"/>
              <a:ext cx="352579" cy="63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7" name="Text Box 212"/>
            <p:cNvSpPr txBox="1">
              <a:spLocks noChangeArrowheads="1"/>
            </p:cNvSpPr>
            <p:nvPr/>
          </p:nvSpPr>
          <p:spPr bwMode="auto">
            <a:xfrm>
              <a:off x="3974179" y="3068776"/>
              <a:ext cx="352579" cy="63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8" name="Text Box 213"/>
            <p:cNvSpPr txBox="1">
              <a:spLocks noChangeArrowheads="1"/>
            </p:cNvSpPr>
            <p:nvPr/>
          </p:nvSpPr>
          <p:spPr bwMode="auto">
            <a:xfrm>
              <a:off x="5700709" y="3068776"/>
              <a:ext cx="352579" cy="63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59" name="Text Box 214"/>
            <p:cNvSpPr txBox="1">
              <a:spLocks noChangeArrowheads="1"/>
            </p:cNvSpPr>
            <p:nvPr/>
          </p:nvSpPr>
          <p:spPr bwMode="auto">
            <a:xfrm>
              <a:off x="7501550" y="3068776"/>
              <a:ext cx="352579" cy="63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b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60" name="Text Box 215"/>
            <p:cNvSpPr txBox="1">
              <a:spLocks noChangeArrowheads="1"/>
            </p:cNvSpPr>
            <p:nvPr/>
          </p:nvSpPr>
          <p:spPr bwMode="auto">
            <a:xfrm>
              <a:off x="1259479" y="3284289"/>
              <a:ext cx="35257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61" name="Text Box 216"/>
            <p:cNvSpPr txBox="1">
              <a:spLocks noChangeArrowheads="1"/>
            </p:cNvSpPr>
            <p:nvPr/>
          </p:nvSpPr>
          <p:spPr bwMode="auto">
            <a:xfrm>
              <a:off x="3058738" y="3284289"/>
              <a:ext cx="35257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62" name="Text Box 217"/>
            <p:cNvSpPr txBox="1">
              <a:spLocks noChangeArrowheads="1"/>
            </p:cNvSpPr>
            <p:nvPr/>
          </p:nvSpPr>
          <p:spPr bwMode="auto">
            <a:xfrm>
              <a:off x="4837444" y="3284289"/>
              <a:ext cx="35257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63" name="Text Box 218"/>
            <p:cNvSpPr txBox="1">
              <a:spLocks noChangeArrowheads="1"/>
            </p:cNvSpPr>
            <p:nvPr/>
          </p:nvSpPr>
          <p:spPr bwMode="auto">
            <a:xfrm>
              <a:off x="6565555" y="3284289"/>
              <a:ext cx="352580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  <p:sp>
          <p:nvSpPr>
            <p:cNvPr id="24664" name="Text Box 219"/>
            <p:cNvSpPr txBox="1">
              <a:spLocks noChangeArrowheads="1"/>
            </p:cNvSpPr>
            <p:nvPr/>
          </p:nvSpPr>
          <p:spPr bwMode="auto">
            <a:xfrm>
              <a:off x="8364815" y="3284289"/>
              <a:ext cx="352579" cy="354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>
                  <a:latin typeface="Arial" charset="0"/>
                </a:rPr>
                <a:t>p</a:t>
              </a:r>
              <a:endParaRPr lang="ru-RU" altLang="ru-RU" sz="2400">
                <a:latin typeface="Arial" charset="0"/>
              </a:endParaRPr>
            </a:p>
          </p:txBody>
        </p:sp>
      </p:grpSp>
      <p:sp>
        <p:nvSpPr>
          <p:cNvPr id="20485" name="TextBox 108"/>
          <p:cNvSpPr txBox="1">
            <a:spLocks noChangeArrowheads="1"/>
          </p:cNvSpPr>
          <p:nvPr/>
        </p:nvSpPr>
        <p:spPr bwMode="auto">
          <a:xfrm>
            <a:off x="-71438" y="5357813"/>
            <a:ext cx="379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20492" name="TextBox 116"/>
          <p:cNvSpPr txBox="1">
            <a:spLocks noChangeArrowheads="1"/>
          </p:cNvSpPr>
          <p:nvPr/>
        </p:nvSpPr>
        <p:spPr bwMode="auto">
          <a:xfrm>
            <a:off x="285750" y="5345113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1</a:t>
            </a:r>
          </a:p>
        </p:txBody>
      </p:sp>
      <p:sp>
        <p:nvSpPr>
          <p:cNvPr id="24582" name="TextBox 123"/>
          <p:cNvSpPr txBox="1">
            <a:spLocks noChangeArrowheads="1"/>
          </p:cNvSpPr>
          <p:nvPr/>
        </p:nvSpPr>
        <p:spPr bwMode="auto">
          <a:xfrm>
            <a:off x="8455025" y="164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Verdana" pitchFamily="34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142875" y="2928938"/>
            <a:ext cx="1674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0+1=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919163" y="2928938"/>
            <a:ext cx="509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</a:t>
            </a:r>
          </a:p>
        </p:txBody>
      </p:sp>
      <p:sp>
        <p:nvSpPr>
          <p:cNvPr id="111" name="TextBox 108"/>
          <p:cNvSpPr txBox="1">
            <a:spLocks noChangeArrowheads="1"/>
          </p:cNvSpPr>
          <p:nvPr/>
        </p:nvSpPr>
        <p:spPr bwMode="auto">
          <a:xfrm>
            <a:off x="1762125" y="54165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112" name="TextBox 116"/>
          <p:cNvSpPr txBox="1">
            <a:spLocks noChangeArrowheads="1"/>
          </p:cNvSpPr>
          <p:nvPr/>
        </p:nvSpPr>
        <p:spPr bwMode="auto">
          <a:xfrm>
            <a:off x="2047875" y="54165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1651000" y="2928938"/>
            <a:ext cx="2420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0+</a:t>
            </a:r>
            <a:r>
              <a:rPr lang="en-US" altLang="ru-RU" sz="4000">
                <a:latin typeface="Verdana" pitchFamily="34" charset="0"/>
              </a:rPr>
              <a:t>0+</a:t>
            </a:r>
            <a:r>
              <a:rPr lang="ru-RU" altLang="ru-RU" sz="4000">
                <a:latin typeface="Verdana" pitchFamily="34" charset="0"/>
              </a:rPr>
              <a:t>0=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2419350" y="2928938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</a:t>
            </a:r>
          </a:p>
        </p:txBody>
      </p:sp>
      <p:sp>
        <p:nvSpPr>
          <p:cNvPr id="115" name="TextBox 108"/>
          <p:cNvSpPr txBox="1">
            <a:spLocks noChangeArrowheads="1"/>
          </p:cNvSpPr>
          <p:nvPr/>
        </p:nvSpPr>
        <p:spPr bwMode="auto">
          <a:xfrm>
            <a:off x="3562350" y="54292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1</a:t>
            </a:r>
          </a:p>
        </p:txBody>
      </p:sp>
      <p:sp>
        <p:nvSpPr>
          <p:cNvPr id="116" name="TextBox 116"/>
          <p:cNvSpPr txBox="1">
            <a:spLocks noChangeArrowheads="1"/>
          </p:cNvSpPr>
          <p:nvPr/>
        </p:nvSpPr>
        <p:spPr bwMode="auto">
          <a:xfrm>
            <a:off x="3848100" y="54292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1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500438" y="2928938"/>
            <a:ext cx="2420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1+</a:t>
            </a:r>
            <a:r>
              <a:rPr lang="en-US" altLang="ru-RU" sz="4000">
                <a:latin typeface="Verdana" pitchFamily="34" charset="0"/>
              </a:rPr>
              <a:t>0+</a:t>
            </a:r>
            <a:r>
              <a:rPr lang="ru-RU" altLang="ru-RU" sz="4000">
                <a:latin typeface="Verdana" pitchFamily="34" charset="0"/>
              </a:rPr>
              <a:t>1=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4500563" y="2935288"/>
            <a:ext cx="509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4205288" y="2935288"/>
            <a:ext cx="509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</a:t>
            </a:r>
          </a:p>
        </p:txBody>
      </p:sp>
      <p:sp>
        <p:nvSpPr>
          <p:cNvPr id="125" name="TextBox 108"/>
          <p:cNvSpPr txBox="1">
            <a:spLocks noChangeArrowheads="1"/>
          </p:cNvSpPr>
          <p:nvPr/>
        </p:nvSpPr>
        <p:spPr bwMode="auto">
          <a:xfrm>
            <a:off x="5286375" y="54165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1</a:t>
            </a:r>
          </a:p>
        </p:txBody>
      </p:sp>
      <p:sp>
        <p:nvSpPr>
          <p:cNvPr id="126" name="TextBox 116"/>
          <p:cNvSpPr txBox="1">
            <a:spLocks noChangeArrowheads="1"/>
          </p:cNvSpPr>
          <p:nvPr/>
        </p:nvSpPr>
        <p:spPr bwMode="auto">
          <a:xfrm>
            <a:off x="5572125" y="54165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294313" y="2928938"/>
            <a:ext cx="2420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1+0+1=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6276975" y="2935288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000750" y="2928938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</a:t>
            </a:r>
          </a:p>
        </p:txBody>
      </p:sp>
      <p:sp>
        <p:nvSpPr>
          <p:cNvPr id="130" name="TextBox 108"/>
          <p:cNvSpPr txBox="1">
            <a:spLocks noChangeArrowheads="1"/>
          </p:cNvSpPr>
          <p:nvPr/>
        </p:nvSpPr>
        <p:spPr bwMode="auto">
          <a:xfrm>
            <a:off x="7062788" y="553878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131" name="TextBox 116"/>
          <p:cNvSpPr txBox="1">
            <a:spLocks noChangeArrowheads="1"/>
          </p:cNvSpPr>
          <p:nvPr/>
        </p:nvSpPr>
        <p:spPr bwMode="auto">
          <a:xfrm>
            <a:off x="7348538" y="553878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Verdana" pitchFamily="34" charset="0"/>
              </a:rPr>
              <a:t>0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6858000" y="2928938"/>
            <a:ext cx="2420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0+1+0=</a:t>
            </a: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7858125" y="2928938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>
                <a:latin typeface="Verdana" pitchFamily="34" charset="0"/>
              </a:rPr>
              <a:t>1</a:t>
            </a:r>
          </a:p>
        </p:txBody>
      </p:sp>
      <p:cxnSp>
        <p:nvCxnSpPr>
          <p:cNvPr id="135" name="Прямая со стрелкой 134"/>
          <p:cNvCxnSpPr/>
          <p:nvPr/>
        </p:nvCxnSpPr>
        <p:spPr>
          <a:xfrm rot="10800000">
            <a:off x="7000875" y="1357313"/>
            <a:ext cx="1785938" cy="1587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642938" y="2935288"/>
            <a:ext cx="509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atin typeface="Verdana" pitchFamily="34" charset="0"/>
              </a:rPr>
              <a:t>0</a:t>
            </a:r>
            <a:endParaRPr lang="ru-RU" altLang="ru-RU" sz="4000">
              <a:latin typeface="Verdana" pitchFamily="34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714625" y="2928938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>
                <a:latin typeface="Verdana" pitchFamily="34" charset="0"/>
              </a:rPr>
              <a:t>0</a:t>
            </a:r>
            <a:endParaRPr lang="ru-RU" altLang="ru-RU" sz="4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-0.00162 L 0.01302 -0.27342 L 0.07778 -0.2718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8" y="-13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 0.01249 L -0.01666 -0.23317 L 0.0467 -0.23549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3" y="-12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127E-6 L 0.00104 -0.08489 L 0.06354 -0.08327 L 0.06354 -0.22739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1138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185 L 0.00538 0.11473 L 0.11129 0.11473 L 0.11007 -0.07009 L 0.17257 -0.07009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8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-0.00162 L 0.00764 -0.27736 L 0.08056 -0.27736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" y="-1378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2 1.76498E-6 L -0.01302 -0.24289 L 0.04705 -0.23664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2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127E-6 L -0.00173 -0.08651 L 0.09358 -0.08651 L 0.09358 -0.24011 " pathEditMode="relative" rAng="0" ptsTypes="AAAA">
                                      <p:cBhvr>
                                        <p:cTn id="7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200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23 L -0.00225 0.11566 L 0.08004 0.11566 L 0.08004 -0.07078 L 0.14601 -0.07078 " pathEditMode="relative" rAng="0" ptsTypes="AAAAA">
                                      <p:cBhvr>
                                        <p:cTn id="7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2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-0.00023 L 0.00486 -0.28221 L 0.08246 -0.27921 " pathEditMode="relative" rAng="0" ptsTypes="AAA">
                                      <p:cBhvr>
                                        <p:cTn id="8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-1411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37 -0.00324 L -0.01233 -0.2415 L 0.04774 -0.23849 " pathEditMode="relative" rAng="0" ptsTypes="AAA">
                                      <p:cBhvr>
                                        <p:cTn id="8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11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23 L 4.72222E-6 -0.0842 L 0.05885 -0.0842 L 0.05763 -0.22369 " pathEditMode="relative" rAng="0" ptsTypes="AAAA">
                                      <p:cBhvr>
                                        <p:cTn id="10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1196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0.01596 L 0.00417 0.11473 L 0.1099 0.11797 L 0.10886 -0.06871 L 0.18872 -0.07171 " pathEditMode="relative" rAng="0" ptsTypes="AAAAA">
                                      <p:cBhvr>
                                        <p:cTn id="11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-0.00162 L 0.01042 -0.27736 L 0.08107 -0.27574 " pathEditMode="relative" rAng="0" ptsTypes="AAA">
                                      <p:cBhvr>
                                        <p:cTn id="12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13787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1.76498E-6 L -0.01024 -0.24289 L 0.04861 -0.23803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-12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023 L -0.00122 -0.08744 L 0.05746 -0.0842 L 0.05868 -0.22693 " pathEditMode="relative" rAng="0" ptsTypes="AAAA">
                                      <p:cBhvr>
                                        <p:cTn id="14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11358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764 L -0.00174 0.11427 L 0.10885 0.11427 L 0.11007 -0.06778 L 0.1842 -0.06616 " pathEditMode="relative" rAng="0" ptsTypes="AAAAA">
                                      <p:cBhvr>
                                        <p:cTn id="14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1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-0.00162 L 0.01024 -0.29517 L 0.09028 -0.29031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-14689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6.01434E-8 L -0.0092 -0.25746 L 0.05781 -0.25283 " pathEditMode="relative" rAng="0" ptsTypes="AAA">
                                      <p:cBhvr>
                                        <p:cTn id="16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-12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23 L -0.00017 -0.08489 L 0.08229 -0.08489 L 0.08108 -0.21975 " pathEditMode="relative" rAng="0" ptsTypes="AAAA">
                                      <p:cBhvr>
                                        <p:cTn id="182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-110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5" grpId="1"/>
      <p:bldP spid="20492" grpId="0"/>
      <p:bldP spid="20492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19" grpId="2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29" grpId="0"/>
      <p:bldP spid="129" grpId="1"/>
      <p:bldP spid="129" grpId="2"/>
      <p:bldP spid="130" grpId="0"/>
      <p:bldP spid="130" grpId="1"/>
      <p:bldP spid="131" grpId="0"/>
      <p:bldP spid="131" grpId="1"/>
      <p:bldP spid="132" grpId="0"/>
      <p:bldP spid="132" grpId="1"/>
      <p:bldP spid="133" grpId="0"/>
      <p:bldP spid="133" grpId="1"/>
      <p:bldP spid="120" grpId="0"/>
      <p:bldP spid="120" grpId="1"/>
      <p:bldP spid="120" grpId="2"/>
      <p:bldP spid="121" grpId="0"/>
      <p:bldP spid="121" grpId="1"/>
      <p:bldP spid="12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eaLnBrk="1" hangingPunct="1"/>
            <a:r>
              <a:rPr lang="ru-RU" altLang="ru-RU" smtClean="0"/>
              <a:t>Основные понятия</a:t>
            </a: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179388" y="4076700"/>
            <a:ext cx="8496300" cy="1152525"/>
            <a:chOff x="113" y="1752"/>
            <a:chExt cx="5352" cy="726"/>
          </a:xfrm>
        </p:grpSpPr>
        <p:sp>
          <p:nvSpPr>
            <p:cNvPr id="5125" name="AutoShape 6"/>
            <p:cNvSpPr>
              <a:spLocks noChangeArrowheads="1"/>
            </p:cNvSpPr>
            <p:nvPr/>
          </p:nvSpPr>
          <p:spPr bwMode="auto">
            <a:xfrm>
              <a:off x="113" y="1752"/>
              <a:ext cx="1315" cy="726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26" name="AutoShape 7"/>
            <p:cNvSpPr>
              <a:spLocks noChangeArrowheads="1"/>
            </p:cNvSpPr>
            <p:nvPr/>
          </p:nvSpPr>
          <p:spPr bwMode="auto">
            <a:xfrm>
              <a:off x="1701" y="1842"/>
              <a:ext cx="1179" cy="635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27" name="AutoShape 8"/>
            <p:cNvSpPr>
              <a:spLocks noChangeArrowheads="1"/>
            </p:cNvSpPr>
            <p:nvPr/>
          </p:nvSpPr>
          <p:spPr bwMode="auto">
            <a:xfrm>
              <a:off x="3152" y="1888"/>
              <a:ext cx="1089" cy="589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28" name="AutoShape 9"/>
            <p:cNvSpPr>
              <a:spLocks noChangeArrowheads="1"/>
            </p:cNvSpPr>
            <p:nvPr/>
          </p:nvSpPr>
          <p:spPr bwMode="auto">
            <a:xfrm>
              <a:off x="4513" y="1979"/>
              <a:ext cx="952" cy="498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29" name="Text Box 10"/>
            <p:cNvSpPr txBox="1">
              <a:spLocks noChangeArrowheads="1"/>
            </p:cNvSpPr>
            <p:nvPr/>
          </p:nvSpPr>
          <p:spPr bwMode="auto">
            <a:xfrm>
              <a:off x="249" y="1979"/>
              <a:ext cx="10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Устройство</a:t>
              </a:r>
              <a:r>
                <a:rPr lang="ru-RU" altLang="ru-RU" sz="1800"/>
                <a:t> </a:t>
              </a:r>
            </a:p>
          </p:txBody>
        </p:sp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1973" y="2069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Блок</a:t>
              </a:r>
              <a:r>
                <a:rPr lang="ru-RU" altLang="ru-RU" sz="1800"/>
                <a:t> </a:t>
              </a: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3515" y="2069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Узел</a:t>
              </a:r>
              <a:r>
                <a:rPr lang="ru-RU" altLang="ru-RU" sz="1800"/>
                <a:t> </a:t>
              </a:r>
            </a:p>
          </p:txBody>
        </p: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4604" y="2160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Элемент</a:t>
              </a:r>
              <a:r>
                <a:rPr lang="ru-RU" altLang="ru-RU" sz="1800"/>
                <a:t> </a:t>
              </a:r>
            </a:p>
          </p:txBody>
        </p:sp>
        <p:sp>
          <p:nvSpPr>
            <p:cNvPr id="5133" name="AutoShape 14"/>
            <p:cNvSpPr>
              <a:spLocks noChangeArrowheads="1"/>
            </p:cNvSpPr>
            <p:nvPr/>
          </p:nvSpPr>
          <p:spPr bwMode="auto">
            <a:xfrm>
              <a:off x="1429" y="2115"/>
              <a:ext cx="272" cy="181"/>
            </a:xfrm>
            <a:prstGeom prst="rightArrow">
              <a:avLst>
                <a:gd name="adj1" fmla="val 50000"/>
                <a:gd name="adj2" fmla="val 37569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34" name="AutoShape 15"/>
            <p:cNvSpPr>
              <a:spLocks noChangeArrowheads="1"/>
            </p:cNvSpPr>
            <p:nvPr/>
          </p:nvSpPr>
          <p:spPr bwMode="auto">
            <a:xfrm>
              <a:off x="2880" y="2160"/>
              <a:ext cx="272" cy="181"/>
            </a:xfrm>
            <a:prstGeom prst="rightArrow">
              <a:avLst>
                <a:gd name="adj1" fmla="val 50000"/>
                <a:gd name="adj2" fmla="val 37569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35" name="AutoShape 16"/>
            <p:cNvSpPr>
              <a:spLocks noChangeArrowheads="1"/>
            </p:cNvSpPr>
            <p:nvPr/>
          </p:nvSpPr>
          <p:spPr bwMode="auto">
            <a:xfrm>
              <a:off x="4241" y="2160"/>
              <a:ext cx="272" cy="181"/>
            </a:xfrm>
            <a:prstGeom prst="rightArrow">
              <a:avLst>
                <a:gd name="adj1" fmla="val 50000"/>
                <a:gd name="adj2" fmla="val 37569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539750" y="981075"/>
            <a:ext cx="76962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71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822325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230313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383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2600" b="1"/>
              <a:t>Структурная организация ЭВМ </a:t>
            </a:r>
            <a:r>
              <a:rPr lang="ru-RU" altLang="ru-RU" sz="2600"/>
              <a:t>некоторая физическая модель, устанавливающая состав, порядок и принципы взаимодействия основных функциональных частей машины (без излишних деталей их технической реализации).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36513" y="2384425"/>
            <a:ext cx="1511300" cy="790575"/>
            <a:chOff x="4536" y="1639"/>
            <a:chExt cx="952" cy="498"/>
          </a:xfrm>
        </p:grpSpPr>
        <p:sp>
          <p:nvSpPr>
            <p:cNvPr id="6148" name="AutoShape 8"/>
            <p:cNvSpPr>
              <a:spLocks noChangeArrowheads="1"/>
            </p:cNvSpPr>
            <p:nvPr/>
          </p:nvSpPr>
          <p:spPr bwMode="auto">
            <a:xfrm>
              <a:off x="4536" y="1639"/>
              <a:ext cx="952" cy="498"/>
            </a:xfrm>
            <a:prstGeom prst="flowChartProcess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6149" name="Text Box 12"/>
            <p:cNvSpPr txBox="1">
              <a:spLocks noChangeArrowheads="1"/>
            </p:cNvSpPr>
            <p:nvPr/>
          </p:nvSpPr>
          <p:spPr bwMode="auto">
            <a:xfrm>
              <a:off x="4627" y="1820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Элемент</a:t>
              </a:r>
              <a:r>
                <a:rPr lang="ru-RU" altLang="ru-RU" sz="1800"/>
                <a:t> </a:t>
              </a:r>
            </a:p>
          </p:txBody>
        </p: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39750" y="4221163"/>
            <a:ext cx="7489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/>
              <a:t>Элемент</a:t>
            </a:r>
            <a:r>
              <a:rPr lang="ru-RU" altLang="ru-RU" sz="2400"/>
              <a:t>, простейшее устройство ЭВМ, выполняющее одну операцию над входными сигналами (пример – логический элемент).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2066925" y="2319338"/>
            <a:ext cx="1728788" cy="935037"/>
            <a:chOff x="3197" y="1548"/>
            <a:chExt cx="1089" cy="589"/>
          </a:xfrm>
        </p:grpSpPr>
        <p:sp>
          <p:nvSpPr>
            <p:cNvPr id="7176" name="AutoShape 7"/>
            <p:cNvSpPr>
              <a:spLocks noChangeArrowheads="1"/>
            </p:cNvSpPr>
            <p:nvPr/>
          </p:nvSpPr>
          <p:spPr bwMode="auto">
            <a:xfrm>
              <a:off x="3197" y="1548"/>
              <a:ext cx="1089" cy="589"/>
            </a:xfrm>
            <a:prstGeom prst="flowChartProcess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77" name="Text Box 11"/>
            <p:cNvSpPr txBox="1">
              <a:spLocks noChangeArrowheads="1"/>
            </p:cNvSpPr>
            <p:nvPr/>
          </p:nvSpPr>
          <p:spPr bwMode="auto">
            <a:xfrm>
              <a:off x="3560" y="1729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Узел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7171" name="Group 20"/>
          <p:cNvGrpSpPr>
            <a:grpSpLocks/>
          </p:cNvGrpSpPr>
          <p:nvPr/>
        </p:nvGrpSpPr>
        <p:grpSpPr bwMode="auto">
          <a:xfrm>
            <a:off x="71438" y="2420938"/>
            <a:ext cx="1511300" cy="790575"/>
            <a:chOff x="4558" y="1639"/>
            <a:chExt cx="952" cy="498"/>
          </a:xfrm>
        </p:grpSpPr>
        <p:sp>
          <p:nvSpPr>
            <p:cNvPr id="7174" name="AutoShape 8"/>
            <p:cNvSpPr>
              <a:spLocks noChangeArrowheads="1"/>
            </p:cNvSpPr>
            <p:nvPr/>
          </p:nvSpPr>
          <p:spPr bwMode="auto">
            <a:xfrm>
              <a:off x="4558" y="1639"/>
              <a:ext cx="952" cy="498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75" name="Text Box 12"/>
            <p:cNvSpPr txBox="1">
              <a:spLocks noChangeArrowheads="1"/>
            </p:cNvSpPr>
            <p:nvPr/>
          </p:nvSpPr>
          <p:spPr bwMode="auto">
            <a:xfrm>
              <a:off x="4649" y="1820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Элемент</a:t>
              </a:r>
              <a:r>
                <a:rPr lang="ru-RU" altLang="ru-RU" sz="1800"/>
                <a:t> </a:t>
              </a:r>
            </a:p>
          </p:txBody>
        </p:sp>
      </p:grp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619250" y="2673350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31800" y="4149725"/>
            <a:ext cx="8064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/>
              <a:t>Узел</a:t>
            </a:r>
            <a:r>
              <a:rPr lang="ru-RU" altLang="ru-RU" sz="2400"/>
              <a:t> - часть машины, состоящая из нескольких более простых элементов и представляющая собой сборочную единицу (логическая схема).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4284663" y="2241550"/>
            <a:ext cx="1871662" cy="1008063"/>
            <a:chOff x="1746" y="1412"/>
            <a:chExt cx="1179" cy="635"/>
          </a:xfrm>
        </p:grpSpPr>
        <p:sp>
          <p:nvSpPr>
            <p:cNvPr id="8204" name="AutoShape 6"/>
            <p:cNvSpPr>
              <a:spLocks noChangeArrowheads="1"/>
            </p:cNvSpPr>
            <p:nvPr/>
          </p:nvSpPr>
          <p:spPr bwMode="auto">
            <a:xfrm>
              <a:off x="1746" y="1412"/>
              <a:ext cx="1179" cy="635"/>
            </a:xfrm>
            <a:prstGeom prst="flowChartProcess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5" name="Text Box 10"/>
            <p:cNvSpPr txBox="1">
              <a:spLocks noChangeArrowheads="1"/>
            </p:cNvSpPr>
            <p:nvPr/>
          </p:nvSpPr>
          <p:spPr bwMode="auto">
            <a:xfrm>
              <a:off x="2018" y="1639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Блок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2051050" y="2312988"/>
            <a:ext cx="1728788" cy="935037"/>
            <a:chOff x="3197" y="1458"/>
            <a:chExt cx="1089" cy="589"/>
          </a:xfrm>
        </p:grpSpPr>
        <p:sp>
          <p:nvSpPr>
            <p:cNvPr id="8202" name="AutoShape 7"/>
            <p:cNvSpPr>
              <a:spLocks noChangeArrowheads="1"/>
            </p:cNvSpPr>
            <p:nvPr/>
          </p:nvSpPr>
          <p:spPr bwMode="auto">
            <a:xfrm>
              <a:off x="3197" y="1458"/>
              <a:ext cx="1089" cy="589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560" y="1639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Узел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71438" y="2384425"/>
            <a:ext cx="1511300" cy="790575"/>
            <a:chOff x="4558" y="1549"/>
            <a:chExt cx="952" cy="498"/>
          </a:xfrm>
        </p:grpSpPr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4558" y="1549"/>
              <a:ext cx="952" cy="498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1" name="Text Box 12"/>
            <p:cNvSpPr txBox="1">
              <a:spLocks noChangeArrowheads="1"/>
            </p:cNvSpPr>
            <p:nvPr/>
          </p:nvSpPr>
          <p:spPr bwMode="auto">
            <a:xfrm>
              <a:off x="4649" y="1730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Элемент</a:t>
              </a:r>
              <a:r>
                <a:rPr lang="ru-RU" altLang="ru-RU" sz="1800"/>
                <a:t> </a:t>
              </a:r>
            </a:p>
          </p:txBody>
        </p:sp>
      </p:grpSp>
      <p:sp>
        <p:nvSpPr>
          <p:cNvPr id="8197" name="AutoShape 13"/>
          <p:cNvSpPr>
            <a:spLocks noChangeArrowheads="1"/>
          </p:cNvSpPr>
          <p:nvPr/>
        </p:nvSpPr>
        <p:spPr bwMode="auto">
          <a:xfrm>
            <a:off x="1619250" y="2636838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8" name="AutoShape 14"/>
          <p:cNvSpPr>
            <a:spLocks noChangeArrowheads="1"/>
          </p:cNvSpPr>
          <p:nvPr/>
        </p:nvSpPr>
        <p:spPr bwMode="auto">
          <a:xfrm>
            <a:off x="3816350" y="2636838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23850" y="3860800"/>
            <a:ext cx="82089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/>
              <a:t>Блок </a:t>
            </a:r>
            <a:r>
              <a:rPr lang="ru-RU" altLang="ru-RU" sz="2400"/>
              <a:t>- функциональный компонент ЭВМ, состоящий из элементов и узлов и выполняющий операции над машинными словами или управляющий такими операциями (пример: блок регистров).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6659563" y="2133600"/>
            <a:ext cx="2087562" cy="1152525"/>
            <a:chOff x="158" y="1185"/>
            <a:chExt cx="1315" cy="726"/>
          </a:xfrm>
        </p:grpSpPr>
        <p:sp>
          <p:nvSpPr>
            <p:cNvPr id="9232" name="AutoShape 6"/>
            <p:cNvSpPr>
              <a:spLocks noChangeArrowheads="1"/>
            </p:cNvSpPr>
            <p:nvPr/>
          </p:nvSpPr>
          <p:spPr bwMode="auto">
            <a:xfrm>
              <a:off x="158" y="1185"/>
              <a:ext cx="1315" cy="726"/>
            </a:xfrm>
            <a:prstGeom prst="flowChartProcess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233" name="Text Box 10"/>
            <p:cNvSpPr txBox="1">
              <a:spLocks noChangeArrowheads="1"/>
            </p:cNvSpPr>
            <p:nvPr/>
          </p:nvSpPr>
          <p:spPr bwMode="auto">
            <a:xfrm>
              <a:off x="294" y="1412"/>
              <a:ext cx="10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Устройство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9219" name="Group 19"/>
          <p:cNvGrpSpPr>
            <a:grpSpLocks/>
          </p:cNvGrpSpPr>
          <p:nvPr/>
        </p:nvGrpSpPr>
        <p:grpSpPr bwMode="auto">
          <a:xfrm>
            <a:off x="4284663" y="2241550"/>
            <a:ext cx="1871662" cy="1008063"/>
            <a:chOff x="1746" y="1275"/>
            <a:chExt cx="1179" cy="635"/>
          </a:xfrm>
        </p:grpSpPr>
        <p:sp>
          <p:nvSpPr>
            <p:cNvPr id="9230" name="AutoShape 7"/>
            <p:cNvSpPr>
              <a:spLocks noChangeArrowheads="1"/>
            </p:cNvSpPr>
            <p:nvPr/>
          </p:nvSpPr>
          <p:spPr bwMode="auto">
            <a:xfrm>
              <a:off x="1746" y="1275"/>
              <a:ext cx="1179" cy="635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2018" y="1502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Блок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2051050" y="2276475"/>
            <a:ext cx="1728788" cy="935038"/>
            <a:chOff x="3197" y="1321"/>
            <a:chExt cx="1089" cy="589"/>
          </a:xfrm>
        </p:grpSpPr>
        <p:sp>
          <p:nvSpPr>
            <p:cNvPr id="9228" name="AutoShape 8"/>
            <p:cNvSpPr>
              <a:spLocks noChangeArrowheads="1"/>
            </p:cNvSpPr>
            <p:nvPr/>
          </p:nvSpPr>
          <p:spPr bwMode="auto">
            <a:xfrm>
              <a:off x="3197" y="1321"/>
              <a:ext cx="1089" cy="589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3560" y="150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Узел</a:t>
              </a:r>
              <a:r>
                <a:rPr lang="ru-RU" altLang="ru-RU" sz="1800"/>
                <a:t> </a:t>
              </a:r>
            </a:p>
          </p:txBody>
        </p:sp>
      </p:grpSp>
      <p:grpSp>
        <p:nvGrpSpPr>
          <p:cNvPr id="9221" name="Group 21"/>
          <p:cNvGrpSpPr>
            <a:grpSpLocks/>
          </p:cNvGrpSpPr>
          <p:nvPr/>
        </p:nvGrpSpPr>
        <p:grpSpPr bwMode="auto">
          <a:xfrm>
            <a:off x="36513" y="2312988"/>
            <a:ext cx="1511300" cy="790575"/>
            <a:chOff x="4558" y="1412"/>
            <a:chExt cx="952" cy="498"/>
          </a:xfrm>
        </p:grpSpPr>
        <p:sp>
          <p:nvSpPr>
            <p:cNvPr id="9226" name="AutoShape 9"/>
            <p:cNvSpPr>
              <a:spLocks noChangeArrowheads="1"/>
            </p:cNvSpPr>
            <p:nvPr/>
          </p:nvSpPr>
          <p:spPr bwMode="auto">
            <a:xfrm>
              <a:off x="4558" y="1412"/>
              <a:ext cx="952" cy="498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4649" y="1593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800" b="1"/>
                <a:t>Элемент</a:t>
              </a:r>
              <a:r>
                <a:rPr lang="ru-RU" altLang="ru-RU" sz="1800"/>
                <a:t> </a:t>
              </a:r>
            </a:p>
          </p:txBody>
        </p:sp>
      </p:grpSp>
      <p:sp>
        <p:nvSpPr>
          <p:cNvPr id="9222" name="AutoShape 14"/>
          <p:cNvSpPr>
            <a:spLocks noChangeArrowheads="1"/>
          </p:cNvSpPr>
          <p:nvPr/>
        </p:nvSpPr>
        <p:spPr bwMode="auto">
          <a:xfrm>
            <a:off x="1584325" y="2600325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3" name="AutoShape 15"/>
          <p:cNvSpPr>
            <a:spLocks noChangeArrowheads="1"/>
          </p:cNvSpPr>
          <p:nvPr/>
        </p:nvSpPr>
        <p:spPr bwMode="auto">
          <a:xfrm>
            <a:off x="3816350" y="2636838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4" name="AutoShape 16"/>
          <p:cNvSpPr>
            <a:spLocks noChangeArrowheads="1"/>
          </p:cNvSpPr>
          <p:nvPr/>
        </p:nvSpPr>
        <p:spPr bwMode="auto">
          <a:xfrm>
            <a:off x="6192838" y="2600325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8313" y="3860800"/>
            <a:ext cx="842486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/>
              <a:t>Устройство</a:t>
            </a:r>
            <a:r>
              <a:rPr lang="ru-RU" altLang="ru-RU" sz="2400"/>
              <a:t> - наиболее крупная функциональная часть ЭВМ, состоящая из элементов, узлов, блоков и выполняющая глобальные операции над кодированными данными (запоминание, обработку,                               		преобразование).</a:t>
            </a:r>
            <a:r>
              <a:rPr lang="ru-RU" altLang="ru-RU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265113" eaLnBrk="1" hangingPunct="1">
              <a:buFontTx/>
              <a:buNone/>
            </a:pPr>
            <a:r>
              <a:rPr lang="ru-RU" altLang="ru-RU" b="1" smtClean="0"/>
              <a:t>Узел ЭВМ выполняющий арифметическое суммирование кодов чисел, называется сумматором.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993062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571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</a:pPr>
            <a:r>
              <a:rPr lang="ru-RU" altLang="ru-RU" sz="2400"/>
              <a:t>Операция суммирования осуществляется в сумматорах поразрядно с использованием одноразрядных суммирующих схем. При этом в каждом разряде требуется выполнить сложение трех двоичных цифр данного разряда: первого слагаемого Хi, цифры этого же разряда второго слагаемого Yi и цифры переноса Pi из соседнего младшего разряда.</a:t>
            </a:r>
            <a:br>
              <a:rPr lang="ru-RU" altLang="ru-RU" sz="2400"/>
            </a:br>
            <a:endParaRPr lang="ru-RU" altLang="ru-RU" sz="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/>
              <a:t>И тогда такое суммирование разбивают на две аналогичные операции: суммирование двух цифр слагаемых и суммирование полученного результата с переносом из соседнего младшего разряда. Каждая из этих операций выполняется схемой,                                                           		называемой полусумматором.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951</TotalTime>
  <Words>776</Words>
  <Application>Microsoft Office PowerPoint</Application>
  <PresentationFormat>Экран (4:3)</PresentationFormat>
  <Paragraphs>300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Comic Sans MS</vt:lpstr>
      <vt:lpstr>Arial</vt:lpstr>
      <vt:lpstr>Symbol</vt:lpstr>
      <vt:lpstr>Wingdings</vt:lpstr>
      <vt:lpstr>Verdana</vt:lpstr>
      <vt:lpstr>Пастель</vt:lpstr>
      <vt:lpstr>Устройство и принцип работы  последовательного сумматора</vt:lpstr>
      <vt:lpstr>Содержание</vt:lpstr>
      <vt:lpstr>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Полусумматор</vt:lpstr>
      <vt:lpstr>Презентация PowerPoint</vt:lpstr>
      <vt:lpstr>Структурная схема полусумматора</vt:lpstr>
      <vt:lpstr>Презентация PowerPoint</vt:lpstr>
      <vt:lpstr>Сумматор </vt:lpstr>
      <vt:lpstr>Презентация PowerPoint</vt:lpstr>
      <vt:lpstr>Структурная схема сумматора </vt:lpstr>
      <vt:lpstr>Презентация PowerPoint</vt:lpstr>
      <vt:lpstr>Презентация PowerPoint</vt:lpstr>
      <vt:lpstr>Работа сумматора</vt:lpstr>
      <vt:lpstr>2. Таблица истинности сумматора</vt:lpstr>
      <vt:lpstr>Презентация PowerPoint</vt:lpstr>
      <vt:lpstr>Пример работы сумматора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сумматора</dc:title>
  <dc:creator>Acer</dc:creator>
  <cp:lastModifiedBy>N</cp:lastModifiedBy>
  <cp:revision>16</cp:revision>
  <dcterms:created xsi:type="dcterms:W3CDTF">2011-01-09T07:37:10Z</dcterms:created>
  <dcterms:modified xsi:type="dcterms:W3CDTF">2014-10-28T18:12:36Z</dcterms:modified>
</cp:coreProperties>
</file>