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FF"/>
    <a:srgbClr val="0000FF"/>
    <a:srgbClr val="FF9900"/>
    <a:srgbClr val="FF0066"/>
    <a:srgbClr val="9999FF"/>
    <a:srgbClr val="FF99CC"/>
    <a:srgbClr val="CC3399"/>
    <a:srgbClr val="FFCCCC"/>
    <a:srgbClr val="FF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9BC-A102-43DC-A05E-F458845B2BC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4F07-EF41-4139-81AF-DA15B382A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9BC-A102-43DC-A05E-F458845B2BC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4F07-EF41-4139-81AF-DA15B382A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9BC-A102-43DC-A05E-F458845B2BC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4F07-EF41-4139-81AF-DA15B382A51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9BC-A102-43DC-A05E-F458845B2BC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4F07-EF41-4139-81AF-DA15B382A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9BC-A102-43DC-A05E-F458845B2BC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4F07-EF41-4139-81AF-DA15B382A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9BC-A102-43DC-A05E-F458845B2BC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4F07-EF41-4139-81AF-DA15B382A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9BC-A102-43DC-A05E-F458845B2BC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4F07-EF41-4139-81AF-DA15B382A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9BC-A102-43DC-A05E-F458845B2BC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4F07-EF41-4139-81AF-DA15B382A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9BC-A102-43DC-A05E-F458845B2BC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4F07-EF41-4139-81AF-DA15B382A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9BC-A102-43DC-A05E-F458845B2BC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4F07-EF41-4139-81AF-DA15B382A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E9BC-A102-43DC-A05E-F458845B2BC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4F07-EF41-4139-81AF-DA15B382A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DEFE9BC-A102-43DC-A05E-F458845B2BC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ADF4F07-EF41-4139-81AF-DA15B382A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Wine_grapes04.jpg?uselang=ru" TargetMode="External"/><Relationship Id="rId3" Type="http://schemas.openxmlformats.org/officeDocument/2006/relationships/hyperlink" Target="http://commons.wikimedia.org/wiki/File:Cantaloupes.jpg?uselang=ru" TargetMode="External"/><Relationship Id="rId7" Type="http://schemas.openxmlformats.org/officeDocument/2006/relationships/hyperlink" Target="http://commons.wikimedia.org/wiki/File:Autumn_Red_peaches.jpg?uselang=ru" TargetMode="External"/><Relationship Id="rId12" Type="http://schemas.openxmlformats.org/officeDocument/2006/relationships/hyperlink" Target="http://images.yandex.ru/yandsearch?text=%D0%B3%D0%BB%D0%B0%D0%B7&amp;pos=0&amp;uinfo=sw-1263-sh-885-fw-1038-fh-598-pd-1&amp;rpt=simage&amp;img_url=http://cs9560.vkontakte.ru/u154448357/-14/x_858682d9.jpg" TargetMode="External"/><Relationship Id="rId2" Type="http://schemas.openxmlformats.org/officeDocument/2006/relationships/hyperlink" Target="http://ru.wikipedia.org/wiki/%D0%A4%D0%B0%D0%B9%D0%BB:%D0%9F%D0%BB%D0%BE%D0%B4%D1%8B_%D0%B0%D0%B1%D1%80%D0%B8%D0%BA%D0%BE%D1%81%D0%B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itamini.ru/vitamin_14.html" TargetMode="External"/><Relationship Id="rId11" Type="http://schemas.openxmlformats.org/officeDocument/2006/relationships/hyperlink" Target="http://images.yandex.ru/yandsearch?text=%D0%B6%D0%B5%D0%BB%D1%82%D0%BE%D0%BA&amp;pos=2&amp;uinfo=sw-1263-sh-885-fw-1038-fh-598-pd-1&amp;rpt=simage&amp;img_url=http://s1.hubimg.com/u/3351932_f520.jpg" TargetMode="External"/><Relationship Id="rId5" Type="http://schemas.openxmlformats.org/officeDocument/2006/relationships/hyperlink" Target="http://images.yandex.ru/yandsearch?text=%D1%81%D1%8B%D1%80&amp;pos=1&amp;uinfo=sw-1263-sh-885-fw-1038-fh-598-pd-1&amp;rpt=simage&amp;img_url=http://fitfan.ru/uploads/posts/2010-10/1286903357_cheese.jpg" TargetMode="External"/><Relationship Id="rId10" Type="http://schemas.openxmlformats.org/officeDocument/2006/relationships/hyperlink" Target="http://images.yandex.ru/yandsearch?text=%D0%B8%D0%BA%D1%80%D0%B0%20%D0%BA%D1%80%D0%B0%D1%81%D0%BD%D0%B0%D1%8F&amp;pos=4&amp;uinfo=sw-1263-sh-885-fw-1038-fh-598-pd-1&amp;rpt=simage&amp;img_url=http://altfast.ru/uploads/posts/2010-07/1278421022_24.jpg" TargetMode="External"/><Relationship Id="rId4" Type="http://schemas.openxmlformats.org/officeDocument/2006/relationships/hyperlink" Target="http://commons.wikimedia.org/wiki/File:Red_Apple.jpg?uselang=ru" TargetMode="External"/><Relationship Id="rId9" Type="http://schemas.openxmlformats.org/officeDocument/2006/relationships/hyperlink" Target="http://commons.wikimedia.org/wiki/File:Milk_glass.jpg?uselang=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Vitamin A</a:t>
            </a:r>
            <a:endParaRPr lang="ru-RU" sz="9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32656"/>
            <a:ext cx="1905000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8751" y="3573015"/>
            <a:ext cx="2184352" cy="2127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713" y="246930"/>
            <a:ext cx="252412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3888" y="6230842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>
                <a:solidFill>
                  <a:srgbClr val="FFFF00"/>
                </a:solidFill>
              </a:rPr>
              <a:t> made </a:t>
            </a:r>
            <a:r>
              <a:rPr lang="en-US" sz="3200" dirty="0" smtClean="0">
                <a:solidFill>
                  <a:srgbClr val="FFFF00"/>
                </a:solidFill>
              </a:rPr>
              <a:t>by </a:t>
            </a:r>
            <a:r>
              <a:rPr lang="en-US" sz="3200" dirty="0" err="1" smtClean="0">
                <a:solidFill>
                  <a:srgbClr val="FFFF00"/>
                </a:solidFill>
              </a:rPr>
              <a:t>Stepa</a:t>
            </a:r>
            <a:r>
              <a:rPr lang="en-US" sz="3200" dirty="0" smtClean="0">
                <a:solidFill>
                  <a:srgbClr val="FFFF00"/>
                </a:solidFill>
              </a:rPr>
              <a:t> Kate 7B 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89040"/>
            <a:ext cx="3334173" cy="223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12393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492896"/>
            <a:ext cx="5040560" cy="4176464"/>
          </a:xfrm>
        </p:spPr>
        <p:txBody>
          <a:bodyPr>
            <a:noAutofit/>
          </a:bodyPr>
          <a:lstStyle/>
          <a:p>
            <a:pPr algn="just"/>
            <a:r>
              <a:rPr lang="en-US" sz="3200" dirty="0">
                <a:solidFill>
                  <a:srgbClr val="FFFF00"/>
                </a:solidFill>
              </a:rPr>
              <a:t>Vitamin A</a:t>
            </a:r>
            <a:r>
              <a:rPr lang="en-US" sz="2800" dirty="0">
                <a:solidFill>
                  <a:srgbClr val="FFFFFF"/>
                </a:solidFill>
              </a:rPr>
              <a:t>-soluble </a:t>
            </a:r>
            <a:r>
              <a:rPr lang="en-US" sz="2800" dirty="0" smtClean="0">
                <a:solidFill>
                  <a:srgbClr val="FFFFFF"/>
                </a:solidFill>
              </a:rPr>
              <a:t>vitamin.</a:t>
            </a:r>
            <a:r>
              <a:rPr lang="ru-RU" sz="2800" dirty="0">
                <a:solidFill>
                  <a:srgbClr val="FFFFFF"/>
                </a:solidFill>
              </a:rPr>
              <a:t> </a:t>
            </a:r>
            <a:r>
              <a:rPr lang="en-US" sz="2800" dirty="0">
                <a:solidFill>
                  <a:srgbClr val="FFFFFF"/>
                </a:solidFill>
              </a:rPr>
              <a:t>In 1913, Elmer McCollum, a biochemist at the University of Wisconsin–Madison, and colleague Marguerite Davis identified a fat-soluble nutrient in butterfat and cod liver oil.</a:t>
            </a:r>
            <a:endParaRPr lang="ru-RU" sz="2800" dirty="0">
              <a:solidFill>
                <a:srgbClr val="FFFFFF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764704"/>
            <a:ext cx="3620149" cy="3761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лако 3"/>
          <p:cNvSpPr/>
          <p:nvPr/>
        </p:nvSpPr>
        <p:spPr>
          <a:xfrm>
            <a:off x="1043608" y="485699"/>
            <a:ext cx="3168352" cy="1656184"/>
          </a:xfrm>
          <a:prstGeom prst="cloud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379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691680" y="1844824"/>
            <a:ext cx="5472608" cy="3240360"/>
          </a:xfrm>
        </p:spPr>
        <p:txBody>
          <a:bodyPr/>
          <a:lstStyle/>
          <a:p>
            <a:r>
              <a:rPr lang="en-US" sz="2800" dirty="0" smtClean="0"/>
              <a:t>Soluble-</a:t>
            </a:r>
            <a:r>
              <a:rPr lang="ru-RU" sz="2800" dirty="0" smtClean="0"/>
              <a:t>жирорастворимый</a:t>
            </a:r>
            <a:endParaRPr lang="en-US" sz="2800" dirty="0" smtClean="0"/>
          </a:p>
          <a:p>
            <a:r>
              <a:rPr lang="en-US" sz="2800" dirty="0" smtClean="0"/>
              <a:t>Identify-</a:t>
            </a:r>
            <a:r>
              <a:rPr lang="ru-RU" sz="2800" dirty="0" smtClean="0"/>
              <a:t>определить</a:t>
            </a:r>
            <a:endParaRPr lang="en-US" sz="2800" dirty="0" smtClean="0"/>
          </a:p>
          <a:p>
            <a:r>
              <a:rPr lang="en-US" sz="2800" dirty="0" smtClean="0"/>
              <a:t>Nutrient-</a:t>
            </a:r>
            <a:r>
              <a:rPr lang="ru-RU" sz="2800" dirty="0"/>
              <a:t>питательный</a:t>
            </a:r>
            <a:endParaRPr lang="en-US" sz="2800" dirty="0" smtClean="0"/>
          </a:p>
          <a:p>
            <a:r>
              <a:rPr lang="en-US" sz="2800" dirty="0" smtClean="0"/>
              <a:t>Butterfat-</a:t>
            </a:r>
            <a:r>
              <a:rPr lang="ru-RU" sz="2800" dirty="0"/>
              <a:t>молочный </a:t>
            </a:r>
            <a:r>
              <a:rPr lang="ru-RU" sz="2800" dirty="0" smtClean="0"/>
              <a:t>жир</a:t>
            </a:r>
            <a:endParaRPr lang="en-US" sz="2800" dirty="0" smtClean="0"/>
          </a:p>
          <a:p>
            <a:r>
              <a:rPr lang="en-US" sz="2800" dirty="0" smtClean="0"/>
              <a:t>Cod </a:t>
            </a:r>
            <a:r>
              <a:rPr lang="en-US" sz="2800" dirty="0"/>
              <a:t>liver </a:t>
            </a:r>
            <a:r>
              <a:rPr lang="en-US" sz="2800" dirty="0" smtClean="0"/>
              <a:t>oil-</a:t>
            </a:r>
            <a:r>
              <a:rPr lang="ru-RU" sz="2800" dirty="0" smtClean="0"/>
              <a:t>масл</a:t>
            </a:r>
            <a:r>
              <a:rPr lang="ru-RU" sz="2800" dirty="0"/>
              <a:t>о</a:t>
            </a:r>
            <a:r>
              <a:rPr lang="ru-RU" sz="2800" dirty="0" smtClean="0"/>
              <a:t> </a:t>
            </a:r>
            <a:r>
              <a:rPr lang="ru-RU" sz="2800" dirty="0"/>
              <a:t>печени трески</a:t>
            </a:r>
            <a:endParaRPr lang="en-US" sz="2800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43808" y="548680"/>
            <a:ext cx="3024336" cy="830997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66"/>
                </a:solidFill>
              </a:rPr>
              <a:t>Vocabulary</a:t>
            </a:r>
            <a:endParaRPr lang="ru-RU" sz="4800" dirty="0">
              <a:solidFill>
                <a:srgbClr val="FF0066"/>
              </a:solidFill>
            </a:endParaRPr>
          </a:p>
        </p:txBody>
      </p:sp>
      <p:sp>
        <p:nvSpPr>
          <p:cNvPr id="6" name="Улыбающееся лицо 5"/>
          <p:cNvSpPr/>
          <p:nvPr/>
        </p:nvSpPr>
        <p:spPr>
          <a:xfrm>
            <a:off x="395536" y="4869160"/>
            <a:ext cx="1800200" cy="1584176"/>
          </a:xfrm>
          <a:prstGeom prst="smileyFace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7705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324544" y="404664"/>
            <a:ext cx="5256584" cy="1252728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9999FF"/>
                </a:solidFill>
              </a:rPr>
              <a:t>Plant </a:t>
            </a:r>
            <a:r>
              <a:rPr lang="en-US" sz="5400" dirty="0">
                <a:solidFill>
                  <a:srgbClr val="9999FF"/>
                </a:solidFill>
              </a:rPr>
              <a:t>sources</a:t>
            </a:r>
            <a:endParaRPr lang="ru-RU" sz="5400" dirty="0">
              <a:solidFill>
                <a:srgbClr val="9999FF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211960" y="1399381"/>
            <a:ext cx="4680520" cy="5361459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FFFFFF"/>
                </a:solidFill>
              </a:rPr>
              <a:t>Green and yellow vegetables (carrots, squash, peppers, spinach, broccoli, green onions, parsley), legumes (soy, peas), peaches, apricots, apples, grapes, watermelon, melon, rose, buckthorn, black cherry, </a:t>
            </a:r>
            <a:r>
              <a:rPr lang="en-US" dirty="0" smtClean="0">
                <a:solidFill>
                  <a:srgbClr val="FFFFFF"/>
                </a:solidFill>
              </a:rPr>
              <a:t>herbs (alfalfa, borage leaves, burdock root, cayenne pepper, fennel, hops, horsetail, kelp, lemongrass, mullein, nettle, oats, parsley, peppermint, plantain, raspberry leaves).</a:t>
            </a:r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2725269" cy="1853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789040"/>
            <a:ext cx="2619375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96950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332656"/>
            <a:ext cx="3528392" cy="864096"/>
          </a:xfrm>
          <a:solidFill>
            <a:srgbClr val="FF99CC"/>
          </a:solidFill>
        </p:spPr>
        <p:txBody>
          <a:bodyPr>
            <a:noAutofit/>
          </a:bodyPr>
          <a:lstStyle/>
          <a:p>
            <a:r>
              <a:rPr lang="en-US" sz="5400" dirty="0" smtClean="0"/>
              <a:t>Vocabulary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628800"/>
            <a:ext cx="4896544" cy="4896544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Squash-</a:t>
            </a:r>
            <a:r>
              <a:rPr lang="ru-RU" dirty="0" smtClean="0">
                <a:solidFill>
                  <a:srgbClr val="FFFFFF"/>
                </a:solidFill>
              </a:rPr>
              <a:t>тыква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Legumes-</a:t>
            </a:r>
            <a:r>
              <a:rPr lang="ru-RU" dirty="0" smtClean="0">
                <a:solidFill>
                  <a:srgbClr val="FFFFFF"/>
                </a:solidFill>
              </a:rPr>
              <a:t>бобовые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Soy-</a:t>
            </a:r>
            <a:r>
              <a:rPr lang="ru-RU" dirty="0" smtClean="0">
                <a:solidFill>
                  <a:srgbClr val="FFFFFF"/>
                </a:solidFill>
              </a:rPr>
              <a:t>соя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Peas-</a:t>
            </a:r>
            <a:r>
              <a:rPr lang="ru-RU" dirty="0" smtClean="0">
                <a:solidFill>
                  <a:srgbClr val="FFFFFF"/>
                </a:solidFill>
              </a:rPr>
              <a:t>горох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Watermelon-</a:t>
            </a:r>
            <a:r>
              <a:rPr lang="ru-RU" dirty="0" smtClean="0">
                <a:solidFill>
                  <a:srgbClr val="FFFFFF"/>
                </a:solidFill>
              </a:rPr>
              <a:t>арбуз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Buckthorn-</a:t>
            </a:r>
            <a:r>
              <a:rPr lang="ru-RU" dirty="0" smtClean="0">
                <a:solidFill>
                  <a:srgbClr val="FFFFFF"/>
                </a:solidFill>
              </a:rPr>
              <a:t>облепиха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Herb-</a:t>
            </a:r>
            <a:r>
              <a:rPr lang="ru-RU" dirty="0" smtClean="0">
                <a:solidFill>
                  <a:srgbClr val="FFFFFF"/>
                </a:solidFill>
              </a:rPr>
              <a:t>трава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Alfalfa-</a:t>
            </a:r>
            <a:r>
              <a:rPr lang="ru-RU" dirty="0" smtClean="0">
                <a:solidFill>
                  <a:srgbClr val="FFFFFF"/>
                </a:solidFill>
              </a:rPr>
              <a:t>люцерна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Borage leaves-</a:t>
            </a:r>
            <a:r>
              <a:rPr lang="ru-RU" dirty="0" smtClean="0">
                <a:solidFill>
                  <a:srgbClr val="FFFFFF"/>
                </a:solidFill>
              </a:rPr>
              <a:t>листья огуречника</a:t>
            </a:r>
          </a:p>
          <a:p>
            <a:r>
              <a:rPr lang="en-US" dirty="0">
                <a:solidFill>
                  <a:srgbClr val="FFFFFF"/>
                </a:solidFill>
              </a:rPr>
              <a:t>Fennel-</a:t>
            </a:r>
            <a:r>
              <a:rPr lang="ru-RU" dirty="0">
                <a:solidFill>
                  <a:srgbClr val="FFFFFF"/>
                </a:solidFill>
              </a:rPr>
              <a:t>фенхель</a:t>
            </a:r>
          </a:p>
          <a:p>
            <a:r>
              <a:rPr lang="en-US" dirty="0">
                <a:solidFill>
                  <a:srgbClr val="FFFFFF"/>
                </a:solidFill>
              </a:rPr>
              <a:t>Hops -</a:t>
            </a:r>
            <a:r>
              <a:rPr lang="ru-RU" dirty="0">
                <a:solidFill>
                  <a:srgbClr val="FFFFFF"/>
                </a:solidFill>
              </a:rPr>
              <a:t>хмель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16016" y="2060848"/>
            <a:ext cx="4608512" cy="4464496"/>
          </a:xfrm>
        </p:spPr>
        <p:txBody>
          <a:bodyPr>
            <a:normAutofit fontScale="55000" lnSpcReduction="20000"/>
          </a:bodyPr>
          <a:lstStyle/>
          <a:p>
            <a:r>
              <a:rPr lang="en-US" sz="4400" dirty="0">
                <a:solidFill>
                  <a:srgbClr val="FFFFFF"/>
                </a:solidFill>
              </a:rPr>
              <a:t>Horsetail </a:t>
            </a:r>
            <a:r>
              <a:rPr lang="en-US" sz="4400" dirty="0" smtClean="0">
                <a:solidFill>
                  <a:srgbClr val="FFFFFF"/>
                </a:solidFill>
              </a:rPr>
              <a:t>kelp-</a:t>
            </a:r>
            <a:r>
              <a:rPr lang="ru-RU" sz="4400" dirty="0" smtClean="0">
                <a:solidFill>
                  <a:srgbClr val="FFFFFF"/>
                </a:solidFill>
              </a:rPr>
              <a:t>хвощ ламинария</a:t>
            </a:r>
            <a:endParaRPr lang="en-US" sz="4400" dirty="0">
              <a:solidFill>
                <a:srgbClr val="FFFFFF"/>
              </a:solidFill>
            </a:endParaRPr>
          </a:p>
          <a:p>
            <a:r>
              <a:rPr lang="en-US" sz="4400" dirty="0" smtClean="0">
                <a:solidFill>
                  <a:srgbClr val="FFFFFF"/>
                </a:solidFill>
              </a:rPr>
              <a:t>Lemongrass-</a:t>
            </a:r>
            <a:r>
              <a:rPr lang="ru-RU" sz="4400" dirty="0" smtClean="0">
                <a:solidFill>
                  <a:srgbClr val="FFFFFF"/>
                </a:solidFill>
              </a:rPr>
              <a:t>лимонник</a:t>
            </a:r>
            <a:endParaRPr lang="en-US" sz="4400" dirty="0">
              <a:solidFill>
                <a:srgbClr val="FFFFFF"/>
              </a:solidFill>
            </a:endParaRPr>
          </a:p>
          <a:p>
            <a:r>
              <a:rPr lang="en-US" sz="4400" dirty="0" smtClean="0">
                <a:solidFill>
                  <a:srgbClr val="FFFFFF"/>
                </a:solidFill>
              </a:rPr>
              <a:t>Mullein-</a:t>
            </a:r>
            <a:r>
              <a:rPr lang="ru-RU" sz="4400" dirty="0" smtClean="0">
                <a:solidFill>
                  <a:srgbClr val="FFFFFF"/>
                </a:solidFill>
              </a:rPr>
              <a:t>коровяк</a:t>
            </a:r>
            <a:endParaRPr lang="en-US" sz="4400" dirty="0">
              <a:solidFill>
                <a:srgbClr val="FFFFFF"/>
              </a:solidFill>
            </a:endParaRPr>
          </a:p>
          <a:p>
            <a:r>
              <a:rPr lang="en-US" sz="4400" dirty="0" smtClean="0">
                <a:solidFill>
                  <a:srgbClr val="FFFFFF"/>
                </a:solidFill>
              </a:rPr>
              <a:t>Nettle-</a:t>
            </a:r>
            <a:r>
              <a:rPr lang="ru-RU" sz="4400" dirty="0" smtClean="0">
                <a:solidFill>
                  <a:srgbClr val="FFFFFF"/>
                </a:solidFill>
              </a:rPr>
              <a:t>крапива</a:t>
            </a:r>
            <a:endParaRPr lang="en-US" sz="4400" dirty="0">
              <a:solidFill>
                <a:srgbClr val="FFFFFF"/>
              </a:solidFill>
            </a:endParaRPr>
          </a:p>
          <a:p>
            <a:r>
              <a:rPr lang="en-US" sz="4400" dirty="0" smtClean="0">
                <a:solidFill>
                  <a:srgbClr val="FFFFFF"/>
                </a:solidFill>
              </a:rPr>
              <a:t>Oats-</a:t>
            </a:r>
            <a:r>
              <a:rPr lang="ru-RU" sz="4400" dirty="0" smtClean="0">
                <a:solidFill>
                  <a:srgbClr val="FFFFFF"/>
                </a:solidFill>
              </a:rPr>
              <a:t>овес</a:t>
            </a:r>
            <a:endParaRPr lang="en-US" sz="4400" dirty="0">
              <a:solidFill>
                <a:srgbClr val="FFFFFF"/>
              </a:solidFill>
            </a:endParaRPr>
          </a:p>
          <a:p>
            <a:r>
              <a:rPr lang="en-US" sz="4400" dirty="0" smtClean="0">
                <a:solidFill>
                  <a:srgbClr val="FFFFFF"/>
                </a:solidFill>
              </a:rPr>
              <a:t>Peppermint-</a:t>
            </a:r>
            <a:r>
              <a:rPr lang="ru-RU" sz="4400" dirty="0" smtClean="0">
                <a:solidFill>
                  <a:srgbClr val="FFFFFF"/>
                </a:solidFill>
              </a:rPr>
              <a:t>мята</a:t>
            </a:r>
            <a:endParaRPr lang="en-US" sz="4400" dirty="0">
              <a:solidFill>
                <a:srgbClr val="FFFFFF"/>
              </a:solidFill>
            </a:endParaRPr>
          </a:p>
          <a:p>
            <a:r>
              <a:rPr lang="en-US" sz="4400" dirty="0" smtClean="0">
                <a:solidFill>
                  <a:srgbClr val="FFFFFF"/>
                </a:solidFill>
              </a:rPr>
              <a:t>Plantain-</a:t>
            </a:r>
            <a:r>
              <a:rPr lang="ru-RU" sz="4400" dirty="0" smtClean="0">
                <a:solidFill>
                  <a:srgbClr val="FFFFFF"/>
                </a:solidFill>
              </a:rPr>
              <a:t>подорожник</a:t>
            </a:r>
            <a:endParaRPr lang="en-US" sz="4400" dirty="0">
              <a:solidFill>
                <a:srgbClr val="FFFFFF"/>
              </a:solidFill>
            </a:endParaRPr>
          </a:p>
          <a:p>
            <a:r>
              <a:rPr lang="en-US" sz="4400" dirty="0">
                <a:solidFill>
                  <a:srgbClr val="FFFFFF"/>
                </a:solidFill>
              </a:rPr>
              <a:t>Raspberry </a:t>
            </a:r>
            <a:r>
              <a:rPr lang="en-US" sz="4400" dirty="0" smtClean="0">
                <a:solidFill>
                  <a:srgbClr val="FFFFFF"/>
                </a:solidFill>
              </a:rPr>
              <a:t>leaves-</a:t>
            </a:r>
            <a:r>
              <a:rPr lang="ru-RU" sz="4400" dirty="0" smtClean="0">
                <a:solidFill>
                  <a:srgbClr val="FFFFFF"/>
                </a:solidFill>
              </a:rPr>
              <a:t>листья малины</a:t>
            </a:r>
          </a:p>
          <a:p>
            <a:r>
              <a:rPr lang="en-US" sz="4400" dirty="0" smtClean="0">
                <a:solidFill>
                  <a:srgbClr val="FFFFFF"/>
                </a:solidFill>
              </a:rPr>
              <a:t>Burdock </a:t>
            </a:r>
            <a:r>
              <a:rPr lang="en-US" sz="4400" dirty="0">
                <a:solidFill>
                  <a:srgbClr val="FFFFFF"/>
                </a:solidFill>
              </a:rPr>
              <a:t>root-</a:t>
            </a:r>
            <a:r>
              <a:rPr lang="ru-RU" sz="4400" dirty="0">
                <a:solidFill>
                  <a:srgbClr val="FFFFFF"/>
                </a:solidFill>
              </a:rPr>
              <a:t>корень лопуха</a:t>
            </a:r>
          </a:p>
          <a:p>
            <a:r>
              <a:rPr lang="en-US" sz="4400" dirty="0">
                <a:solidFill>
                  <a:srgbClr val="FFFFFF"/>
                </a:solidFill>
              </a:rPr>
              <a:t>Cayenne pepper-</a:t>
            </a:r>
            <a:r>
              <a:rPr lang="ru-RU" sz="4400" dirty="0">
                <a:solidFill>
                  <a:srgbClr val="FFFFFF"/>
                </a:solidFill>
              </a:rPr>
              <a:t>кайенский перец</a:t>
            </a:r>
          </a:p>
          <a:p>
            <a:endParaRPr lang="en-US" sz="4400" dirty="0">
              <a:solidFill>
                <a:srgbClr val="FFFFFF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7483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916832"/>
            <a:ext cx="3312368" cy="2880320"/>
          </a:xfrm>
        </p:spPr>
        <p:txBody>
          <a:bodyPr>
            <a:noAutofit/>
          </a:bodyPr>
          <a:lstStyle/>
          <a:p>
            <a:pPr algn="just"/>
            <a:r>
              <a:rPr lang="en-US" sz="2800" dirty="0">
                <a:solidFill>
                  <a:srgbClr val="FFFFFF"/>
                </a:solidFill>
              </a:rPr>
              <a:t>Cod liver oil, liver (especially beef), </a:t>
            </a:r>
            <a:r>
              <a:rPr lang="en-US" sz="2800" dirty="0" err="1" smtClean="0">
                <a:solidFill>
                  <a:srgbClr val="FFFFFF"/>
                </a:solidFill>
              </a:rPr>
              <a:t>caviar,milk,butter</a:t>
            </a:r>
            <a:r>
              <a:rPr lang="en-US" sz="2800" dirty="0" smtClean="0">
                <a:solidFill>
                  <a:srgbClr val="FFFFFF"/>
                </a:solidFill>
              </a:rPr>
              <a:t>, </a:t>
            </a:r>
            <a:r>
              <a:rPr lang="en-US" sz="2800" dirty="0">
                <a:solidFill>
                  <a:srgbClr val="FFFFFF"/>
                </a:solidFill>
              </a:rPr>
              <a:t>margarine, sour </a:t>
            </a:r>
            <a:r>
              <a:rPr lang="en-US" sz="2800" dirty="0" err="1" smtClean="0">
                <a:solidFill>
                  <a:srgbClr val="FFFFFF"/>
                </a:solidFill>
              </a:rPr>
              <a:t>cream,cottage</a:t>
            </a:r>
            <a:r>
              <a:rPr lang="en-US" sz="2800" dirty="0" smtClean="0">
                <a:solidFill>
                  <a:srgbClr val="FFFFFF"/>
                </a:solidFill>
              </a:rPr>
              <a:t> </a:t>
            </a:r>
            <a:r>
              <a:rPr lang="en-US" sz="2800" dirty="0">
                <a:solidFill>
                  <a:srgbClr val="FFFFFF"/>
                </a:solidFill>
              </a:rPr>
              <a:t>cheese, egg </a:t>
            </a:r>
            <a:r>
              <a:rPr lang="en-US" sz="2800" dirty="0" smtClean="0">
                <a:solidFill>
                  <a:srgbClr val="FFFFFF"/>
                </a:solidFill>
              </a:rPr>
              <a:t>yolk.</a:t>
            </a:r>
            <a:endParaRPr lang="ru-RU" sz="2800" dirty="0">
              <a:solidFill>
                <a:srgbClr val="FFFFFF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1252728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00FF"/>
                </a:solidFill>
              </a:rPr>
              <a:t>Animals   sources</a:t>
            </a:r>
            <a:endParaRPr lang="ru-RU" sz="6000" dirty="0">
              <a:solidFill>
                <a:srgbClr val="0000FF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12776"/>
            <a:ext cx="2425700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356992"/>
            <a:ext cx="2592288" cy="283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653136"/>
            <a:ext cx="2785492" cy="2107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04757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3203" y="692696"/>
            <a:ext cx="5180797" cy="779761"/>
          </a:xfrm>
        </p:spPr>
        <p:txBody>
          <a:bodyPr>
            <a:noAutofit/>
          </a:bodyPr>
          <a:lstStyle/>
          <a:p>
            <a:r>
              <a:rPr lang="en-US" sz="4000" dirty="0" smtClean="0"/>
              <a:t>Functions of </a:t>
            </a:r>
            <a:r>
              <a:rPr lang="en-US" sz="4000" dirty="0"/>
              <a:t>vitamin A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148064" y="2060848"/>
            <a:ext cx="3818467" cy="2421467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CC3399"/>
                </a:solidFill>
              </a:rPr>
              <a:t>Vitamin A is </a:t>
            </a:r>
            <a:r>
              <a:rPr lang="en-US" sz="3200" dirty="0" smtClean="0">
                <a:solidFill>
                  <a:srgbClr val="CC3399"/>
                </a:solidFill>
              </a:rPr>
              <a:t> useful for eyes,    nervous system,    digestive </a:t>
            </a:r>
            <a:r>
              <a:rPr lang="en-US" sz="3200" dirty="0">
                <a:solidFill>
                  <a:srgbClr val="CC3399"/>
                </a:solidFill>
              </a:rPr>
              <a:t>system, etc.</a:t>
            </a:r>
            <a:endParaRPr lang="ru-RU" sz="3200" dirty="0">
              <a:solidFill>
                <a:srgbClr val="CC3399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53" r="4253"/>
          <a:stretch>
            <a:fillRect/>
          </a:stretch>
        </p:blipFill>
        <p:spPr>
          <a:xfrm>
            <a:off x="468313" y="1628775"/>
            <a:ext cx="3565525" cy="2925763"/>
          </a:xfrm>
        </p:spPr>
      </p:pic>
    </p:spTree>
    <p:extLst>
      <p:ext uri="{BB962C8B-B14F-4D97-AF65-F5344CB8AC3E}">
        <p14:creationId xmlns:p14="http://schemas.microsoft.com/office/powerpoint/2010/main" xmlns="" val="3772385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66"/>
                </a:solidFill>
              </a:rPr>
              <a:t>Cottage cheese</a:t>
            </a:r>
            <a:r>
              <a:rPr lang="ru-RU" sz="4000" dirty="0" smtClean="0">
                <a:solidFill>
                  <a:srgbClr val="FF0066"/>
                </a:solidFill>
              </a:rPr>
              <a:t>-творог</a:t>
            </a:r>
          </a:p>
          <a:p>
            <a:r>
              <a:rPr lang="en-US" sz="4000" dirty="0" smtClean="0"/>
              <a:t>Digestive-</a:t>
            </a:r>
            <a:r>
              <a:rPr lang="ru-RU" sz="4000" dirty="0" smtClean="0"/>
              <a:t>пищеварительный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en-US" sz="7200" dirty="0">
                <a:solidFill>
                  <a:srgbClr val="7030A0"/>
                </a:solidFill>
              </a:rPr>
              <a:t>Vocabulary</a:t>
            </a:r>
            <a:endParaRPr lang="ru-RU" sz="7200" dirty="0">
              <a:solidFill>
                <a:srgbClr val="7030A0"/>
              </a:solidFill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5004048" y="4365104"/>
            <a:ext cx="2880320" cy="2132856"/>
          </a:xfrm>
          <a:prstGeom prst="sun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083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480720"/>
          </a:xfrm>
          <a:solidFill>
            <a:srgbClr val="CCECFF"/>
          </a:solidFill>
        </p:spPr>
        <p:txBody>
          <a:bodyPr>
            <a:normAutofit/>
          </a:bodyPr>
          <a:lstStyle/>
          <a:p>
            <a:endParaRPr lang="ru-RU" sz="1400" dirty="0" smtClean="0">
              <a:solidFill>
                <a:srgbClr val="FFFFFF"/>
              </a:solidFill>
            </a:endParaRPr>
          </a:p>
          <a:p>
            <a:r>
              <a:rPr lang="ru-RU" sz="1400" dirty="0" smtClean="0">
                <a:solidFill>
                  <a:srgbClr val="7030A0"/>
                </a:solidFill>
              </a:rPr>
              <a:t>1слайд </a:t>
            </a:r>
            <a:r>
              <a:rPr lang="en-US" sz="1400" dirty="0" smtClean="0">
                <a:solidFill>
                  <a:srgbClr val="7030A0"/>
                </a:solidFill>
                <a:hlinkClick r:id="rId2"/>
              </a:rPr>
              <a:t>http</a:t>
            </a:r>
            <a:r>
              <a:rPr lang="en-US" sz="1400" dirty="0">
                <a:solidFill>
                  <a:srgbClr val="7030A0"/>
                </a:solidFill>
                <a:hlinkClick r:id="rId2"/>
              </a:rPr>
              <a:t>://ru.wikipedia.org/wiki/%D0%A4%D0%B0%D0%B9%D0%BB:%D0%9F%D0%BB%D0%BE%D0%B4%D1%8B_%</a:t>
            </a:r>
            <a:r>
              <a:rPr lang="en-US" sz="1400" dirty="0" smtClean="0">
                <a:solidFill>
                  <a:srgbClr val="7030A0"/>
                </a:solidFill>
                <a:hlinkClick r:id="rId2"/>
              </a:rPr>
              <a:t>D0%B0%D0%B1%D1%80%D0%B8%D0%BA%D0%BE%D1%81%D0%B0.jpg</a:t>
            </a:r>
            <a:endParaRPr lang="ru-RU" sz="1400" dirty="0" smtClean="0">
              <a:solidFill>
                <a:srgbClr val="7030A0"/>
              </a:solidFill>
            </a:endParaRPr>
          </a:p>
          <a:p>
            <a:r>
              <a:rPr lang="en-US" sz="1400" dirty="0">
                <a:solidFill>
                  <a:srgbClr val="7030A0"/>
                </a:solidFill>
                <a:hlinkClick r:id="rId3"/>
              </a:rPr>
              <a:t>http://</a:t>
            </a:r>
            <a:r>
              <a:rPr lang="en-US" sz="1400" dirty="0" smtClean="0">
                <a:solidFill>
                  <a:srgbClr val="7030A0"/>
                </a:solidFill>
                <a:hlinkClick r:id="rId3"/>
              </a:rPr>
              <a:t>commons.wikimedia.org/wiki/File:Cantaloupes.jpg?uselang=ru</a:t>
            </a:r>
            <a:endParaRPr lang="ru-RU" sz="1400" dirty="0" smtClean="0">
              <a:solidFill>
                <a:srgbClr val="7030A0"/>
              </a:solidFill>
            </a:endParaRPr>
          </a:p>
          <a:p>
            <a:r>
              <a:rPr lang="en-US" sz="1400" dirty="0">
                <a:solidFill>
                  <a:srgbClr val="7030A0"/>
                </a:solidFill>
                <a:hlinkClick r:id="rId4"/>
              </a:rPr>
              <a:t>http://</a:t>
            </a:r>
            <a:r>
              <a:rPr lang="en-US" sz="1400" dirty="0" smtClean="0">
                <a:solidFill>
                  <a:srgbClr val="7030A0"/>
                </a:solidFill>
                <a:hlinkClick r:id="rId4"/>
              </a:rPr>
              <a:t>commons.wikimedia.org/wiki/File:Red_Apple.jpg?uselang=ru</a:t>
            </a:r>
            <a:endParaRPr lang="ru-RU" sz="1400" dirty="0" smtClean="0">
              <a:solidFill>
                <a:srgbClr val="7030A0"/>
              </a:solidFill>
            </a:endParaRPr>
          </a:p>
          <a:p>
            <a:r>
              <a:rPr lang="en-US" sz="1400" dirty="0">
                <a:solidFill>
                  <a:srgbClr val="7030A0"/>
                </a:solidFill>
                <a:hlinkClick r:id="rId5"/>
              </a:rPr>
              <a:t>http://images.yandex.ru/yandsearch?text=%</a:t>
            </a:r>
            <a:r>
              <a:rPr lang="en-US" sz="1400" dirty="0" smtClean="0">
                <a:solidFill>
                  <a:srgbClr val="7030A0"/>
                </a:solidFill>
                <a:hlinkClick r:id="rId5"/>
              </a:rPr>
              <a:t>D1%81%D1%8B%D1%80&amp;pos=1&amp;uinfo=sw-1263-sh-885-fw-1038-fh-598-pd-1&amp;rpt=simage&amp;img_url=http%3A%2F%2Ffitfan.ru%2Fuploads%2Fposts%2F2010-10%2F1286903357_cheese.jpg</a:t>
            </a:r>
            <a:endParaRPr lang="ru-RU" sz="1400" dirty="0" smtClean="0">
              <a:solidFill>
                <a:srgbClr val="7030A0"/>
              </a:solidFill>
            </a:endParaRPr>
          </a:p>
          <a:p>
            <a:endParaRPr lang="ru-RU" sz="1400" dirty="0" smtClean="0">
              <a:solidFill>
                <a:srgbClr val="7030A0"/>
              </a:solidFill>
            </a:endParaRPr>
          </a:p>
          <a:p>
            <a:r>
              <a:rPr lang="ru-RU" sz="1400" dirty="0" smtClean="0">
                <a:solidFill>
                  <a:srgbClr val="7030A0"/>
                </a:solidFill>
              </a:rPr>
              <a:t>2 слайд</a:t>
            </a:r>
          </a:p>
          <a:p>
            <a:r>
              <a:rPr lang="en-US" sz="1400" dirty="0">
                <a:solidFill>
                  <a:srgbClr val="7030A0"/>
                </a:solidFill>
                <a:hlinkClick r:id="rId6"/>
              </a:rPr>
              <a:t>http://</a:t>
            </a:r>
            <a:r>
              <a:rPr lang="en-US" sz="1400" dirty="0" smtClean="0">
                <a:solidFill>
                  <a:srgbClr val="7030A0"/>
                </a:solidFill>
                <a:hlinkClick r:id="rId6"/>
              </a:rPr>
              <a:t>www.vitamini.ru/vitamin_14.html</a:t>
            </a:r>
            <a:endParaRPr lang="ru-RU" sz="1400" dirty="0" smtClean="0">
              <a:solidFill>
                <a:srgbClr val="7030A0"/>
              </a:solidFill>
            </a:endParaRPr>
          </a:p>
          <a:p>
            <a:r>
              <a:rPr lang="ru-RU" sz="1400" dirty="0" smtClean="0">
                <a:solidFill>
                  <a:srgbClr val="7030A0"/>
                </a:solidFill>
              </a:rPr>
              <a:t>4 слайд</a:t>
            </a:r>
          </a:p>
          <a:p>
            <a:r>
              <a:rPr lang="en-US" sz="1400" dirty="0">
                <a:solidFill>
                  <a:srgbClr val="7030A0"/>
                </a:solidFill>
                <a:hlinkClick r:id="rId7"/>
              </a:rPr>
              <a:t>http://</a:t>
            </a:r>
            <a:r>
              <a:rPr lang="en-US" sz="1400" dirty="0" smtClean="0">
                <a:solidFill>
                  <a:srgbClr val="7030A0"/>
                </a:solidFill>
                <a:hlinkClick r:id="rId7"/>
              </a:rPr>
              <a:t>commons.wikimedia.org/wiki/File:Autumn_Red_peaches.jpg?uselang=ru</a:t>
            </a:r>
            <a:endParaRPr lang="ru-RU" sz="1400" dirty="0" smtClean="0">
              <a:solidFill>
                <a:srgbClr val="7030A0"/>
              </a:solidFill>
            </a:endParaRPr>
          </a:p>
          <a:p>
            <a:r>
              <a:rPr lang="en-US" sz="1400" dirty="0">
                <a:solidFill>
                  <a:srgbClr val="7030A0"/>
                </a:solidFill>
                <a:hlinkClick r:id="rId8"/>
              </a:rPr>
              <a:t>http://</a:t>
            </a:r>
            <a:r>
              <a:rPr lang="en-US" sz="1400" dirty="0" smtClean="0">
                <a:solidFill>
                  <a:srgbClr val="7030A0"/>
                </a:solidFill>
                <a:hlinkClick r:id="rId8"/>
              </a:rPr>
              <a:t>commons.wikimedia.org/wiki/File:Wine_grapes04.jpg?uselang=ru</a:t>
            </a:r>
            <a:endParaRPr lang="ru-RU" sz="1400" dirty="0" smtClean="0">
              <a:solidFill>
                <a:srgbClr val="7030A0"/>
              </a:solidFill>
            </a:endParaRPr>
          </a:p>
          <a:p>
            <a:r>
              <a:rPr lang="ru-RU" sz="1400" dirty="0" smtClean="0">
                <a:solidFill>
                  <a:srgbClr val="7030A0"/>
                </a:solidFill>
              </a:rPr>
              <a:t>6 слайд</a:t>
            </a:r>
          </a:p>
          <a:p>
            <a:r>
              <a:rPr lang="en-US" sz="1400" dirty="0">
                <a:solidFill>
                  <a:srgbClr val="7030A0"/>
                </a:solidFill>
                <a:hlinkClick r:id="rId9"/>
              </a:rPr>
              <a:t>http://</a:t>
            </a:r>
            <a:r>
              <a:rPr lang="en-US" sz="1400" dirty="0" smtClean="0">
                <a:solidFill>
                  <a:srgbClr val="7030A0"/>
                </a:solidFill>
                <a:hlinkClick r:id="rId9"/>
              </a:rPr>
              <a:t>commons.wikimedia.org/wiki/File:Milk_glass.jpg?uselang=ru</a:t>
            </a:r>
            <a:endParaRPr lang="ru-RU" sz="1400" dirty="0" smtClean="0">
              <a:solidFill>
                <a:srgbClr val="7030A0"/>
              </a:solidFill>
            </a:endParaRPr>
          </a:p>
          <a:p>
            <a:r>
              <a:rPr lang="en-US" sz="1400" dirty="0">
                <a:solidFill>
                  <a:srgbClr val="7030A0"/>
                </a:solidFill>
                <a:hlinkClick r:id="rId10"/>
              </a:rPr>
              <a:t>http://images.yandex.ru/yandsearch?text=%</a:t>
            </a:r>
            <a:r>
              <a:rPr lang="en-US" sz="1400" dirty="0" smtClean="0">
                <a:solidFill>
                  <a:srgbClr val="7030A0"/>
                </a:solidFill>
                <a:hlinkClick r:id="rId10"/>
              </a:rPr>
              <a:t>D0%B8%D0%BA%D1%80%D0%B0%20%D0%BA%D1%80%D0%B0%D1%81%D0%BD%D0%B0%D1%8F&amp;pos=4&amp;uinfo=sw-1263-sh-885-fw-1038-fh-598-pd-1&amp;rpt=simage&amp;img_url=http%3A%2F%2Faltfast.ru%2Fuploads%2Fposts%2F2010-07%2F1278421022_24.jpg</a:t>
            </a:r>
            <a:endParaRPr lang="ru-RU" sz="1400" dirty="0" smtClean="0">
              <a:solidFill>
                <a:srgbClr val="7030A0"/>
              </a:solidFill>
            </a:endParaRPr>
          </a:p>
          <a:p>
            <a:r>
              <a:rPr lang="en-US" sz="1400" dirty="0">
                <a:solidFill>
                  <a:srgbClr val="7030A0"/>
                </a:solidFill>
                <a:hlinkClick r:id="rId11"/>
              </a:rPr>
              <a:t>http://images.yandex.ru/yandsearch?text=%</a:t>
            </a:r>
            <a:r>
              <a:rPr lang="en-US" sz="1400" dirty="0" smtClean="0">
                <a:solidFill>
                  <a:srgbClr val="7030A0"/>
                </a:solidFill>
                <a:hlinkClick r:id="rId11"/>
              </a:rPr>
              <a:t>D0%B6%D0%B5%D0%BB%D1%82%D0%BE%D0%BA&amp;pos=2&amp;uinfo=sw-1263-sh-885-fw-1038-fh-598-pd-1&amp;rpt=simage&amp;img_url=http%3A%2F%2Fs1.hubimg.com%2Fu%2F3351932_f520.jpg</a:t>
            </a:r>
            <a:endParaRPr lang="ru-RU" sz="1400" dirty="0" smtClean="0">
              <a:solidFill>
                <a:srgbClr val="7030A0"/>
              </a:solidFill>
            </a:endParaRPr>
          </a:p>
          <a:p>
            <a:r>
              <a:rPr lang="ru-RU" sz="1400" dirty="0" smtClean="0">
                <a:solidFill>
                  <a:srgbClr val="7030A0"/>
                </a:solidFill>
              </a:rPr>
              <a:t>7 слайд</a:t>
            </a:r>
          </a:p>
          <a:p>
            <a:r>
              <a:rPr lang="en-US" sz="1400" dirty="0">
                <a:solidFill>
                  <a:srgbClr val="7030A0"/>
                </a:solidFill>
                <a:hlinkClick r:id="rId12"/>
              </a:rPr>
              <a:t>http://images.yandex.ru/yandsearch?text=%</a:t>
            </a:r>
            <a:r>
              <a:rPr lang="en-US" sz="1400" dirty="0" smtClean="0">
                <a:solidFill>
                  <a:srgbClr val="7030A0"/>
                </a:solidFill>
                <a:hlinkClick r:id="rId12"/>
              </a:rPr>
              <a:t>D0%B3%D0%BB%D0%B0%D0%B7&amp;pos=0&amp;uinfo=sw-1263-sh-885-fw-1038-fh-598-pd-1&amp;rpt=simage&amp;img_url=http%3A%2F%2Fcs9560.vkontakte.ru%2Fu154448357%2F-14%2Fx_858682d9.jpg</a:t>
            </a:r>
            <a:endParaRPr lang="ru-RU" sz="1400" dirty="0" smtClean="0">
              <a:solidFill>
                <a:srgbClr val="7030A0"/>
              </a:solidFill>
            </a:endParaRPr>
          </a:p>
          <a:p>
            <a:endParaRPr lang="ru-RU" sz="1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215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Другая 2">
      <a:dk1>
        <a:srgbClr val="00B050"/>
      </a:dk1>
      <a:lt1>
        <a:srgbClr val="92D050"/>
      </a:lt1>
      <a:dk2>
        <a:srgbClr val="DAA454"/>
      </a:dk2>
      <a:lt2>
        <a:srgbClr val="ECE9C6"/>
      </a:lt2>
      <a:accent1>
        <a:srgbClr val="36FE91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181</TotalTime>
  <Words>299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Vitamin A</vt:lpstr>
      <vt:lpstr>Слайд 2</vt:lpstr>
      <vt:lpstr>Слайд 3</vt:lpstr>
      <vt:lpstr>Plant sources</vt:lpstr>
      <vt:lpstr>Vocabulary</vt:lpstr>
      <vt:lpstr>Animals   sources</vt:lpstr>
      <vt:lpstr>Functions of vitamin A</vt:lpstr>
      <vt:lpstr>Vocabulary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Vitamin A</dc:title>
  <dc:creator>Катенька</dc:creator>
  <cp:lastModifiedBy>user</cp:lastModifiedBy>
  <cp:revision>19</cp:revision>
  <dcterms:created xsi:type="dcterms:W3CDTF">2013-04-14T13:04:56Z</dcterms:created>
  <dcterms:modified xsi:type="dcterms:W3CDTF">2013-04-22T16:51:08Z</dcterms:modified>
</cp:coreProperties>
</file>