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96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шестиклассники</c:v>
                </c:pt>
              </c:strCache>
            </c:strRef>
          </c:tx>
          <c:dLbls>
            <c:dLbl>
              <c:idx val="0"/>
              <c:layout>
                <c:manualLayout>
                  <c:x val="-0.1572408302014974"/>
                  <c:y val="0.24477240624057645"/>
                </c:manualLayout>
              </c:layout>
              <c:tx>
                <c:rich>
                  <a:bodyPr/>
                  <a:lstStyle/>
                  <a:p>
                    <a:r>
                      <a:rPr lang="ru-RU" sz="2800" dirty="0"/>
                      <a:t>6 "А"</a:t>
                    </a:r>
                    <a:r>
                      <a:rPr lang="ru-RU" dirty="0"/>
                      <a:t>
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0018618620919514"/>
                  <c:y val="-0.19090587156982558"/>
                </c:manualLayout>
              </c:layout>
              <c:tx>
                <c:rich>
                  <a:bodyPr/>
                  <a:lstStyle/>
                  <a:p>
                    <a:r>
                      <a:rPr lang="ru-RU" sz="2800" dirty="0"/>
                      <a:t>6"Б"
30%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8963362308402515"/>
                  <c:y val="3.4744651387941021E-2"/>
                </c:manualLayout>
              </c:layout>
              <c:tx>
                <c:rich>
                  <a:bodyPr/>
                  <a:lstStyle/>
                  <a:p>
                    <a:r>
                      <a:rPr lang="ru-RU" sz="2400" dirty="0"/>
                      <a:t>6"В"
40%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6 "А"</c:v>
                </c:pt>
                <c:pt idx="1">
                  <c:v>6"Б"</c:v>
                </c:pt>
                <c:pt idx="2">
                  <c:v>6"В"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</c:v>
                </c:pt>
                <c:pt idx="1">
                  <c:v>0.3</c:v>
                </c:pt>
                <c:pt idx="2">
                  <c:v>0.4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0.63636</cdr:x>
      <cdr:y>0.73699</cdr:y>
    </cdr:from>
    <cdr:to>
      <cdr:x>0.83636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0280" y="1815976"/>
          <a:ext cx="792088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0E8B1-BF41-4F1C-BAF4-3AC803F2912E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13DF-FA5D-4BB5-8FD9-077C483CD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053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913DF-FA5D-4BB5-8FD9-077C483CDCC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899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1052736"/>
            <a:ext cx="4507746" cy="170216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Итоговое повторение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3861048"/>
            <a:ext cx="3309803" cy="2232248"/>
          </a:xfrm>
        </p:spPr>
        <p:txBody>
          <a:bodyPr>
            <a:normAutofit/>
          </a:bodyPr>
          <a:lstStyle/>
          <a:p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Математика </a:t>
            </a:r>
          </a:p>
          <a:p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 класс</a:t>
            </a:r>
          </a:p>
          <a:p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Вариант 1.</a:t>
            </a:r>
            <a:endParaRPr lang="ru-RU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C:\Users\Лазарева Ирина\Desktop\Sample Pictures\Г-9\учёная птиц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3881533" cy="29340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2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622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87624" y="836712"/>
                <a:ext cx="7128792" cy="4764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</a:rPr>
                  <a:t>1) </a:t>
                </a:r>
                <a:r>
                  <a:rPr lang="ru-RU" sz="3200" dirty="0" smtClean="0"/>
                  <a:t>Решите уравнение:</a:t>
                </a:r>
                <a:endParaRPr lang="ru-RU" sz="36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ru-RU" sz="3600" b="0" i="1" smtClean="0">
                          <a:latin typeface="Cambria Math"/>
                        </a:rPr>
                        <m:t>х −0,2= </m:t>
                      </m:r>
                      <m:f>
                        <m:fPr>
                          <m:ctrlPr>
                            <a:rPr lang="ru-RU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sz="3600" b="0" i="1" smtClean="0">
                          <a:latin typeface="Cambria Math"/>
                        </a:rPr>
                        <m:t>х+0,85</m:t>
                      </m:r>
                    </m:oMath>
                  </m:oMathPara>
                </a14:m>
                <a:endParaRPr lang="ru-RU" sz="3600" dirty="0" smtClean="0"/>
              </a:p>
              <a:p>
                <a:r>
                  <a:rPr lang="ru-RU" sz="3600" b="1" dirty="0" smtClean="0">
                    <a:solidFill>
                      <a:srgbClr val="FF0000"/>
                    </a:solidFill>
                  </a:rPr>
                  <a:t>2)</a:t>
                </a:r>
                <a:r>
                  <a:rPr lang="ru-RU" sz="3600" dirty="0" smtClean="0"/>
                  <a:t> </a:t>
                </a:r>
                <a:r>
                  <a:rPr lang="ru-RU" sz="2400" dirty="0" smtClean="0"/>
                  <a:t>На диаграмме</a:t>
                </a:r>
              </a:p>
              <a:p>
                <a:r>
                  <a:rPr lang="ru-RU" sz="2400" dirty="0" smtClean="0"/>
                  <a:t> представлено</a:t>
                </a:r>
              </a:p>
              <a:p>
                <a:r>
                  <a:rPr lang="ru-RU" sz="2400" dirty="0" smtClean="0"/>
                  <a:t>Процентное соотношение</a:t>
                </a:r>
              </a:p>
              <a:p>
                <a:r>
                  <a:rPr lang="ru-RU" sz="2400" dirty="0" smtClean="0"/>
                  <a:t> шестиклассников в школе.</a:t>
                </a:r>
              </a:p>
              <a:p>
                <a:r>
                  <a:rPr lang="ru-RU" sz="2400" dirty="0" smtClean="0"/>
                  <a:t> Сколько человек</a:t>
                </a:r>
              </a:p>
              <a:p>
                <a:r>
                  <a:rPr lang="ru-RU" sz="2400" dirty="0" smtClean="0"/>
                  <a:t> в 6 «А» классе, если</a:t>
                </a:r>
              </a:p>
              <a:p>
                <a:r>
                  <a:rPr lang="ru-RU" sz="2400" dirty="0" smtClean="0"/>
                  <a:t> всего в школе </a:t>
                </a:r>
              </a:p>
              <a:p>
                <a:r>
                  <a:rPr lang="ru-RU" sz="2400" dirty="0" smtClean="0"/>
                  <a:t>60 шестиклассников?</a:t>
                </a:r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836712"/>
                <a:ext cx="7128792" cy="4764831"/>
              </a:xfrm>
              <a:prstGeom prst="rect">
                <a:avLst/>
              </a:prstGeom>
              <a:blipFill rotWithShape="1">
                <a:blip r:embed="rId2"/>
                <a:stretch>
                  <a:fillRect l="-2652" t="-1662" b="-20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99343323"/>
              </p:ext>
            </p:extLst>
          </p:nvPr>
        </p:nvGraphicFramePr>
        <p:xfrm>
          <a:off x="3635896" y="2348880"/>
          <a:ext cx="626469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338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43608" y="692696"/>
                <a:ext cx="6840760" cy="3289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/>
                  <a:t>  В магазине  было 25 ящиков фруктов трёх видов: яблоки, груши и апельсины. Число ящиков груш составляет 40% от числа ящиков яблок, а число  ящиков апельсин составило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800" dirty="0" smtClean="0"/>
                  <a:t> от числа ящиков груш. Сколько ящиков фруктов каждого вида было в магазине?</a:t>
                </a:r>
                <a:endParaRPr lang="ru-RU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692696"/>
                <a:ext cx="6840760" cy="3289106"/>
              </a:xfrm>
              <a:prstGeom prst="rect">
                <a:avLst/>
              </a:prstGeom>
              <a:blipFill rotWithShape="1">
                <a:blip r:embed="rId2"/>
                <a:stretch>
                  <a:fillRect l="-1783" t="-1855" r="-3030" b="-42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602434"/>
              </p:ext>
            </p:extLst>
          </p:nvPr>
        </p:nvGraphicFramePr>
        <p:xfrm>
          <a:off x="971600" y="4002370"/>
          <a:ext cx="6984776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194"/>
                <a:gridCol w="1746194"/>
                <a:gridCol w="1746194"/>
                <a:gridCol w="1746194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яблоки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груши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апельсины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всего</a:t>
                      </a:r>
                      <a:endParaRPr lang="ru-RU" sz="24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25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19672" y="479715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х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4756297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0,4х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93692" y="4747161"/>
                <a:ext cx="1584176" cy="1068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3200" dirty="0"/>
                  <a:t> * 0,4х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692" y="4747161"/>
                <a:ext cx="1584176" cy="1068241"/>
              </a:xfrm>
              <a:prstGeom prst="rect">
                <a:avLst/>
              </a:prstGeom>
              <a:blipFill rotWithShape="1">
                <a:blip r:embed="rId3"/>
                <a:stretch>
                  <a:fillRect r="-4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267744" y="487940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+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77868" y="487940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=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964810" y="487940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+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5338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азарева Ирина\Desktop\Sample Pictures\ком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3861048"/>
            <a:ext cx="1772735" cy="262811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98468" y="81960"/>
            <a:ext cx="324036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  <a:t>Вычислите:</a:t>
            </a:r>
            <a:endParaRPr lang="ru-RU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9592" y="747519"/>
                <a:ext cx="7207054" cy="4231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r>
                  <a:rPr lang="ru-RU" sz="36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    1)  </a:t>
                </a:r>
                <a:r>
                  <a:rPr lang="ru-RU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0,256 : 0,8 + 1,2 * 0,01</a:t>
                </a:r>
                <a:endParaRPr lang="ru-RU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sz="2800" dirty="0"/>
                  <a:t> </a:t>
                </a:r>
                <a:r>
                  <a:rPr lang="ru-RU" sz="2800" dirty="0" smtClean="0"/>
                  <a:t>     </a:t>
                </a:r>
                <a:r>
                  <a:rPr lang="ru-RU" sz="3200" b="1" dirty="0" smtClean="0">
                    <a:solidFill>
                      <a:srgbClr val="FF0000"/>
                    </a:solidFill>
                  </a:rPr>
                  <a:t> 2)    </a:t>
                </a:r>
                <a:r>
                  <a:rPr lang="ru-RU" sz="4000" dirty="0" smtClean="0"/>
                  <a:t>(</a:t>
                </a:r>
                <a:r>
                  <a:rPr lang="ru-RU" sz="2800" dirty="0" smtClean="0"/>
                  <a:t>11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ru-RU" sz="3600" b="0" i="1" smtClean="0">
                        <a:latin typeface="Cambria Math"/>
                      </a:rPr>
                      <m:t> −10</m:t>
                    </m:r>
                    <m:f>
                      <m:fPr>
                        <m:ctrlPr>
                          <a:rPr lang="ru-RU" sz="3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</a:rPr>
                          <m:t>15</m:t>
                        </m:r>
                      </m:den>
                    </m:f>
                    <m:r>
                      <a:rPr lang="ru-RU" sz="3600" b="0" i="1" smtClean="0">
                        <a:latin typeface="Cambria Math"/>
                      </a:rPr>
                      <m:t> ) </m:t>
                    </m:r>
                    <m:r>
                      <a:rPr lang="ru-RU" sz="3600" b="0" i="1" smtClean="0">
                        <a:latin typeface="Cambria Math"/>
                        <a:ea typeface="Cambria Math"/>
                      </a:rPr>
                      <m:t>∙ </m:t>
                    </m:r>
                    <m:f>
                      <m:fPr>
                        <m:ctrlPr>
                          <a:rPr lang="ru-RU" sz="36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7</m:t>
                        </m:r>
                      </m:den>
                    </m:f>
                    <m:r>
                      <a:rPr lang="ru-RU" sz="3600" b="0" i="1" smtClean="0">
                        <a:latin typeface="Cambria Math"/>
                        <a:ea typeface="Cambria Math"/>
                      </a:rPr>
                      <m:t> : </m:t>
                    </m:r>
                    <m:f>
                      <m:fPr>
                        <m:ctrlPr>
                          <a:rPr lang="ru-RU" sz="36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800" dirty="0" smtClean="0"/>
                  <a:t> </a:t>
                </a:r>
                <a:endParaRPr lang="ru-RU" sz="2800" dirty="0"/>
              </a:p>
              <a:p>
                <a:endParaRPr lang="ru-RU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   </a:t>
                </a:r>
                <a:r>
                  <a:rPr lang="ru-RU" sz="32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3)</a:t>
                </a:r>
                <a:r>
                  <a:rPr lang="ru-RU" sz="3200" dirty="0" smtClean="0">
                    <a:latin typeface="Arial" pitchFamily="34" charset="0"/>
                    <a:cs typeface="Arial" pitchFamily="34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3600" b="0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ru-RU" sz="3600" b="0" i="1" smtClean="0">
                            <a:latin typeface="Cambria Math"/>
                            <a:cs typeface="Arial" pitchFamily="34" charset="0"/>
                          </a:rPr>
                          <m:t>−4</m:t>
                        </m:r>
                        <m:f>
                          <m:fPr>
                            <m:ctrlPr>
                              <a:rPr lang="ru-RU" sz="3600" b="0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ru-RU" sz="3600" b="0" i="1" smtClean="0"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ru-RU" sz="3600" b="0" i="1" smtClean="0">
                                <a:latin typeface="Cambria Math"/>
                                <a:cs typeface="Arial" pitchFamily="34" charset="0"/>
                              </a:rPr>
                              <m:t>7</m:t>
                            </m:r>
                          </m:den>
                        </m:f>
                        <m:r>
                          <a:rPr lang="ru-RU" sz="3600" b="0" i="1" smtClean="0">
                            <a:latin typeface="Cambria Math"/>
                            <a:cs typeface="Arial" pitchFamily="34" charset="0"/>
                          </a:rPr>
                          <m:t>+3</m:t>
                        </m:r>
                        <m:f>
                          <m:fPr>
                            <m:ctrlPr>
                              <a:rPr lang="ru-RU" sz="3600" b="0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ru-RU" sz="3600" b="0" i="1" smtClean="0">
                                <a:latin typeface="Cambria Math"/>
                                <a:cs typeface="Arial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ru-RU" sz="3600" b="0" i="1" smtClean="0">
                                <a:latin typeface="Cambria Math"/>
                                <a:cs typeface="Arial" pitchFamily="34" charset="0"/>
                              </a:rPr>
                              <m:t>14</m:t>
                            </m:r>
                          </m:den>
                        </m:f>
                      </m:e>
                    </m:d>
                    <m:r>
                      <a:rPr lang="ru-RU" sz="3600" b="0" i="1" smtClean="0">
                        <a:latin typeface="Cambria Math"/>
                        <a:ea typeface="Cambria Math"/>
                        <a:cs typeface="Arial" pitchFamily="34" charset="0"/>
                      </a:rPr>
                      <m:t>∙(−14)</m:t>
                    </m:r>
                  </m:oMath>
                </a14:m>
                <a:endParaRPr lang="ru-RU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747519"/>
                <a:ext cx="7207054" cy="42310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414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22365" y="836712"/>
                <a:ext cx="7848872" cy="5447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t-RU" sz="3200" b="1" dirty="0" smtClean="0">
                    <a:solidFill>
                      <a:srgbClr val="FF0000"/>
                    </a:solidFill>
                  </a:rPr>
                  <a:t>1) </a:t>
                </a:r>
                <a:r>
                  <a:rPr lang="ru-RU" sz="3200" dirty="0"/>
                  <a:t> </a:t>
                </a:r>
                <a:r>
                  <a:rPr lang="ru-RU" sz="3200" dirty="0" smtClean="0"/>
                  <a:t>Укажите числа, </a:t>
                </a:r>
              </a:p>
              <a:p>
                <a:r>
                  <a:rPr lang="ru-RU" sz="3200" dirty="0" smtClean="0"/>
                  <a:t>     кратные 9, удовлетворяющие </a:t>
                </a:r>
              </a:p>
              <a:p>
                <a:r>
                  <a:rPr lang="ru-RU" sz="3200" dirty="0" smtClean="0"/>
                  <a:t>     равенству 142</a:t>
                </a:r>
                <a14:m>
                  <m:oMath xmlns:m="http://schemas.openxmlformats.org/officeDocument/2006/math">
                    <m:r>
                      <a:rPr lang="ru-RU" sz="32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ru-RU" sz="3200" b="0" i="1" smtClean="0">
                        <a:latin typeface="Cambria Math"/>
                        <a:ea typeface="Cambria Math"/>
                      </a:rPr>
                      <m:t>≤153</m:t>
                    </m:r>
                  </m:oMath>
                </a14:m>
                <a:r>
                  <a:rPr lang="ru-RU" sz="3200" dirty="0" smtClean="0"/>
                  <a:t>.</a:t>
                </a:r>
              </a:p>
              <a:p>
                <a:endParaRPr lang="ru-RU" sz="3200" dirty="0" smtClean="0"/>
              </a:p>
              <a:p>
                <a:r>
                  <a:rPr lang="ru-RU" sz="3200" b="1" dirty="0" smtClean="0">
                    <a:solidFill>
                      <a:srgbClr val="FF0000"/>
                    </a:solidFill>
                  </a:rPr>
                  <a:t>2)</a:t>
                </a:r>
                <a:r>
                  <a:rPr lang="ru-RU" sz="3200" dirty="0" smtClean="0"/>
                  <a:t> Найдите НОД(324;435)</a:t>
                </a:r>
              </a:p>
              <a:p>
                <a:pPr marL="514350" indent="-514350">
                  <a:buAutoNum type="arabicParenR" startAt="2"/>
                </a:pPr>
                <a:endParaRPr lang="ru-RU" sz="3200" dirty="0" smtClean="0"/>
              </a:p>
              <a:p>
                <a:r>
                  <a:rPr lang="ru-RU" sz="3200" b="1" dirty="0" smtClean="0">
                    <a:solidFill>
                      <a:srgbClr val="FF0000"/>
                    </a:solidFill>
                  </a:rPr>
                  <a:t>3) </a:t>
                </a:r>
                <a:r>
                  <a:rPr lang="ru-RU" sz="3200" dirty="0" smtClean="0"/>
                  <a:t>Найдите отношение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a</a:t>
                </a:r>
                <a:r>
                  <a:rPr lang="ru-RU" sz="3200" dirty="0" smtClean="0"/>
                  <a:t> к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b</a:t>
                </a:r>
                <a:r>
                  <a:rPr lang="ru-RU" sz="3200" dirty="0" smtClean="0"/>
                  <a:t>,</a:t>
                </a:r>
              </a:p>
              <a:p>
                <a:r>
                  <a:rPr lang="ru-RU" sz="3200" dirty="0"/>
                  <a:t> </a:t>
                </a:r>
                <a:r>
                  <a:rPr lang="ru-RU" sz="3200" dirty="0" smtClean="0"/>
                  <a:t>    если отношение</a:t>
                </a:r>
                <a:r>
                  <a:rPr lang="en-US" sz="3200" dirty="0" smtClean="0"/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b</a:t>
                </a:r>
                <a:r>
                  <a:rPr lang="ru-RU" sz="3200" dirty="0" smtClean="0"/>
                  <a:t> к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a</a:t>
                </a:r>
                <a:r>
                  <a:rPr lang="ru-RU" sz="3200" dirty="0" smtClean="0"/>
                  <a:t> </a:t>
                </a:r>
              </a:p>
              <a:p>
                <a:r>
                  <a:rPr lang="ru-RU" sz="3200" dirty="0"/>
                  <a:t> </a:t>
                </a:r>
                <a:r>
                  <a:rPr lang="ru-RU" sz="3200" dirty="0" smtClean="0"/>
                  <a:t>    равно 1,25.               </a:t>
                </a:r>
                <a:r>
                  <a:rPr lang="en-US" sz="3200" dirty="0" smtClean="0"/>
                  <a:t>          </a:t>
                </a:r>
                <a:r>
                  <a:rPr lang="ru-RU" sz="3200" dirty="0" smtClean="0"/>
                  <a:t> </a:t>
                </a:r>
                <a:r>
                  <a:rPr lang="en-US" sz="3200" dirty="0" smtClean="0"/>
                  <a:t>  </a:t>
                </a:r>
                <a:r>
                  <a:rPr lang="ru-RU" sz="3200" dirty="0" smtClean="0"/>
                  <a:t> </a:t>
                </a:r>
                <a:endParaRPr lang="ru-RU" sz="3200" dirty="0"/>
              </a:p>
              <a:p>
                <a:endParaRPr lang="ru-RU" sz="3200" dirty="0"/>
              </a:p>
              <a:p>
                <a:r>
                  <a:rPr lang="ru-RU" sz="2800" dirty="0"/>
                  <a:t> </a:t>
                </a:r>
                <a:r>
                  <a:rPr lang="ru-RU" sz="2800" dirty="0" smtClean="0"/>
                  <a:t> </a:t>
                </a:r>
                <a:endParaRPr lang="ru-RU" sz="24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365" y="836712"/>
                <a:ext cx="7848872" cy="5447645"/>
              </a:xfrm>
              <a:prstGeom prst="rect">
                <a:avLst/>
              </a:prstGeom>
              <a:blipFill rotWithShape="1">
                <a:blip r:embed="rId3"/>
                <a:stretch>
                  <a:fillRect l="-1941" t="-1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:\Users\Лазарева Ирина\Desktop\Sample Pictures\совёно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634098"/>
            <a:ext cx="2172809" cy="3065944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6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43608" y="1052736"/>
                <a:ext cx="7056784" cy="4536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1)  </a:t>
                </a:r>
                <a:r>
                  <a:rPr lang="ru-RU" sz="3200" dirty="0" smtClean="0"/>
                  <a:t>Укажите, при каких значениях    </a:t>
                </a:r>
                <a:r>
                  <a:rPr lang="en-US" sz="3200" dirty="0" smtClean="0"/>
                  <a:t> </a:t>
                </a:r>
              </a:p>
              <a:p>
                <a:r>
                  <a:rPr lang="en-US" sz="3200" dirty="0"/>
                  <a:t> </a:t>
                </a:r>
                <a:r>
                  <a:rPr lang="en-US" sz="3200" dirty="0" smtClean="0"/>
                  <a:t>     m</a:t>
                </a:r>
                <a:r>
                  <a:rPr lang="ru-RU" sz="3200" dirty="0" smtClean="0"/>
                  <a:t> </a:t>
                </a:r>
                <a:r>
                  <a:rPr lang="en-US" sz="3200" dirty="0" smtClean="0"/>
                  <a:t> </a:t>
                </a:r>
                <a:r>
                  <a:rPr lang="ru-RU" sz="3200" dirty="0" smtClean="0"/>
                  <a:t> и    </a:t>
                </a:r>
                <a:r>
                  <a:rPr lang="en-US" sz="3200" dirty="0" smtClean="0"/>
                  <a:t>n</a:t>
                </a:r>
                <a:r>
                  <a:rPr lang="ru-RU" sz="3200" dirty="0" smtClean="0"/>
                  <a:t>    верно  равенство</a:t>
                </a:r>
                <a:r>
                  <a:rPr lang="ru-RU" dirty="0" smtClean="0"/>
                  <a:t>:</a:t>
                </a:r>
              </a:p>
              <a:p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96</m:t>
                          </m:r>
                        </m:den>
                      </m:f>
                      <m:r>
                        <a:rPr lang="en-US" sz="36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sz="36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ru-RU" sz="3600" b="1" dirty="0" smtClean="0">
                    <a:solidFill>
                      <a:srgbClr val="FF0000"/>
                    </a:solidFill>
                  </a:rPr>
                  <a:t>2) </a:t>
                </a:r>
                <a:r>
                  <a:rPr lang="ru-RU" sz="3600" dirty="0" smtClean="0"/>
                  <a:t>Реши пропорцию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400" b="0" i="1" smtClean="0">
                            <a:latin typeface="Cambria Math"/>
                          </a:rPr>
                          <m:t>2,5</m:t>
                        </m:r>
                      </m:num>
                      <m:den>
                        <m:r>
                          <a:rPr lang="ru-RU" sz="4400" b="0" i="1" smtClean="0">
                            <a:latin typeface="Cambria Math"/>
                          </a:rPr>
                          <m:t>3,4</m:t>
                        </m:r>
                      </m:den>
                    </m:f>
                    <m:r>
                      <a:rPr lang="ru-RU" sz="44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ru-RU" sz="4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ru-RU" sz="4400" b="0" i="1" smtClean="0">
                            <a:latin typeface="Cambria Math"/>
                          </a:rPr>
                          <m:t>17</m:t>
                        </m:r>
                      </m:den>
                    </m:f>
                  </m:oMath>
                </a14:m>
                <a:endParaRPr lang="ru-RU" sz="3600" dirty="0" smtClean="0"/>
              </a:p>
              <a:p>
                <a:pPr marL="742950" indent="-742950">
                  <a:buAutoNum type="arabicParenR" startAt="2"/>
                </a:pPr>
                <a:endParaRPr lang="ru-RU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052736"/>
                <a:ext cx="7056784" cy="4536883"/>
              </a:xfrm>
              <a:prstGeom prst="rect">
                <a:avLst/>
              </a:prstGeom>
              <a:blipFill rotWithShape="1">
                <a:blip r:embed="rId2"/>
                <a:stretch>
                  <a:fillRect l="-2591" t="-17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29787"/>
            <a:ext cx="1656184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355976" y="2204864"/>
            <a:ext cx="1728192" cy="1368152"/>
          </a:xfrm>
          <a:prstGeom prst="roundRect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лево/вправо 13"/>
          <p:cNvSpPr/>
          <p:nvPr/>
        </p:nvSpPr>
        <p:spPr>
          <a:xfrm rot="19226738">
            <a:off x="3975138" y="2732986"/>
            <a:ext cx="2392966" cy="311907"/>
          </a:xfrm>
          <a:prstGeom prst="leftRightArrow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лево/вправо 15"/>
          <p:cNvSpPr/>
          <p:nvPr/>
        </p:nvSpPr>
        <p:spPr>
          <a:xfrm rot="2055815">
            <a:off x="4024458" y="2743020"/>
            <a:ext cx="2391229" cy="291841"/>
          </a:xfrm>
          <a:prstGeom prst="leftRightArrow">
            <a:avLst/>
          </a:prstGeom>
          <a:solidFill>
            <a:srgbClr val="FF00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3087" y="3966065"/>
            <a:ext cx="2242090" cy="1368152"/>
          </a:xfrm>
          <a:prstGeom prst="roundRect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лево/вправо 17"/>
          <p:cNvSpPr/>
          <p:nvPr/>
        </p:nvSpPr>
        <p:spPr>
          <a:xfrm rot="19795883">
            <a:off x="5290775" y="4463661"/>
            <a:ext cx="2392966" cy="311907"/>
          </a:xfrm>
          <a:prstGeom prst="leftRightArrow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лево/вправо 18"/>
          <p:cNvSpPr/>
          <p:nvPr/>
        </p:nvSpPr>
        <p:spPr>
          <a:xfrm rot="1577934">
            <a:off x="5318518" y="4399784"/>
            <a:ext cx="2391229" cy="291841"/>
          </a:xfrm>
          <a:prstGeom prst="leftRightArrow">
            <a:avLst/>
          </a:prstGeom>
          <a:solidFill>
            <a:srgbClr val="FF00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79512" y="529516"/>
            <a:ext cx="835292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Произведение средних = произведение крайних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9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6" grpId="0" animBg="1"/>
      <p:bldP spid="17" grpId="0" animBg="1"/>
      <p:bldP spid="17" grpId="2" animBg="1"/>
      <p:bldP spid="18" grpId="0" animBg="1"/>
      <p:bldP spid="19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08720"/>
            <a:ext cx="74888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Вкладчик снял в банке 234 </a:t>
            </a:r>
            <a:r>
              <a:rPr lang="ru-RU" sz="3200" dirty="0" err="1" smtClean="0"/>
              <a:t>тыс.руб</a:t>
            </a:r>
            <a:r>
              <a:rPr lang="ru-RU" sz="3200" dirty="0" smtClean="0"/>
              <a:t>., что составило 36% вклада. Определите первоначальную сумму вклада.</a:t>
            </a:r>
          </a:p>
          <a:p>
            <a:pPr marL="342900" indent="-342900">
              <a:buAutoNum type="arabicParenR"/>
            </a:pPr>
            <a:endParaRPr lang="ru-RU" sz="3200" dirty="0"/>
          </a:p>
          <a:p>
            <a:pPr marL="342900" indent="-342900">
              <a:buAutoNum type="arabicParenR"/>
            </a:pPr>
            <a:endParaRPr lang="ru-RU" sz="3200" dirty="0" smtClean="0"/>
          </a:p>
          <a:p>
            <a:pPr marL="342900" indent="-342900">
              <a:buAutoNum type="arabicParenR"/>
            </a:pPr>
            <a:endParaRPr lang="ru-RU" dirty="0"/>
          </a:p>
          <a:p>
            <a:pPr marL="342900" indent="-342900">
              <a:buAutoNum type="arabicParenR"/>
            </a:pPr>
            <a:endParaRPr lang="ru-RU" dirty="0" smtClean="0"/>
          </a:p>
          <a:p>
            <a:pPr marL="342900" indent="-342900">
              <a:buAutoNum type="arabicParenR"/>
            </a:pPr>
            <a:endParaRPr lang="ru-RU" dirty="0"/>
          </a:p>
          <a:p>
            <a:pPr marL="342900" indent="-342900">
              <a:buAutoNum type="arabicParenR"/>
            </a:pP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444793"/>
              </p:ext>
            </p:extLst>
          </p:nvPr>
        </p:nvGraphicFramePr>
        <p:xfrm>
          <a:off x="827584" y="3140968"/>
          <a:ext cx="7257360" cy="1911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9120"/>
                <a:gridCol w="2419120"/>
                <a:gridCol w="2419120"/>
              </a:tblGrid>
              <a:tr h="722992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100%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1%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36%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2299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? </a:t>
                      </a:r>
                      <a:r>
                        <a:rPr lang="ru-RU" sz="3600" b="1" dirty="0" err="1" smtClean="0">
                          <a:solidFill>
                            <a:srgbClr val="FF0000"/>
                          </a:solidFill>
                        </a:rPr>
                        <a:t>тыс.руб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234 </a:t>
                      </a:r>
                      <a:r>
                        <a:rPr lang="ru-RU" sz="3600" b="1" dirty="0" err="1" smtClean="0">
                          <a:solidFill>
                            <a:srgbClr val="FF0000"/>
                          </a:solidFill>
                        </a:rPr>
                        <a:t>тыс.руб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229200"/>
            <a:ext cx="2011660" cy="140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65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15616" y="1052736"/>
                <a:ext cx="6231467" cy="4824536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ru-RU" sz="2800" dirty="0" smtClean="0"/>
                  <a:t>   Укажи  верную пропорцию:</a:t>
                </a:r>
              </a:p>
              <a:p>
                <a:pPr marL="457200" indent="-457200" algn="l">
                  <a:buFont typeface="+mj-lt"/>
                  <a:buAutoNum type="arabicParenR"/>
                </a:pPr>
                <a:r>
                  <a:rPr lang="ru-RU" sz="2800" dirty="0" smtClean="0"/>
                  <a:t>3,6 : 4,8 = 3 : 4</a:t>
                </a:r>
              </a:p>
              <a:p>
                <a:pPr marL="457200" indent="-457200" algn="l">
                  <a:buFont typeface="+mj-lt"/>
                  <a:buAutoNum type="arabicParenR"/>
                </a:pPr>
                <a:r>
                  <a:rPr lang="ru-RU" sz="2800" dirty="0" smtClean="0"/>
                  <a:t>4 : 8 = 12 : 36</a:t>
                </a:r>
              </a:p>
              <a:p>
                <a:pPr marL="457200" indent="-457200" algn="l">
                  <a:buFont typeface="+mj-lt"/>
                  <a:buAutoNum type="arabicParenR"/>
                </a:pPr>
                <a:r>
                  <a:rPr lang="ru-RU" sz="2800" dirty="0" smtClean="0"/>
                  <a:t>2,5 : 7,5 = 50 : 100</a:t>
                </a:r>
              </a:p>
              <a:p>
                <a:pPr marL="457200" indent="-457200" algn="l">
                  <a:buFont typeface="+mj-lt"/>
                  <a:buAutoNum type="arabicParenR"/>
                </a:pPr>
                <a:r>
                  <a:rPr lang="ru-RU" sz="2800" dirty="0" smtClean="0"/>
                  <a:t>125 : 25 = 27 : 81</a:t>
                </a:r>
              </a:p>
              <a:p>
                <a:pPr marL="457200" indent="-457200" algn="l">
                  <a:buFont typeface="+mj-lt"/>
                  <a:buAutoNum type="arabicParenR"/>
                </a:pPr>
                <a:endParaRPr lang="ru-RU" sz="2800" dirty="0"/>
              </a:p>
              <a:p>
                <a:pPr algn="l"/>
                <a:r>
                  <a:rPr lang="ru-RU" sz="3500" dirty="0" smtClean="0">
                    <a:solidFill>
                      <a:srgbClr val="C00000"/>
                    </a:solidFill>
                  </a:rPr>
                  <a:t>   Найдите </a:t>
                </a:r>
                <a:r>
                  <a:rPr lang="en-US" sz="3500" dirty="0" smtClean="0">
                    <a:solidFill>
                      <a:srgbClr val="C00000"/>
                    </a:solidFill>
                  </a:rPr>
                  <a:t>m</a:t>
                </a:r>
                <a:r>
                  <a:rPr lang="ru-RU" sz="3500" dirty="0" smtClean="0">
                    <a:solidFill>
                      <a:srgbClr val="C00000"/>
                    </a:solidFill>
                  </a:rPr>
                  <a:t>,</a:t>
                </a:r>
              </a:p>
              <a:p>
                <a:pPr algn="l"/>
                <a:r>
                  <a:rPr lang="ru-RU" sz="3500" dirty="0" smtClean="0">
                    <a:solidFill>
                      <a:srgbClr val="C00000"/>
                    </a:solidFill>
                  </a:rPr>
                  <a:t>        если     </a:t>
                </a:r>
                <a:r>
                  <a:rPr lang="en-US" sz="3500" dirty="0" smtClean="0">
                    <a:solidFill>
                      <a:srgbClr val="C00000"/>
                    </a:solidFill>
                  </a:rPr>
                  <a:t>m</a:t>
                </a:r>
                <a:r>
                  <a:rPr lang="ru-RU" sz="3500" dirty="0" smtClean="0">
                    <a:solidFill>
                      <a:srgbClr val="C00000"/>
                    </a:solidFill>
                  </a:rPr>
                  <a:t> 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35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35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−2</m:t>
                        </m:r>
                        <m:f>
                          <m:fPr>
                            <m:ctrlPr>
                              <a:rPr lang="ru-RU" sz="35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35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35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ru-RU" sz="3500" b="0" i="1" smtClean="0">
                        <a:solidFill>
                          <a:srgbClr val="C0000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ru-RU" sz="35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5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27</m:t>
                        </m:r>
                      </m:num>
                      <m:den>
                        <m:r>
                          <a:rPr lang="ru-RU" sz="35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21</m:t>
                        </m:r>
                      </m:den>
                    </m:f>
                  </m:oMath>
                </a14:m>
                <a:r>
                  <a:rPr lang="ru-RU" sz="3500" dirty="0" smtClean="0">
                    <a:solidFill>
                      <a:srgbClr val="C00000"/>
                    </a:solidFill>
                  </a:rPr>
                  <a:t> </a:t>
                </a:r>
                <a:endParaRPr lang="ru-RU" sz="35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15616" y="1052736"/>
                <a:ext cx="6231467" cy="4824536"/>
              </a:xfrm>
              <a:blipFill rotWithShape="1">
                <a:blip r:embed="rId2"/>
                <a:stretch>
                  <a:fillRect l="-1272" t="-12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895" y="1628800"/>
            <a:ext cx="2808312" cy="29475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9114" y="722135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7046" y="3861048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787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069141"/>
            <a:ext cx="691276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1)</a:t>
            </a:r>
            <a:r>
              <a:rPr lang="ru-RU" sz="2800" b="1" dirty="0" smtClean="0"/>
              <a:t>  Укажите  координаты  точек </a:t>
            </a:r>
            <a:r>
              <a:rPr lang="en-US" sz="2800" b="1" dirty="0" smtClean="0"/>
              <a:t>F</a:t>
            </a:r>
            <a:r>
              <a:rPr lang="ru-RU" sz="2800" b="1" dirty="0" smtClean="0"/>
              <a:t>,</a:t>
            </a:r>
            <a:r>
              <a:rPr lang="en-US" sz="2800" b="1" dirty="0" smtClean="0"/>
              <a:t> A,K,E</a:t>
            </a:r>
            <a:endParaRPr lang="ru-RU" sz="2800" b="1" dirty="0" smtClean="0"/>
          </a:p>
          <a:p>
            <a:endParaRPr lang="ru-RU" sz="2000" dirty="0"/>
          </a:p>
          <a:p>
            <a:r>
              <a:rPr lang="ru-RU" dirty="0" smtClean="0"/>
              <a:t>       </a:t>
            </a:r>
            <a:r>
              <a:rPr lang="ru-RU" sz="3600" b="1" dirty="0" smtClean="0">
                <a:solidFill>
                  <a:srgbClr val="FF0000"/>
                </a:solidFill>
              </a:rPr>
              <a:t>   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К      </a:t>
            </a:r>
            <a:r>
              <a:rPr lang="en-US" sz="3600" b="1" dirty="0" smtClean="0">
                <a:solidFill>
                  <a:srgbClr val="FF0000"/>
                </a:solidFill>
              </a:rPr>
              <a:t>F                A          E</a:t>
            </a:r>
            <a:r>
              <a:rPr lang="ru-RU" dirty="0" smtClean="0"/>
              <a:t>                               </a:t>
            </a:r>
          </a:p>
          <a:p>
            <a:endParaRPr lang="ru-RU" dirty="0"/>
          </a:p>
          <a:p>
            <a:r>
              <a:rPr lang="ru-RU" dirty="0" smtClean="0"/>
              <a:t>            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-2    -1     0     1     2     3     4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           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х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403648" y="2492896"/>
            <a:ext cx="6624736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130579" y="2383659"/>
            <a:ext cx="0" cy="288032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748193" y="2383659"/>
            <a:ext cx="0" cy="288032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389784" y="2383659"/>
            <a:ext cx="0" cy="288032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061008" y="2383659"/>
            <a:ext cx="0" cy="288032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699792" y="2383659"/>
            <a:ext cx="0" cy="288032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474172" y="2383659"/>
            <a:ext cx="0" cy="288032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781743" y="2385187"/>
            <a:ext cx="0" cy="288032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148064" y="2385187"/>
            <a:ext cx="0" cy="288032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508104" y="2374103"/>
            <a:ext cx="0" cy="288032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796136" y="2385187"/>
            <a:ext cx="0" cy="288032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156176" y="2383659"/>
            <a:ext cx="0" cy="288032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516216" y="2385187"/>
            <a:ext cx="0" cy="288032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930463" y="2392580"/>
            <a:ext cx="0" cy="288032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051720" y="2368279"/>
            <a:ext cx="0" cy="288032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339752" y="2368279"/>
            <a:ext cx="0" cy="288032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2313433" y="2429889"/>
            <a:ext cx="108012" cy="12601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335778" y="2466196"/>
            <a:ext cx="108012" cy="12601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454098" y="2437730"/>
            <a:ext cx="108012" cy="12601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876457" y="2427675"/>
            <a:ext cx="108012" cy="12601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83568" y="3355642"/>
                <a:ext cx="7776864" cy="2825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dirty="0"/>
              </a:p>
              <a:p>
                <a:r>
                  <a:rPr lang="ru-RU" sz="2800" b="1" dirty="0" smtClean="0">
                    <a:solidFill>
                      <a:srgbClr val="FF0000"/>
                    </a:solidFill>
                  </a:rPr>
                  <a:t>2) </a:t>
                </a:r>
                <a:r>
                  <a:rPr lang="ru-RU" sz="2800" dirty="0" smtClean="0"/>
                  <a:t>Расположите числа в порядке убывания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latin typeface="Cambria Math"/>
                        </a:rPr>
                        <m:t>−4,5;        −2</m:t>
                      </m:r>
                      <m:f>
                        <m:fPr>
                          <m:ctrlPr>
                            <a:rPr lang="ru-RU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ru-RU" sz="3600" b="0" i="1" smtClean="0">
                          <a:latin typeface="Cambria Math"/>
                        </a:rPr>
                        <m:t>;        −0,3;           −</m:t>
                      </m:r>
                      <m:f>
                        <m:fPr>
                          <m:ctrlPr>
                            <a:rPr lang="ru-RU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  <a:p>
                <a:endParaRPr lang="ru-RU" sz="3600" dirty="0" smtClean="0"/>
              </a:p>
              <a:p>
                <a:endParaRPr lang="ru-RU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355642"/>
                <a:ext cx="7776864" cy="2825838"/>
              </a:xfrm>
              <a:prstGeom prst="rect">
                <a:avLst/>
              </a:prstGeom>
              <a:blipFill rotWithShape="1">
                <a:blip r:embed="rId2"/>
                <a:stretch>
                  <a:fillRect l="-15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51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2422" y="980554"/>
            <a:ext cx="75419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По графику определите координаты точки пересечения прямых  АВ  и   СК.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990021"/>
              </p:ext>
            </p:extLst>
          </p:nvPr>
        </p:nvGraphicFramePr>
        <p:xfrm>
          <a:off x="2123728" y="2606958"/>
          <a:ext cx="4380150" cy="3300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015"/>
                <a:gridCol w="438015"/>
                <a:gridCol w="438015"/>
                <a:gridCol w="438015"/>
                <a:gridCol w="438015"/>
                <a:gridCol w="438015"/>
                <a:gridCol w="438015"/>
                <a:gridCol w="438015"/>
                <a:gridCol w="438015"/>
                <a:gridCol w="438015"/>
              </a:tblGrid>
              <a:tr h="4125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25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25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25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25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25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25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25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2123728" y="4653136"/>
            <a:ext cx="439248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3442538" y="2550388"/>
            <a:ext cx="0" cy="332688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267744" y="2708920"/>
            <a:ext cx="3744416" cy="21602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139952" y="2708920"/>
            <a:ext cx="2376264" cy="2808312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875867" y="2385754"/>
            <a:ext cx="3770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16216" y="4329970"/>
            <a:ext cx="441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64302" y="4870901"/>
            <a:ext cx="4667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12160" y="2678140"/>
            <a:ext cx="5180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53114" y="5287421"/>
            <a:ext cx="5180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046748" y="3958147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620700" y="4647182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30246" y="4602185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47112" y="2708919"/>
            <a:ext cx="427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225338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40" y="1041443"/>
            <a:ext cx="2564224" cy="237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31640" y="586983"/>
                <a:ext cx="7200800" cy="6593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</a:rPr>
                  <a:t>                1)  </a:t>
                </a:r>
                <a:r>
                  <a:rPr lang="ru-RU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Упростите выражение</a:t>
                </a:r>
              </a:p>
              <a:p>
                <a:r>
                  <a:rPr lang="ru-RU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                   10а + 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</a:t>
                </a:r>
                <a:r>
                  <a:rPr lang="ru-RU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– 5а – 3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</a:t>
                </a:r>
                <a:r>
                  <a:rPr lang="ru-RU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+ 7 </a:t>
                </a:r>
              </a:p>
              <a:p>
                <a:r>
                  <a:rPr lang="ru-RU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                    и найдите его значение</a:t>
                </a:r>
              </a:p>
              <a:p>
                <a:r>
                  <a:rPr lang="ru-RU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                    при а = 2, 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</a:t>
                </a:r>
                <a:r>
                  <a:rPr lang="ru-RU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endParaRPr lang="ru-RU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r>
                  <a:rPr lang="ru-RU" sz="3200" b="1" dirty="0" smtClean="0">
                    <a:solidFill>
                      <a:srgbClr val="FF0000"/>
                    </a:solidFill>
                  </a:rPr>
                  <a:t>2) </a:t>
                </a:r>
                <a:r>
                  <a:rPr lang="ru-RU" sz="3200" dirty="0" smtClean="0"/>
                  <a:t>Найдите число </a:t>
                </a:r>
                <a:r>
                  <a:rPr lang="en-US" sz="3200" dirty="0" smtClean="0"/>
                  <a:t>k</a:t>
                </a:r>
                <a:r>
                  <a:rPr lang="ru-RU" sz="3200" dirty="0" smtClean="0"/>
                  <a:t>, </a:t>
                </a:r>
              </a:p>
              <a:p>
                <a:r>
                  <a:rPr lang="ru-RU" sz="3200" dirty="0"/>
                  <a:t> </a:t>
                </a:r>
                <a:r>
                  <a:rPr lang="ru-RU" sz="3200" dirty="0" smtClean="0"/>
                  <a:t> если</a:t>
                </a:r>
                <a:r>
                  <a:rPr lang="ru-RU" sz="3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3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sz="3200" dirty="0" smtClean="0"/>
                  <a:t>от числа 15 </a:t>
                </a:r>
              </a:p>
              <a:p>
                <a:r>
                  <a:rPr lang="ru-RU" sz="3200" dirty="0"/>
                  <a:t> </a:t>
                </a:r>
                <a:r>
                  <a:rPr lang="ru-RU" sz="3200" dirty="0" smtClean="0"/>
                  <a:t> равно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40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3200" dirty="0" smtClean="0"/>
                  <a:t> от числа </a:t>
                </a:r>
                <a:r>
                  <a:rPr lang="en-US" sz="3200" dirty="0" smtClean="0"/>
                  <a:t>k</a:t>
                </a:r>
                <a:r>
                  <a:rPr lang="ru-RU" sz="3200" dirty="0" smtClean="0"/>
                  <a:t>.</a:t>
                </a:r>
                <a:endParaRPr lang="ru-RU" sz="3200" dirty="0"/>
              </a:p>
              <a:p>
                <a:endParaRPr lang="ru-RU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endParaRPr lang="ru-RU" sz="32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endParaRPr lang="ru-RU" sz="32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86983"/>
                <a:ext cx="7200800" cy="6593408"/>
              </a:xfrm>
              <a:prstGeom prst="rect">
                <a:avLst/>
              </a:prstGeom>
              <a:blipFill rotWithShape="1">
                <a:blip r:embed="rId3"/>
                <a:stretch>
                  <a:fillRect l="-2115" t="-1201" r="-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338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521</TotalTime>
  <Words>420</Words>
  <Application>Microsoft Office PowerPoint</Application>
  <PresentationFormat>Экран (4:3)</PresentationFormat>
  <Paragraphs>103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Итоговое повторение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повторение </dc:title>
  <dc:creator>Лазарева Ирина</dc:creator>
  <cp:lastModifiedBy>Лазарева Ирина</cp:lastModifiedBy>
  <cp:revision>57</cp:revision>
  <dcterms:created xsi:type="dcterms:W3CDTF">2012-05-08T10:17:47Z</dcterms:created>
  <dcterms:modified xsi:type="dcterms:W3CDTF">2014-06-09T17:04:55Z</dcterms:modified>
</cp:coreProperties>
</file>