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  <p:sldMasterId id="2147483816" r:id="rId3"/>
    <p:sldMasterId id="2147483830" r:id="rId4"/>
  </p:sldMasterIdLst>
  <p:notesMasterIdLst>
    <p:notesMasterId r:id="rId29"/>
  </p:notesMasterIdLst>
  <p:sldIdLst>
    <p:sldId id="282" r:id="rId5"/>
    <p:sldId id="283" r:id="rId6"/>
    <p:sldId id="284" r:id="rId7"/>
    <p:sldId id="257" r:id="rId8"/>
    <p:sldId id="256" r:id="rId9"/>
    <p:sldId id="258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66" r:id="rId18"/>
    <p:sldId id="267" r:id="rId19"/>
    <p:sldId id="268" r:id="rId20"/>
    <p:sldId id="276" r:id="rId21"/>
    <p:sldId id="269" r:id="rId22"/>
    <p:sldId id="274" r:id="rId23"/>
    <p:sldId id="285" r:id="rId24"/>
    <p:sldId id="281" r:id="rId25"/>
    <p:sldId id="262" r:id="rId26"/>
    <p:sldId id="279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5" autoAdjust="0"/>
  </p:normalViewPr>
  <p:slideViewPr>
    <p:cSldViewPr>
      <p:cViewPr>
        <p:scale>
          <a:sx n="40" d="100"/>
          <a:sy n="40" d="100"/>
        </p:scale>
        <p:origin x="-74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A7730-AA71-4EA1-91D9-48F3F87A60E3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905BCE-F829-400B-9B21-39A5A5DCC273}">
      <dgm:prSet phldrT="[Текст]" custT="1"/>
      <dgm:spPr/>
      <dgm:t>
        <a:bodyPr/>
        <a:lstStyle/>
        <a:p>
          <a:r>
            <a:rPr lang="ru-RU" sz="4400" dirty="0" smtClean="0"/>
            <a:t>Поставить  цель</a:t>
          </a:r>
          <a:endParaRPr lang="ru-RU" sz="4400" dirty="0"/>
        </a:p>
      </dgm:t>
    </dgm:pt>
    <dgm:pt modelId="{3A101B71-4788-435F-8FF7-D171B7226922}" type="parTrans" cxnId="{16130419-BF4B-4ECA-8CA2-164961ED05D0}">
      <dgm:prSet/>
      <dgm:spPr/>
      <dgm:t>
        <a:bodyPr/>
        <a:lstStyle/>
        <a:p>
          <a:endParaRPr lang="ru-RU"/>
        </a:p>
      </dgm:t>
    </dgm:pt>
    <dgm:pt modelId="{21138248-B288-4896-9777-8FF04C6E5157}" type="sibTrans" cxnId="{16130419-BF4B-4ECA-8CA2-164961ED05D0}">
      <dgm:prSet/>
      <dgm:spPr>
        <a:solidFill>
          <a:srgbClr val="FFFF00">
            <a:alpha val="90000"/>
          </a:srgbClr>
        </a:solidFill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B527EC90-F071-443D-BE21-7D6FCA731775}">
      <dgm:prSet phldrT="[Текст]" custT="1"/>
      <dgm:spPr/>
      <dgm:t>
        <a:bodyPr/>
        <a:lstStyle/>
        <a:p>
          <a:r>
            <a:rPr lang="ru-RU" sz="4400" dirty="0" smtClean="0"/>
            <a:t>Выстроить план достижения цели</a:t>
          </a:r>
          <a:endParaRPr lang="ru-RU" sz="4400" dirty="0"/>
        </a:p>
      </dgm:t>
    </dgm:pt>
    <dgm:pt modelId="{7B6A2021-2988-4B84-BC9B-DDD2C38700C7}" type="parTrans" cxnId="{2BEEB67B-9F07-4646-9557-E8A7057E2E93}">
      <dgm:prSet/>
      <dgm:spPr/>
      <dgm:t>
        <a:bodyPr/>
        <a:lstStyle/>
        <a:p>
          <a:endParaRPr lang="ru-RU"/>
        </a:p>
      </dgm:t>
    </dgm:pt>
    <dgm:pt modelId="{EF3BAC84-F74B-4A9B-87A9-5BD98AC440A0}" type="sibTrans" cxnId="{2BEEB67B-9F07-4646-9557-E8A7057E2E93}">
      <dgm:prSet/>
      <dgm:spPr>
        <a:solidFill>
          <a:srgbClr val="FFFF00">
            <a:alpha val="90000"/>
          </a:srgbClr>
        </a:solidFill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D0E316C2-A8CF-421B-B401-D5AC7DE7EE4D}">
      <dgm:prSet phldrT="[Текст]" custT="1"/>
      <dgm:spPr/>
      <dgm:t>
        <a:bodyPr/>
        <a:lstStyle/>
        <a:p>
          <a:r>
            <a:rPr lang="ru-RU" sz="4400" dirty="0" smtClean="0"/>
            <a:t>Реализовать план</a:t>
          </a:r>
          <a:endParaRPr lang="ru-RU" sz="4400" dirty="0"/>
        </a:p>
      </dgm:t>
    </dgm:pt>
    <dgm:pt modelId="{63E9BE4B-4ACE-46DD-902D-91A72C2CCB33}" type="parTrans" cxnId="{F72B3962-F7D9-4831-AF2B-6AA44EFFA28A}">
      <dgm:prSet/>
      <dgm:spPr/>
      <dgm:t>
        <a:bodyPr/>
        <a:lstStyle/>
        <a:p>
          <a:endParaRPr lang="ru-RU"/>
        </a:p>
      </dgm:t>
    </dgm:pt>
    <dgm:pt modelId="{9B56D423-F3DF-4CEE-90D4-AB312400435D}" type="sibTrans" cxnId="{F72B3962-F7D9-4831-AF2B-6AA44EFFA28A}">
      <dgm:prSet/>
      <dgm:spPr>
        <a:solidFill>
          <a:srgbClr val="FFFF00">
            <a:alpha val="90000"/>
          </a:srgbClr>
        </a:solidFill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FA60C8F4-D838-4544-9B7E-5FF2219120E1}">
      <dgm:prSet custT="1"/>
      <dgm:spPr/>
      <dgm:t>
        <a:bodyPr/>
        <a:lstStyle/>
        <a:p>
          <a:r>
            <a:rPr lang="ru-RU" sz="4000" dirty="0" smtClean="0"/>
            <a:t>Провести рефлексию </a:t>
          </a:r>
          <a:r>
            <a:rPr lang="ru-RU" sz="2400" dirty="0" smtClean="0"/>
            <a:t>(проанализировать  свою деятельность  по достижению цели)</a:t>
          </a:r>
          <a:endParaRPr lang="ru-RU" sz="2400" dirty="0"/>
        </a:p>
      </dgm:t>
    </dgm:pt>
    <dgm:pt modelId="{ABD52094-A535-4302-9A52-1FC281F24266}" type="parTrans" cxnId="{81264803-2A21-43AB-83DD-E590A540627C}">
      <dgm:prSet/>
      <dgm:spPr/>
      <dgm:t>
        <a:bodyPr/>
        <a:lstStyle/>
        <a:p>
          <a:endParaRPr lang="ru-RU"/>
        </a:p>
      </dgm:t>
    </dgm:pt>
    <dgm:pt modelId="{F9C572C1-E1DA-4F12-88D6-002FB3A5A607}" type="sibTrans" cxnId="{81264803-2A21-43AB-83DD-E590A540627C}">
      <dgm:prSet/>
      <dgm:spPr/>
      <dgm:t>
        <a:bodyPr/>
        <a:lstStyle/>
        <a:p>
          <a:endParaRPr lang="ru-RU"/>
        </a:p>
      </dgm:t>
    </dgm:pt>
    <dgm:pt modelId="{CD49AFDC-AC68-4C7C-A6BA-DC17E2FAFE6E}" type="pres">
      <dgm:prSet presAssocID="{F35A7730-AA71-4EA1-91D9-48F3F87A60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8B9F9-5753-40A8-84F0-A88DA15451B8}" type="pres">
      <dgm:prSet presAssocID="{F35A7730-AA71-4EA1-91D9-48F3F87A60E3}" presName="dummyMaxCanvas" presStyleCnt="0">
        <dgm:presLayoutVars/>
      </dgm:prSet>
      <dgm:spPr/>
    </dgm:pt>
    <dgm:pt modelId="{5E602BB5-F4DF-4AC3-BCAA-2591FC885760}" type="pres">
      <dgm:prSet presAssocID="{F35A7730-AA71-4EA1-91D9-48F3F87A60E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BCBD-7D56-48A3-A560-842F3AE82595}" type="pres">
      <dgm:prSet presAssocID="{F35A7730-AA71-4EA1-91D9-48F3F87A60E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8977-DC21-4A55-8D92-32375DAA692F}" type="pres">
      <dgm:prSet presAssocID="{F35A7730-AA71-4EA1-91D9-48F3F87A60E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D06D2-5105-40E7-BF9D-7A66F68E66EA}" type="pres">
      <dgm:prSet presAssocID="{F35A7730-AA71-4EA1-91D9-48F3F87A60E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B147A-6A66-4F93-9090-70C3E412A75B}" type="pres">
      <dgm:prSet presAssocID="{F35A7730-AA71-4EA1-91D9-48F3F87A60E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2C1CA-5D3F-41ED-8421-495A00631BEE}" type="pres">
      <dgm:prSet presAssocID="{F35A7730-AA71-4EA1-91D9-48F3F87A60E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7BB33-91F6-4232-8E87-868C3426673B}" type="pres">
      <dgm:prSet presAssocID="{F35A7730-AA71-4EA1-91D9-48F3F87A60E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91D54-DDA6-499B-905D-F83E6463C5DB}" type="pres">
      <dgm:prSet presAssocID="{F35A7730-AA71-4EA1-91D9-48F3F87A60E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52083-66F0-4489-BA18-E7E878440704}" type="pres">
      <dgm:prSet presAssocID="{F35A7730-AA71-4EA1-91D9-48F3F87A60E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15472-7284-4DC1-A484-6B0CC5FB5FCF}" type="pres">
      <dgm:prSet presAssocID="{F35A7730-AA71-4EA1-91D9-48F3F87A60E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96379-74D8-44EC-AA1F-E86E6EE09F23}" type="pres">
      <dgm:prSet presAssocID="{F35A7730-AA71-4EA1-91D9-48F3F87A60E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FA08B-D6A4-4658-BA22-10FA14860F87}" type="presOf" srcId="{EF3BAC84-F74B-4A9B-87A9-5BD98AC440A0}" destId="{8A52C1CA-5D3F-41ED-8421-495A00631BEE}" srcOrd="0" destOrd="0" presId="urn:microsoft.com/office/officeart/2005/8/layout/vProcess5"/>
    <dgm:cxn modelId="{6F1C84EB-06BD-49DA-832B-036B176200C1}" type="presOf" srcId="{B527EC90-F071-443D-BE21-7D6FCA731775}" destId="{74D6BCBD-7D56-48A3-A560-842F3AE82595}" srcOrd="0" destOrd="0" presId="urn:microsoft.com/office/officeart/2005/8/layout/vProcess5"/>
    <dgm:cxn modelId="{6B28BAE1-FEAA-4264-96DE-D49EA57C44E5}" type="presOf" srcId="{D0E316C2-A8CF-421B-B401-D5AC7DE7EE4D}" destId="{AAB58977-DC21-4A55-8D92-32375DAA692F}" srcOrd="0" destOrd="0" presId="urn:microsoft.com/office/officeart/2005/8/layout/vProcess5"/>
    <dgm:cxn modelId="{ECCC8F5C-1075-4AC9-A319-377B0853AAB2}" type="presOf" srcId="{8C905BCE-F829-400B-9B21-39A5A5DCC273}" destId="{D9391D54-DDA6-499B-905D-F83E6463C5DB}" srcOrd="1" destOrd="0" presId="urn:microsoft.com/office/officeart/2005/8/layout/vProcess5"/>
    <dgm:cxn modelId="{08E1170C-6091-45AD-A025-099347A4443A}" type="presOf" srcId="{F35A7730-AA71-4EA1-91D9-48F3F87A60E3}" destId="{CD49AFDC-AC68-4C7C-A6BA-DC17E2FAFE6E}" srcOrd="0" destOrd="0" presId="urn:microsoft.com/office/officeart/2005/8/layout/vProcess5"/>
    <dgm:cxn modelId="{468FA234-7278-4D6E-821D-A72B1238B004}" type="presOf" srcId="{FA60C8F4-D838-4544-9B7E-5FF2219120E1}" destId="{7E0D06D2-5105-40E7-BF9D-7A66F68E66EA}" srcOrd="0" destOrd="0" presId="urn:microsoft.com/office/officeart/2005/8/layout/vProcess5"/>
    <dgm:cxn modelId="{16130419-BF4B-4ECA-8CA2-164961ED05D0}" srcId="{F35A7730-AA71-4EA1-91D9-48F3F87A60E3}" destId="{8C905BCE-F829-400B-9B21-39A5A5DCC273}" srcOrd="0" destOrd="0" parTransId="{3A101B71-4788-435F-8FF7-D171B7226922}" sibTransId="{21138248-B288-4896-9777-8FF04C6E5157}"/>
    <dgm:cxn modelId="{45ED000F-6F89-4644-9DB7-99E33C3D9904}" type="presOf" srcId="{21138248-B288-4896-9777-8FF04C6E5157}" destId="{A95B147A-6A66-4F93-9090-70C3E412A75B}" srcOrd="0" destOrd="0" presId="urn:microsoft.com/office/officeart/2005/8/layout/vProcess5"/>
    <dgm:cxn modelId="{F72B3962-F7D9-4831-AF2B-6AA44EFFA28A}" srcId="{F35A7730-AA71-4EA1-91D9-48F3F87A60E3}" destId="{D0E316C2-A8CF-421B-B401-D5AC7DE7EE4D}" srcOrd="2" destOrd="0" parTransId="{63E9BE4B-4ACE-46DD-902D-91A72C2CCB33}" sibTransId="{9B56D423-F3DF-4CEE-90D4-AB312400435D}"/>
    <dgm:cxn modelId="{81264803-2A21-43AB-83DD-E590A540627C}" srcId="{F35A7730-AA71-4EA1-91D9-48F3F87A60E3}" destId="{FA60C8F4-D838-4544-9B7E-5FF2219120E1}" srcOrd="3" destOrd="0" parTransId="{ABD52094-A535-4302-9A52-1FC281F24266}" sibTransId="{F9C572C1-E1DA-4F12-88D6-002FB3A5A607}"/>
    <dgm:cxn modelId="{CC229C38-B8AD-44CA-AD73-FB2B833C5C74}" type="presOf" srcId="{8C905BCE-F829-400B-9B21-39A5A5DCC273}" destId="{5E602BB5-F4DF-4AC3-BCAA-2591FC885760}" srcOrd="0" destOrd="0" presId="urn:microsoft.com/office/officeart/2005/8/layout/vProcess5"/>
    <dgm:cxn modelId="{2BEEB67B-9F07-4646-9557-E8A7057E2E93}" srcId="{F35A7730-AA71-4EA1-91D9-48F3F87A60E3}" destId="{B527EC90-F071-443D-BE21-7D6FCA731775}" srcOrd="1" destOrd="0" parTransId="{7B6A2021-2988-4B84-BC9B-DDD2C38700C7}" sibTransId="{EF3BAC84-F74B-4A9B-87A9-5BD98AC440A0}"/>
    <dgm:cxn modelId="{B495904A-043B-4BEC-A435-50BB3BDFEDBC}" type="presOf" srcId="{D0E316C2-A8CF-421B-B401-D5AC7DE7EE4D}" destId="{C9915472-7284-4DC1-A484-6B0CC5FB5FCF}" srcOrd="1" destOrd="0" presId="urn:microsoft.com/office/officeart/2005/8/layout/vProcess5"/>
    <dgm:cxn modelId="{9589B37C-285C-457B-B77C-A590F258292F}" type="presOf" srcId="{9B56D423-F3DF-4CEE-90D4-AB312400435D}" destId="{E097BB33-91F6-4232-8E87-868C3426673B}" srcOrd="0" destOrd="0" presId="urn:microsoft.com/office/officeart/2005/8/layout/vProcess5"/>
    <dgm:cxn modelId="{89F1130D-8F2D-4007-92F4-D64B853DBE84}" type="presOf" srcId="{B527EC90-F071-443D-BE21-7D6FCA731775}" destId="{A7F52083-66F0-4489-BA18-E7E878440704}" srcOrd="1" destOrd="0" presId="urn:microsoft.com/office/officeart/2005/8/layout/vProcess5"/>
    <dgm:cxn modelId="{86A67577-AC29-4D0B-942B-AF243649EA31}" type="presOf" srcId="{FA60C8F4-D838-4544-9B7E-5FF2219120E1}" destId="{2BC96379-74D8-44EC-AA1F-E86E6EE09F23}" srcOrd="1" destOrd="0" presId="urn:microsoft.com/office/officeart/2005/8/layout/vProcess5"/>
    <dgm:cxn modelId="{962BDC9F-DC26-4BB9-AD8B-B8F49FCCEF12}" type="presParOf" srcId="{CD49AFDC-AC68-4C7C-A6BA-DC17E2FAFE6E}" destId="{A0E8B9F9-5753-40A8-84F0-A88DA15451B8}" srcOrd="0" destOrd="0" presId="urn:microsoft.com/office/officeart/2005/8/layout/vProcess5"/>
    <dgm:cxn modelId="{050FA475-1808-4235-9E1B-81FED0AF00CE}" type="presParOf" srcId="{CD49AFDC-AC68-4C7C-A6BA-DC17E2FAFE6E}" destId="{5E602BB5-F4DF-4AC3-BCAA-2591FC885760}" srcOrd="1" destOrd="0" presId="urn:microsoft.com/office/officeart/2005/8/layout/vProcess5"/>
    <dgm:cxn modelId="{C7740642-78FA-4380-804A-630A9B2D5890}" type="presParOf" srcId="{CD49AFDC-AC68-4C7C-A6BA-DC17E2FAFE6E}" destId="{74D6BCBD-7D56-48A3-A560-842F3AE82595}" srcOrd="2" destOrd="0" presId="urn:microsoft.com/office/officeart/2005/8/layout/vProcess5"/>
    <dgm:cxn modelId="{41395E4F-94D8-4045-980C-7AC792229118}" type="presParOf" srcId="{CD49AFDC-AC68-4C7C-A6BA-DC17E2FAFE6E}" destId="{AAB58977-DC21-4A55-8D92-32375DAA692F}" srcOrd="3" destOrd="0" presId="urn:microsoft.com/office/officeart/2005/8/layout/vProcess5"/>
    <dgm:cxn modelId="{60182421-3773-43ED-8BD7-4241CA3653BB}" type="presParOf" srcId="{CD49AFDC-AC68-4C7C-A6BA-DC17E2FAFE6E}" destId="{7E0D06D2-5105-40E7-BF9D-7A66F68E66EA}" srcOrd="4" destOrd="0" presId="urn:microsoft.com/office/officeart/2005/8/layout/vProcess5"/>
    <dgm:cxn modelId="{147618F9-F363-4150-BE80-529AC941E17C}" type="presParOf" srcId="{CD49AFDC-AC68-4C7C-A6BA-DC17E2FAFE6E}" destId="{A95B147A-6A66-4F93-9090-70C3E412A75B}" srcOrd="5" destOrd="0" presId="urn:microsoft.com/office/officeart/2005/8/layout/vProcess5"/>
    <dgm:cxn modelId="{58594D52-608B-4028-9CA8-F555C3D7D4F4}" type="presParOf" srcId="{CD49AFDC-AC68-4C7C-A6BA-DC17E2FAFE6E}" destId="{8A52C1CA-5D3F-41ED-8421-495A00631BEE}" srcOrd="6" destOrd="0" presId="urn:microsoft.com/office/officeart/2005/8/layout/vProcess5"/>
    <dgm:cxn modelId="{86C571D9-C615-4476-B6D2-C3319AB1F17E}" type="presParOf" srcId="{CD49AFDC-AC68-4C7C-A6BA-DC17E2FAFE6E}" destId="{E097BB33-91F6-4232-8E87-868C3426673B}" srcOrd="7" destOrd="0" presId="urn:microsoft.com/office/officeart/2005/8/layout/vProcess5"/>
    <dgm:cxn modelId="{A7A2B36D-6F26-49AC-A95D-D31B593E5F52}" type="presParOf" srcId="{CD49AFDC-AC68-4C7C-A6BA-DC17E2FAFE6E}" destId="{D9391D54-DDA6-499B-905D-F83E6463C5DB}" srcOrd="8" destOrd="0" presId="urn:microsoft.com/office/officeart/2005/8/layout/vProcess5"/>
    <dgm:cxn modelId="{8303FFDF-D565-4698-AD96-2F0E2A987DBD}" type="presParOf" srcId="{CD49AFDC-AC68-4C7C-A6BA-DC17E2FAFE6E}" destId="{A7F52083-66F0-4489-BA18-E7E878440704}" srcOrd="9" destOrd="0" presId="urn:microsoft.com/office/officeart/2005/8/layout/vProcess5"/>
    <dgm:cxn modelId="{BA6A4F92-CFE6-4001-AF1A-A78F0D102782}" type="presParOf" srcId="{CD49AFDC-AC68-4C7C-A6BA-DC17E2FAFE6E}" destId="{C9915472-7284-4DC1-A484-6B0CC5FB5FCF}" srcOrd="10" destOrd="0" presId="urn:microsoft.com/office/officeart/2005/8/layout/vProcess5"/>
    <dgm:cxn modelId="{28A6D32B-627F-4853-AA92-9D2D54C89784}" type="presParOf" srcId="{CD49AFDC-AC68-4C7C-A6BA-DC17E2FAFE6E}" destId="{2BC96379-74D8-44EC-AA1F-E86E6EE09F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02BB5-F4DF-4AC3-BCAA-2591FC885760}">
      <dsp:nvSpPr>
        <dsp:cNvPr id="0" name=""/>
        <dsp:cNvSpPr/>
      </dsp:nvSpPr>
      <dsp:spPr>
        <a:xfrm>
          <a:off x="0" y="0"/>
          <a:ext cx="6567129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Поставить  цель</a:t>
          </a:r>
          <a:endParaRPr lang="ru-RU" sz="4400" kern="1200" dirty="0"/>
        </a:p>
      </dsp:txBody>
      <dsp:txXfrm>
        <a:off x="33871" y="33871"/>
        <a:ext cx="5221512" cy="1088706"/>
      </dsp:txXfrm>
    </dsp:sp>
    <dsp:sp modelId="{74D6BCBD-7D56-48A3-A560-842F3AE82595}">
      <dsp:nvSpPr>
        <dsp:cNvPr id="0" name=""/>
        <dsp:cNvSpPr/>
      </dsp:nvSpPr>
      <dsp:spPr>
        <a:xfrm>
          <a:off x="549997" y="1366711"/>
          <a:ext cx="6567129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Выстроить план достижения цели</a:t>
          </a:r>
          <a:endParaRPr lang="ru-RU" sz="4400" kern="1200" dirty="0"/>
        </a:p>
      </dsp:txBody>
      <dsp:txXfrm>
        <a:off x="583868" y="1400582"/>
        <a:ext cx="5197698" cy="1088706"/>
      </dsp:txXfrm>
    </dsp:sp>
    <dsp:sp modelId="{AAB58977-DC21-4A55-8D92-32375DAA692F}">
      <dsp:nvSpPr>
        <dsp:cNvPr id="0" name=""/>
        <dsp:cNvSpPr/>
      </dsp:nvSpPr>
      <dsp:spPr>
        <a:xfrm>
          <a:off x="1091785" y="2733423"/>
          <a:ext cx="6567129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Реализовать план</a:t>
          </a:r>
          <a:endParaRPr lang="ru-RU" sz="4400" kern="1200" dirty="0"/>
        </a:p>
      </dsp:txBody>
      <dsp:txXfrm>
        <a:off x="1125656" y="2767294"/>
        <a:ext cx="5205907" cy="1088706"/>
      </dsp:txXfrm>
    </dsp:sp>
    <dsp:sp modelId="{7E0D06D2-5105-40E7-BF9D-7A66F68E66EA}">
      <dsp:nvSpPr>
        <dsp:cNvPr id="0" name=""/>
        <dsp:cNvSpPr/>
      </dsp:nvSpPr>
      <dsp:spPr>
        <a:xfrm>
          <a:off x="1641782" y="4100135"/>
          <a:ext cx="6567129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Провести рефлексию </a:t>
          </a:r>
          <a:r>
            <a:rPr lang="ru-RU" sz="2400" kern="1200" dirty="0" smtClean="0"/>
            <a:t>(проанализировать  свою деятельность  по достижению цели)</a:t>
          </a:r>
          <a:endParaRPr lang="ru-RU" sz="2400" kern="1200" dirty="0"/>
        </a:p>
      </dsp:txBody>
      <dsp:txXfrm>
        <a:off x="1675653" y="4134006"/>
        <a:ext cx="5197698" cy="1088706"/>
      </dsp:txXfrm>
    </dsp:sp>
    <dsp:sp modelId="{A95B147A-6A66-4F93-9090-70C3E412A75B}">
      <dsp:nvSpPr>
        <dsp:cNvPr id="0" name=""/>
        <dsp:cNvSpPr/>
      </dsp:nvSpPr>
      <dsp:spPr>
        <a:xfrm>
          <a:off x="5815438" y="885734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84568" y="885734"/>
        <a:ext cx="413431" cy="565647"/>
      </dsp:txXfrm>
    </dsp:sp>
    <dsp:sp modelId="{8A52C1CA-5D3F-41ED-8421-495A00631BEE}">
      <dsp:nvSpPr>
        <dsp:cNvPr id="0" name=""/>
        <dsp:cNvSpPr/>
      </dsp:nvSpPr>
      <dsp:spPr>
        <a:xfrm>
          <a:off x="6365435" y="2252446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34565" y="2252446"/>
        <a:ext cx="413431" cy="565647"/>
      </dsp:txXfrm>
    </dsp:sp>
    <dsp:sp modelId="{E097BB33-91F6-4232-8E87-868C3426673B}">
      <dsp:nvSpPr>
        <dsp:cNvPr id="0" name=""/>
        <dsp:cNvSpPr/>
      </dsp:nvSpPr>
      <dsp:spPr>
        <a:xfrm>
          <a:off x="6907223" y="3619158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isometricOffAxis2Left"/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76353" y="3619158"/>
        <a:ext cx="413431" cy="565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CFB4-0397-4DC1-9377-A18B6817D11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F6A-9E8D-4B18-B895-D3B65F41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Предлагаю выбрать соответствующий смайлик.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2D8DCB-CF97-48B4-935C-681332611E63}" type="slidenum">
              <a:rPr lang="ru-RU" altLang="ru-RU" sz="1200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ru-RU" altLang="ru-RU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25D90B1-732C-4009-8E1E-6ED9A7AF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C4A4AF0-ACD3-430F-B676-53214BBD0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90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A7CE472-0046-4597-AF4F-CDABCA67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27EE156-D0BF-4A22-A9F9-8A56A7D7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3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A400142-7A73-4725-BA63-328BC5BA7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8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4D44CF0-08BD-484F-881B-299631CD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01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30CC0E5-C961-4741-AF59-7B2BA37AE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5A76C63-DED9-493F-9443-F01CAF84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19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E19598A-31A0-431D-966A-DCBDB87B9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325CDC7-0413-428B-BA3E-9C968C07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70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E4DD18A-0A6A-4290-BAC2-9A2D37C0A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69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8D02C7F-B5D5-481C-8925-E4FF820F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34DA07-E927-4977-8643-1C91982AC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6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C0C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24F91-8726-4937-A7ED-AE96E6DF11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em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предстоит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4563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 определить чему необходимо научиться на уроке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определить как этому научиться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приобрести новые знания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произвести самооценку своей  учебной деятельности и её результатов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01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 rot="11221588">
            <a:off x="5874406" y="3353164"/>
            <a:ext cx="678180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261134" y="3064135"/>
            <a:ext cx="1113790" cy="1376680"/>
          </a:xfrm>
          <a:prstGeom prst="triangle">
            <a:avLst>
              <a:gd name="adj" fmla="val 75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6385449">
            <a:off x="341366" y="4092835"/>
            <a:ext cx="1473835" cy="69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368398" y="5620802"/>
            <a:ext cx="1572895" cy="81343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76860" y="2255961"/>
            <a:ext cx="2092960" cy="1119505"/>
          </a:xfrm>
          <a:prstGeom prst="trapezoid">
            <a:avLst>
              <a:gd name="adj" fmla="val 4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омб 6"/>
          <p:cNvSpPr/>
          <p:nvPr/>
        </p:nvSpPr>
        <p:spPr>
          <a:xfrm rot="19185793">
            <a:off x="514721" y="233583"/>
            <a:ext cx="1127125" cy="18808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3929605" y="1852930"/>
            <a:ext cx="1275080" cy="13233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2268938">
            <a:off x="4951101" y="5230535"/>
            <a:ext cx="984377" cy="976636"/>
          </a:xfrm>
          <a:prstGeom prst="corner">
            <a:avLst>
              <a:gd name="adj1" fmla="val 50000"/>
              <a:gd name="adj2" fmla="val 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7253490" y="604520"/>
            <a:ext cx="1390650" cy="12293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6955284" y="5099367"/>
            <a:ext cx="1472565" cy="14992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емиугольник 11"/>
          <p:cNvSpPr/>
          <p:nvPr/>
        </p:nvSpPr>
        <p:spPr>
          <a:xfrm>
            <a:off x="7081578" y="3553142"/>
            <a:ext cx="1426210" cy="13239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Восьмиугольник 12"/>
          <p:cNvSpPr/>
          <p:nvPr/>
        </p:nvSpPr>
        <p:spPr>
          <a:xfrm>
            <a:off x="7242753" y="2179955"/>
            <a:ext cx="1228090" cy="1206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Нашивка 13"/>
          <p:cNvSpPr/>
          <p:nvPr/>
        </p:nvSpPr>
        <p:spPr>
          <a:xfrm rot="2025486">
            <a:off x="5009347" y="855208"/>
            <a:ext cx="1417955" cy="1162050"/>
          </a:xfrm>
          <a:prstGeom prst="chevron">
            <a:avLst>
              <a:gd name="adj" fmla="val 32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00370" y="3443604"/>
            <a:ext cx="1733550" cy="1543050"/>
          </a:xfrm>
          <a:custGeom>
            <a:avLst/>
            <a:gdLst>
              <a:gd name="connsiteX0" fmla="*/ 628650 w 1733550"/>
              <a:gd name="connsiteY0" fmla="*/ 0 h 1543050"/>
              <a:gd name="connsiteX1" fmla="*/ 1733550 w 1733550"/>
              <a:gd name="connsiteY1" fmla="*/ 400050 h 1543050"/>
              <a:gd name="connsiteX2" fmla="*/ 1143000 w 1733550"/>
              <a:gd name="connsiteY2" fmla="*/ 457200 h 1543050"/>
              <a:gd name="connsiteX3" fmla="*/ 1428750 w 1733550"/>
              <a:gd name="connsiteY3" fmla="*/ 1066800 h 1543050"/>
              <a:gd name="connsiteX4" fmla="*/ 1238250 w 1733550"/>
              <a:gd name="connsiteY4" fmla="*/ 1543050 h 1543050"/>
              <a:gd name="connsiteX5" fmla="*/ 952500 w 1733550"/>
              <a:gd name="connsiteY5" fmla="*/ 762000 h 1543050"/>
              <a:gd name="connsiteX6" fmla="*/ 781050 w 1733550"/>
              <a:gd name="connsiteY6" fmla="*/ 1295400 h 1543050"/>
              <a:gd name="connsiteX7" fmla="*/ 0 w 1733550"/>
              <a:gd name="connsiteY7" fmla="*/ 133350 h 1543050"/>
              <a:gd name="connsiteX8" fmla="*/ 971550 w 1733550"/>
              <a:gd name="connsiteY8" fmla="*/ 628650 h 1543050"/>
              <a:gd name="connsiteX9" fmla="*/ 628650 w 1733550"/>
              <a:gd name="connsiteY9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3550" h="1543050">
                <a:moveTo>
                  <a:pt x="628650" y="0"/>
                </a:moveTo>
                <a:lnTo>
                  <a:pt x="1733550" y="400050"/>
                </a:lnTo>
                <a:lnTo>
                  <a:pt x="1143000" y="457200"/>
                </a:lnTo>
                <a:lnTo>
                  <a:pt x="1428750" y="1066800"/>
                </a:lnTo>
                <a:lnTo>
                  <a:pt x="1238250" y="1543050"/>
                </a:lnTo>
                <a:lnTo>
                  <a:pt x="952500" y="762000"/>
                </a:lnTo>
                <a:lnTo>
                  <a:pt x="781050" y="1295400"/>
                </a:lnTo>
                <a:lnTo>
                  <a:pt x="0" y="133350"/>
                </a:lnTo>
                <a:lnTo>
                  <a:pt x="971550" y="628650"/>
                </a:lnTo>
                <a:lnTo>
                  <a:pt x="6286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4300745">
            <a:off x="2358079" y="1082747"/>
            <a:ext cx="1709421" cy="944150"/>
          </a:xfrm>
          <a:custGeom>
            <a:avLst/>
            <a:gdLst>
              <a:gd name="connsiteX0" fmla="*/ 514350 w 2838450"/>
              <a:gd name="connsiteY0" fmla="*/ 190500 h 1809750"/>
              <a:gd name="connsiteX1" fmla="*/ 1600200 w 2838450"/>
              <a:gd name="connsiteY1" fmla="*/ 1123950 h 1809750"/>
              <a:gd name="connsiteX2" fmla="*/ 971550 w 2838450"/>
              <a:gd name="connsiteY2" fmla="*/ 0 h 1809750"/>
              <a:gd name="connsiteX3" fmla="*/ 2286000 w 2838450"/>
              <a:gd name="connsiteY3" fmla="*/ 400050 h 1809750"/>
              <a:gd name="connsiteX4" fmla="*/ 2838450 w 2838450"/>
              <a:gd name="connsiteY4" fmla="*/ 1447800 h 1809750"/>
              <a:gd name="connsiteX5" fmla="*/ 2057400 w 2838450"/>
              <a:gd name="connsiteY5" fmla="*/ 1809750 h 1809750"/>
              <a:gd name="connsiteX6" fmla="*/ 628650 w 2838450"/>
              <a:gd name="connsiteY6" fmla="*/ 1809750 h 1809750"/>
              <a:gd name="connsiteX7" fmla="*/ 2095500 w 2838450"/>
              <a:gd name="connsiteY7" fmla="*/ 1466850 h 1809750"/>
              <a:gd name="connsiteX8" fmla="*/ 438150 w 2838450"/>
              <a:gd name="connsiteY8" fmla="*/ 1619250 h 1809750"/>
              <a:gd name="connsiteX9" fmla="*/ 0 w 2838450"/>
              <a:gd name="connsiteY9" fmla="*/ 895350 h 1809750"/>
              <a:gd name="connsiteX10" fmla="*/ 1085850 w 2838450"/>
              <a:gd name="connsiteY10" fmla="*/ 1238250 h 1809750"/>
              <a:gd name="connsiteX11" fmla="*/ 57150 w 2838450"/>
              <a:gd name="connsiteY11" fmla="*/ 628650 h 1809750"/>
              <a:gd name="connsiteX12" fmla="*/ 514350 w 2838450"/>
              <a:gd name="connsiteY12" fmla="*/ 19050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8450" h="1809750">
                <a:moveTo>
                  <a:pt x="514350" y="190500"/>
                </a:moveTo>
                <a:lnTo>
                  <a:pt x="1600200" y="1123950"/>
                </a:lnTo>
                <a:lnTo>
                  <a:pt x="971550" y="0"/>
                </a:lnTo>
                <a:lnTo>
                  <a:pt x="2286000" y="400050"/>
                </a:lnTo>
                <a:lnTo>
                  <a:pt x="2838450" y="1447800"/>
                </a:lnTo>
                <a:lnTo>
                  <a:pt x="2057400" y="1809750"/>
                </a:lnTo>
                <a:lnTo>
                  <a:pt x="628650" y="1809750"/>
                </a:lnTo>
                <a:lnTo>
                  <a:pt x="2095500" y="1466850"/>
                </a:lnTo>
                <a:lnTo>
                  <a:pt x="438150" y="1619250"/>
                </a:lnTo>
                <a:lnTo>
                  <a:pt x="0" y="895350"/>
                </a:lnTo>
                <a:lnTo>
                  <a:pt x="1085850" y="1238250"/>
                </a:lnTo>
                <a:lnTo>
                  <a:pt x="57150" y="628650"/>
                </a:lnTo>
                <a:lnTo>
                  <a:pt x="514350" y="1905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857229">
            <a:off x="2881220" y="4968115"/>
            <a:ext cx="1638300" cy="1581150"/>
          </a:xfrm>
          <a:custGeom>
            <a:avLst/>
            <a:gdLst>
              <a:gd name="connsiteX0" fmla="*/ 590550 w 2476500"/>
              <a:gd name="connsiteY0" fmla="*/ 0 h 2171700"/>
              <a:gd name="connsiteX1" fmla="*/ 762000 w 2476500"/>
              <a:gd name="connsiteY1" fmla="*/ 342900 h 2171700"/>
              <a:gd name="connsiteX2" fmla="*/ 1028700 w 2476500"/>
              <a:gd name="connsiteY2" fmla="*/ 95250 h 2171700"/>
              <a:gd name="connsiteX3" fmla="*/ 1619250 w 2476500"/>
              <a:gd name="connsiteY3" fmla="*/ 342900 h 2171700"/>
              <a:gd name="connsiteX4" fmla="*/ 2476500 w 2476500"/>
              <a:gd name="connsiteY4" fmla="*/ 1314450 h 2171700"/>
              <a:gd name="connsiteX5" fmla="*/ 1485900 w 2476500"/>
              <a:gd name="connsiteY5" fmla="*/ 2171700 h 2171700"/>
              <a:gd name="connsiteX6" fmla="*/ 1276350 w 2476500"/>
              <a:gd name="connsiteY6" fmla="*/ 1847850 h 2171700"/>
              <a:gd name="connsiteX7" fmla="*/ 1238250 w 2476500"/>
              <a:gd name="connsiteY7" fmla="*/ 2114550 h 2171700"/>
              <a:gd name="connsiteX8" fmla="*/ 571500 w 2476500"/>
              <a:gd name="connsiteY8" fmla="*/ 2076450 h 2171700"/>
              <a:gd name="connsiteX9" fmla="*/ 171450 w 2476500"/>
              <a:gd name="connsiteY9" fmla="*/ 1428750 h 2171700"/>
              <a:gd name="connsiteX10" fmla="*/ 857250 w 2476500"/>
              <a:gd name="connsiteY10" fmla="*/ 1333500 h 2171700"/>
              <a:gd name="connsiteX11" fmla="*/ 133350 w 2476500"/>
              <a:gd name="connsiteY11" fmla="*/ 1276350 h 2171700"/>
              <a:gd name="connsiteX12" fmla="*/ 38100 w 2476500"/>
              <a:gd name="connsiteY12" fmla="*/ 1047750 h 2171700"/>
              <a:gd name="connsiteX13" fmla="*/ 2000250 w 2476500"/>
              <a:gd name="connsiteY13" fmla="*/ 1295400 h 2171700"/>
              <a:gd name="connsiteX14" fmla="*/ 0 w 2476500"/>
              <a:gd name="connsiteY14" fmla="*/ 762000 h 2171700"/>
              <a:gd name="connsiteX15" fmla="*/ 266700 w 2476500"/>
              <a:gd name="connsiteY15" fmla="*/ 95250 h 2171700"/>
              <a:gd name="connsiteX16" fmla="*/ 609600 w 2476500"/>
              <a:gd name="connsiteY16" fmla="*/ 685800 h 2171700"/>
              <a:gd name="connsiteX17" fmla="*/ 438150 w 2476500"/>
              <a:gd name="connsiteY17" fmla="*/ 76200 h 2171700"/>
              <a:gd name="connsiteX18" fmla="*/ 590550 w 2476500"/>
              <a:gd name="connsiteY18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6500" h="2171700">
                <a:moveTo>
                  <a:pt x="590550" y="0"/>
                </a:moveTo>
                <a:lnTo>
                  <a:pt x="762000" y="342900"/>
                </a:lnTo>
                <a:lnTo>
                  <a:pt x="1028700" y="95250"/>
                </a:lnTo>
                <a:lnTo>
                  <a:pt x="1619250" y="342900"/>
                </a:lnTo>
                <a:lnTo>
                  <a:pt x="2476500" y="1314450"/>
                </a:lnTo>
                <a:lnTo>
                  <a:pt x="1485900" y="2171700"/>
                </a:lnTo>
                <a:lnTo>
                  <a:pt x="1276350" y="1847850"/>
                </a:lnTo>
                <a:lnTo>
                  <a:pt x="1238250" y="2114550"/>
                </a:lnTo>
                <a:lnTo>
                  <a:pt x="571500" y="2076450"/>
                </a:lnTo>
                <a:lnTo>
                  <a:pt x="171450" y="1428750"/>
                </a:lnTo>
                <a:lnTo>
                  <a:pt x="857250" y="1333500"/>
                </a:lnTo>
                <a:lnTo>
                  <a:pt x="133350" y="1276350"/>
                </a:lnTo>
                <a:lnTo>
                  <a:pt x="38100" y="1047750"/>
                </a:lnTo>
                <a:lnTo>
                  <a:pt x="2000250" y="1295400"/>
                </a:lnTo>
                <a:lnTo>
                  <a:pt x="0" y="762000"/>
                </a:lnTo>
                <a:lnTo>
                  <a:pt x="266700" y="95250"/>
                </a:lnTo>
                <a:lnTo>
                  <a:pt x="609600" y="685800"/>
                </a:lnTo>
                <a:lnTo>
                  <a:pt x="438150" y="76200"/>
                </a:lnTo>
                <a:lnTo>
                  <a:pt x="590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 rot="11221588">
            <a:off x="5903915" y="3517027"/>
            <a:ext cx="678180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948933" y="4997203"/>
            <a:ext cx="1113790" cy="1376680"/>
          </a:xfrm>
          <a:prstGeom prst="triangle">
            <a:avLst>
              <a:gd name="adj" fmla="val 75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6385449">
            <a:off x="341366" y="4092835"/>
            <a:ext cx="1473835" cy="69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368398" y="5620802"/>
            <a:ext cx="1572895" cy="81343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76860" y="2468926"/>
            <a:ext cx="1664433" cy="906540"/>
          </a:xfrm>
          <a:prstGeom prst="trapezoid">
            <a:avLst>
              <a:gd name="adj" fmla="val 4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омб 6"/>
          <p:cNvSpPr/>
          <p:nvPr/>
        </p:nvSpPr>
        <p:spPr>
          <a:xfrm rot="19185793">
            <a:off x="3392372" y="1848388"/>
            <a:ext cx="1127125" cy="18808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6468119" y="3922713"/>
            <a:ext cx="1275080" cy="13233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2268938">
            <a:off x="7872670" y="1727758"/>
            <a:ext cx="984377" cy="976636"/>
          </a:xfrm>
          <a:prstGeom prst="corner">
            <a:avLst>
              <a:gd name="adj1" fmla="val 50000"/>
              <a:gd name="adj2" fmla="val 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810503" y="2101296"/>
            <a:ext cx="1390650" cy="12293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3134289" y="4871184"/>
            <a:ext cx="1472565" cy="14992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емиугольник 11"/>
          <p:cNvSpPr/>
          <p:nvPr/>
        </p:nvSpPr>
        <p:spPr>
          <a:xfrm>
            <a:off x="1492040" y="3778827"/>
            <a:ext cx="1426210" cy="13239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Восьмиугольник 12"/>
          <p:cNvSpPr/>
          <p:nvPr/>
        </p:nvSpPr>
        <p:spPr>
          <a:xfrm>
            <a:off x="3134289" y="3436066"/>
            <a:ext cx="1228090" cy="1206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Нашивка 13"/>
          <p:cNvSpPr/>
          <p:nvPr/>
        </p:nvSpPr>
        <p:spPr>
          <a:xfrm rot="2025486">
            <a:off x="7530876" y="3084827"/>
            <a:ext cx="1417955" cy="1162050"/>
          </a:xfrm>
          <a:prstGeom prst="chevron">
            <a:avLst>
              <a:gd name="adj" fmla="val 32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607317" y="5110203"/>
            <a:ext cx="1733550" cy="1543050"/>
          </a:xfrm>
          <a:custGeom>
            <a:avLst/>
            <a:gdLst>
              <a:gd name="connsiteX0" fmla="*/ 628650 w 1733550"/>
              <a:gd name="connsiteY0" fmla="*/ 0 h 1543050"/>
              <a:gd name="connsiteX1" fmla="*/ 1733550 w 1733550"/>
              <a:gd name="connsiteY1" fmla="*/ 400050 h 1543050"/>
              <a:gd name="connsiteX2" fmla="*/ 1143000 w 1733550"/>
              <a:gd name="connsiteY2" fmla="*/ 457200 h 1543050"/>
              <a:gd name="connsiteX3" fmla="*/ 1428750 w 1733550"/>
              <a:gd name="connsiteY3" fmla="*/ 1066800 h 1543050"/>
              <a:gd name="connsiteX4" fmla="*/ 1238250 w 1733550"/>
              <a:gd name="connsiteY4" fmla="*/ 1543050 h 1543050"/>
              <a:gd name="connsiteX5" fmla="*/ 952500 w 1733550"/>
              <a:gd name="connsiteY5" fmla="*/ 762000 h 1543050"/>
              <a:gd name="connsiteX6" fmla="*/ 781050 w 1733550"/>
              <a:gd name="connsiteY6" fmla="*/ 1295400 h 1543050"/>
              <a:gd name="connsiteX7" fmla="*/ 0 w 1733550"/>
              <a:gd name="connsiteY7" fmla="*/ 133350 h 1543050"/>
              <a:gd name="connsiteX8" fmla="*/ 971550 w 1733550"/>
              <a:gd name="connsiteY8" fmla="*/ 628650 h 1543050"/>
              <a:gd name="connsiteX9" fmla="*/ 628650 w 1733550"/>
              <a:gd name="connsiteY9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3550" h="1543050">
                <a:moveTo>
                  <a:pt x="628650" y="0"/>
                </a:moveTo>
                <a:lnTo>
                  <a:pt x="1733550" y="400050"/>
                </a:lnTo>
                <a:lnTo>
                  <a:pt x="1143000" y="457200"/>
                </a:lnTo>
                <a:lnTo>
                  <a:pt x="1428750" y="1066800"/>
                </a:lnTo>
                <a:lnTo>
                  <a:pt x="1238250" y="1543050"/>
                </a:lnTo>
                <a:lnTo>
                  <a:pt x="952500" y="762000"/>
                </a:lnTo>
                <a:lnTo>
                  <a:pt x="781050" y="1295400"/>
                </a:lnTo>
                <a:lnTo>
                  <a:pt x="0" y="133350"/>
                </a:lnTo>
                <a:lnTo>
                  <a:pt x="971550" y="628650"/>
                </a:lnTo>
                <a:lnTo>
                  <a:pt x="6286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4300745">
            <a:off x="6105111" y="2450122"/>
            <a:ext cx="1709421" cy="944150"/>
          </a:xfrm>
          <a:custGeom>
            <a:avLst/>
            <a:gdLst>
              <a:gd name="connsiteX0" fmla="*/ 514350 w 2838450"/>
              <a:gd name="connsiteY0" fmla="*/ 190500 h 1809750"/>
              <a:gd name="connsiteX1" fmla="*/ 1600200 w 2838450"/>
              <a:gd name="connsiteY1" fmla="*/ 1123950 h 1809750"/>
              <a:gd name="connsiteX2" fmla="*/ 971550 w 2838450"/>
              <a:gd name="connsiteY2" fmla="*/ 0 h 1809750"/>
              <a:gd name="connsiteX3" fmla="*/ 2286000 w 2838450"/>
              <a:gd name="connsiteY3" fmla="*/ 400050 h 1809750"/>
              <a:gd name="connsiteX4" fmla="*/ 2838450 w 2838450"/>
              <a:gd name="connsiteY4" fmla="*/ 1447800 h 1809750"/>
              <a:gd name="connsiteX5" fmla="*/ 2057400 w 2838450"/>
              <a:gd name="connsiteY5" fmla="*/ 1809750 h 1809750"/>
              <a:gd name="connsiteX6" fmla="*/ 628650 w 2838450"/>
              <a:gd name="connsiteY6" fmla="*/ 1809750 h 1809750"/>
              <a:gd name="connsiteX7" fmla="*/ 2095500 w 2838450"/>
              <a:gd name="connsiteY7" fmla="*/ 1466850 h 1809750"/>
              <a:gd name="connsiteX8" fmla="*/ 438150 w 2838450"/>
              <a:gd name="connsiteY8" fmla="*/ 1619250 h 1809750"/>
              <a:gd name="connsiteX9" fmla="*/ 0 w 2838450"/>
              <a:gd name="connsiteY9" fmla="*/ 895350 h 1809750"/>
              <a:gd name="connsiteX10" fmla="*/ 1085850 w 2838450"/>
              <a:gd name="connsiteY10" fmla="*/ 1238250 h 1809750"/>
              <a:gd name="connsiteX11" fmla="*/ 57150 w 2838450"/>
              <a:gd name="connsiteY11" fmla="*/ 628650 h 1809750"/>
              <a:gd name="connsiteX12" fmla="*/ 514350 w 2838450"/>
              <a:gd name="connsiteY12" fmla="*/ 19050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8450" h="1809750">
                <a:moveTo>
                  <a:pt x="514350" y="190500"/>
                </a:moveTo>
                <a:lnTo>
                  <a:pt x="1600200" y="1123950"/>
                </a:lnTo>
                <a:lnTo>
                  <a:pt x="971550" y="0"/>
                </a:lnTo>
                <a:lnTo>
                  <a:pt x="2286000" y="400050"/>
                </a:lnTo>
                <a:lnTo>
                  <a:pt x="2838450" y="1447800"/>
                </a:lnTo>
                <a:lnTo>
                  <a:pt x="2057400" y="1809750"/>
                </a:lnTo>
                <a:lnTo>
                  <a:pt x="628650" y="1809750"/>
                </a:lnTo>
                <a:lnTo>
                  <a:pt x="2095500" y="1466850"/>
                </a:lnTo>
                <a:lnTo>
                  <a:pt x="438150" y="1619250"/>
                </a:lnTo>
                <a:lnTo>
                  <a:pt x="0" y="895350"/>
                </a:lnTo>
                <a:lnTo>
                  <a:pt x="1085850" y="1238250"/>
                </a:lnTo>
                <a:lnTo>
                  <a:pt x="57150" y="628650"/>
                </a:lnTo>
                <a:lnTo>
                  <a:pt x="514350" y="1905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857229">
            <a:off x="7526264" y="4970594"/>
            <a:ext cx="1638300" cy="1581150"/>
          </a:xfrm>
          <a:custGeom>
            <a:avLst/>
            <a:gdLst>
              <a:gd name="connsiteX0" fmla="*/ 590550 w 2476500"/>
              <a:gd name="connsiteY0" fmla="*/ 0 h 2171700"/>
              <a:gd name="connsiteX1" fmla="*/ 762000 w 2476500"/>
              <a:gd name="connsiteY1" fmla="*/ 342900 h 2171700"/>
              <a:gd name="connsiteX2" fmla="*/ 1028700 w 2476500"/>
              <a:gd name="connsiteY2" fmla="*/ 95250 h 2171700"/>
              <a:gd name="connsiteX3" fmla="*/ 1619250 w 2476500"/>
              <a:gd name="connsiteY3" fmla="*/ 342900 h 2171700"/>
              <a:gd name="connsiteX4" fmla="*/ 2476500 w 2476500"/>
              <a:gd name="connsiteY4" fmla="*/ 1314450 h 2171700"/>
              <a:gd name="connsiteX5" fmla="*/ 1485900 w 2476500"/>
              <a:gd name="connsiteY5" fmla="*/ 2171700 h 2171700"/>
              <a:gd name="connsiteX6" fmla="*/ 1276350 w 2476500"/>
              <a:gd name="connsiteY6" fmla="*/ 1847850 h 2171700"/>
              <a:gd name="connsiteX7" fmla="*/ 1238250 w 2476500"/>
              <a:gd name="connsiteY7" fmla="*/ 2114550 h 2171700"/>
              <a:gd name="connsiteX8" fmla="*/ 571500 w 2476500"/>
              <a:gd name="connsiteY8" fmla="*/ 2076450 h 2171700"/>
              <a:gd name="connsiteX9" fmla="*/ 171450 w 2476500"/>
              <a:gd name="connsiteY9" fmla="*/ 1428750 h 2171700"/>
              <a:gd name="connsiteX10" fmla="*/ 857250 w 2476500"/>
              <a:gd name="connsiteY10" fmla="*/ 1333500 h 2171700"/>
              <a:gd name="connsiteX11" fmla="*/ 133350 w 2476500"/>
              <a:gd name="connsiteY11" fmla="*/ 1276350 h 2171700"/>
              <a:gd name="connsiteX12" fmla="*/ 38100 w 2476500"/>
              <a:gd name="connsiteY12" fmla="*/ 1047750 h 2171700"/>
              <a:gd name="connsiteX13" fmla="*/ 2000250 w 2476500"/>
              <a:gd name="connsiteY13" fmla="*/ 1295400 h 2171700"/>
              <a:gd name="connsiteX14" fmla="*/ 0 w 2476500"/>
              <a:gd name="connsiteY14" fmla="*/ 762000 h 2171700"/>
              <a:gd name="connsiteX15" fmla="*/ 266700 w 2476500"/>
              <a:gd name="connsiteY15" fmla="*/ 95250 h 2171700"/>
              <a:gd name="connsiteX16" fmla="*/ 609600 w 2476500"/>
              <a:gd name="connsiteY16" fmla="*/ 685800 h 2171700"/>
              <a:gd name="connsiteX17" fmla="*/ 438150 w 2476500"/>
              <a:gd name="connsiteY17" fmla="*/ 76200 h 2171700"/>
              <a:gd name="connsiteX18" fmla="*/ 590550 w 2476500"/>
              <a:gd name="connsiteY18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6500" h="2171700">
                <a:moveTo>
                  <a:pt x="590550" y="0"/>
                </a:moveTo>
                <a:lnTo>
                  <a:pt x="762000" y="342900"/>
                </a:lnTo>
                <a:lnTo>
                  <a:pt x="1028700" y="95250"/>
                </a:lnTo>
                <a:lnTo>
                  <a:pt x="1619250" y="342900"/>
                </a:lnTo>
                <a:lnTo>
                  <a:pt x="2476500" y="1314450"/>
                </a:lnTo>
                <a:lnTo>
                  <a:pt x="1485900" y="2171700"/>
                </a:lnTo>
                <a:lnTo>
                  <a:pt x="1276350" y="1847850"/>
                </a:lnTo>
                <a:lnTo>
                  <a:pt x="1238250" y="2114550"/>
                </a:lnTo>
                <a:lnTo>
                  <a:pt x="571500" y="2076450"/>
                </a:lnTo>
                <a:lnTo>
                  <a:pt x="171450" y="1428750"/>
                </a:lnTo>
                <a:lnTo>
                  <a:pt x="857250" y="1333500"/>
                </a:lnTo>
                <a:lnTo>
                  <a:pt x="133350" y="1276350"/>
                </a:lnTo>
                <a:lnTo>
                  <a:pt x="38100" y="1047750"/>
                </a:lnTo>
                <a:lnTo>
                  <a:pt x="2000250" y="1295400"/>
                </a:lnTo>
                <a:lnTo>
                  <a:pt x="0" y="762000"/>
                </a:lnTo>
                <a:lnTo>
                  <a:pt x="266700" y="95250"/>
                </a:lnTo>
                <a:lnTo>
                  <a:pt x="609600" y="685800"/>
                </a:lnTo>
                <a:lnTo>
                  <a:pt x="438150" y="76200"/>
                </a:lnTo>
                <a:lnTo>
                  <a:pt x="5905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7992"/>
            <a:ext cx="4650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Выпуклые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многоугольники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1528" y="329891"/>
            <a:ext cx="4650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выпуклые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многоугольники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3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61504"/>
              </p:ext>
            </p:extLst>
          </p:nvPr>
        </p:nvGraphicFramePr>
        <p:xfrm>
          <a:off x="827585" y="-6"/>
          <a:ext cx="7344810" cy="6858012"/>
        </p:xfrm>
        <a:graphic>
          <a:graphicData uri="http://schemas.openxmlformats.org/drawingml/2006/table">
            <a:tbl>
              <a:tblPr firstRow="1" firstCol="1" bandRow="1"/>
              <a:tblGrid>
                <a:gridCol w="320152"/>
                <a:gridCol w="318816"/>
                <a:gridCol w="318149"/>
                <a:gridCol w="318816"/>
                <a:gridCol w="318816"/>
                <a:gridCol w="318816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</a:tblGrid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04845"/>
              </p:ext>
            </p:extLst>
          </p:nvPr>
        </p:nvGraphicFramePr>
        <p:xfrm>
          <a:off x="827585" y="-6"/>
          <a:ext cx="7344810" cy="6858012"/>
        </p:xfrm>
        <a:graphic>
          <a:graphicData uri="http://schemas.openxmlformats.org/drawingml/2006/table">
            <a:tbl>
              <a:tblPr firstRow="1" firstCol="1" bandRow="1"/>
              <a:tblGrid>
                <a:gridCol w="320152"/>
                <a:gridCol w="318816"/>
                <a:gridCol w="318149"/>
                <a:gridCol w="318816"/>
                <a:gridCol w="318816"/>
                <a:gridCol w="318816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  <a:gridCol w="319485"/>
              </a:tblGrid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253569542-11-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797">
            <a:off x="733424" y="1101558"/>
            <a:ext cx="1894360" cy="141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014.radikal.ru/i328/1011/39/bdce36a7ee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150">
            <a:off x="584517" y="2885326"/>
            <a:ext cx="2331299" cy="277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www.bboard.com.ua/imgs/board/5/419845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303">
            <a:off x="6084168" y="3427864"/>
            <a:ext cx="2151122" cy="1945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bport.info/files/bd/8653/pic1_bi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52028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z.com.ua/images/stories/1_2013/05/31/1/130994103795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868">
            <a:off x="6394450" y="910978"/>
            <a:ext cx="19442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house-project.ks.ua/photo/news/news1_107_5452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36830"/>
            <a:ext cx="2520280" cy="215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4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1964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7" name="Рисунок 120" descr="http://lenart.su/data/big/106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67" y="4111979"/>
            <a:ext cx="1363663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Рисунок 121" descr="http://www.vnezemnoy.ru/dvukhmernoe-prostranstvo-v-vide-tor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80531"/>
            <a:ext cx="107473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Рисунок 122" descr="http://alternative-view.info/uploads/posts/2013-07/1374005305_6049313bf4e3dba9a57794b8cae3187c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" y="2624456"/>
            <a:ext cx="1836738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уб 23"/>
          <p:cNvSpPr/>
          <p:nvPr/>
        </p:nvSpPr>
        <p:spPr>
          <a:xfrm>
            <a:off x="1043608" y="4355904"/>
            <a:ext cx="758825" cy="819150"/>
          </a:xfrm>
          <a:prstGeom prst="cub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3148330" y="12414250"/>
            <a:ext cx="914400" cy="1216025"/>
          </a:xfrm>
          <a:prstGeom prst="can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278670" y="4355904"/>
            <a:ext cx="818515" cy="1016000"/>
          </a:xfrm>
          <a:prstGeom prst="triangle">
            <a:avLst>
              <a:gd name="adj" fmla="val 751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24162" y="4034398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205208">
            <a:off x="5982832" y="5161243"/>
            <a:ext cx="1025525" cy="4686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 rot="20348281">
            <a:off x="5239603" y="4134228"/>
            <a:ext cx="1076325" cy="55626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Трапеция 29"/>
          <p:cNvSpPr/>
          <p:nvPr/>
        </p:nvSpPr>
        <p:spPr>
          <a:xfrm>
            <a:off x="7557518" y="3452813"/>
            <a:ext cx="845185" cy="586105"/>
          </a:xfrm>
          <a:prstGeom prst="trapezoid">
            <a:avLst>
              <a:gd name="adj" fmla="val 42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Ромб 30"/>
          <p:cNvSpPr/>
          <p:nvPr/>
        </p:nvSpPr>
        <p:spPr>
          <a:xfrm rot="19185793">
            <a:off x="6716945" y="2678129"/>
            <a:ext cx="633730" cy="127635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Крест 31"/>
          <p:cNvSpPr/>
          <p:nvPr/>
        </p:nvSpPr>
        <p:spPr>
          <a:xfrm>
            <a:off x="5580113" y="2980532"/>
            <a:ext cx="787572" cy="711800"/>
          </a:xfrm>
          <a:prstGeom prst="plus">
            <a:avLst>
              <a:gd name="adj" fmla="val 34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363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0" y="5280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3007" y="224135"/>
            <a:ext cx="628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Площадь – это  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444" y="939364"/>
            <a:ext cx="7766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часть плоскости,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занимаемая фигурой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 rot="19185793">
            <a:off x="827507" y="3052585"/>
            <a:ext cx="165735" cy="418465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Ромб 2"/>
          <p:cNvSpPr/>
          <p:nvPr/>
        </p:nvSpPr>
        <p:spPr>
          <a:xfrm rot="20302498">
            <a:off x="1435818" y="2812835"/>
            <a:ext cx="366395" cy="745490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Ромб 3"/>
          <p:cNvSpPr/>
          <p:nvPr/>
        </p:nvSpPr>
        <p:spPr>
          <a:xfrm rot="21337694">
            <a:off x="2360374" y="2481781"/>
            <a:ext cx="574202" cy="1165172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Ромб 4"/>
          <p:cNvSpPr/>
          <p:nvPr/>
        </p:nvSpPr>
        <p:spPr>
          <a:xfrm rot="2196025">
            <a:off x="3542758" y="2107025"/>
            <a:ext cx="1052165" cy="1942102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Ромб 5"/>
          <p:cNvSpPr/>
          <p:nvPr/>
        </p:nvSpPr>
        <p:spPr>
          <a:xfrm rot="4056456">
            <a:off x="5167380" y="2282774"/>
            <a:ext cx="1509509" cy="2633663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омб 6"/>
          <p:cNvSpPr/>
          <p:nvPr/>
        </p:nvSpPr>
        <p:spPr>
          <a:xfrm rot="6049743">
            <a:off x="6039939" y="3738793"/>
            <a:ext cx="1950785" cy="3920206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70145" y="4564379"/>
            <a:ext cx="200025" cy="1981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29100" y="4372610"/>
            <a:ext cx="619125" cy="579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78150" y="4171315"/>
            <a:ext cx="1097915" cy="10267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3923665"/>
            <a:ext cx="1583690" cy="1512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951" y="-8580"/>
            <a:ext cx="87014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Площадь – это  </a:t>
            </a:r>
            <a:r>
              <a:rPr lang="ru-RU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ВЕЛИЧИНА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 плоскости,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занимаемой фигурой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8565" y="-117072"/>
            <a:ext cx="77668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Площадь – это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часть плоскости,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занимаемая фигурой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70"/>
          <p:cNvSpPr txBox="1"/>
          <p:nvPr/>
        </p:nvSpPr>
        <p:spPr>
          <a:xfrm>
            <a:off x="611561" y="9636"/>
            <a:ext cx="7992888" cy="10430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Calibri"/>
                <a:cs typeface="Times New Roman"/>
              </a:rPr>
              <a:t>ОПРЕДЕЛЕНИЕ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Calibri"/>
                <a:cs typeface="Times New Roman"/>
              </a:rPr>
              <a:t>. </a:t>
            </a:r>
            <a:r>
              <a:rPr lang="ru-RU" sz="2800" b="1" dirty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Площадь</a:t>
            </a:r>
            <a:r>
              <a:rPr lang="ru-RU" sz="2400" b="1" dirty="0">
                <a:solidFill>
                  <a:srgbClr val="C00000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ru-RU" sz="2400" b="1" dirty="0">
                <a:effectLst/>
                <a:latin typeface="+mj-lt"/>
                <a:ea typeface="Calibri"/>
                <a:cs typeface="Times New Roman"/>
              </a:rPr>
              <a:t>– это </a:t>
            </a:r>
            <a:r>
              <a:rPr lang="ru-RU" sz="2400" b="1" dirty="0" smtClean="0">
                <a:effectLst/>
                <a:latin typeface="+mj-lt"/>
                <a:ea typeface="Calibri"/>
                <a:cs typeface="Times New Roman"/>
              </a:rPr>
              <a:t>величина той части плоскости, которую занимает многоугольник.</a:t>
            </a:r>
            <a:endParaRPr lang="ru-RU" sz="2000" b="1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884" y="1162511"/>
            <a:ext cx="2587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Свойства: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129953"/>
            <a:ext cx="2952328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  Равные  многоугольники имеют  равные площади.</a:t>
            </a:r>
          </a:p>
          <a:p>
            <a:pPr algn="just"/>
            <a:endParaRPr lang="ru-RU" sz="20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Если многоугольник составлен из нескольких многоугольников, то его площадь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равна сумме площадей этих многоугольников.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473" y="2129953"/>
            <a:ext cx="3141494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   Равновеликие   многоугольники – это многоугольники имеющие равные площади.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Площадь выражается положительным числом.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Это число показывает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сколько раз единица измерения укладывается в данном многоугольнике.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4057" y="1052735"/>
            <a:ext cx="1907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Полезно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знать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7967" y="1052735"/>
            <a:ext cx="26725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Единицы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измерения: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129953"/>
            <a:ext cx="2544277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Единица измерения площади – это квадрат, сторона которого равна единице измерения отрезков.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квадрата</a:t>
            </a: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кв.см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=100кв.мм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1кв.м= 10000кв.см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7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9" grpId="0" animBg="1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526"/>
          <a:stretch/>
        </p:blipFill>
        <p:spPr bwMode="auto">
          <a:xfrm>
            <a:off x="323528" y="620687"/>
            <a:ext cx="9777336" cy="56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0" b="23801"/>
          <a:stretch/>
        </p:blipFill>
        <p:spPr bwMode="auto">
          <a:xfrm>
            <a:off x="0" y="358180"/>
            <a:ext cx="104937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4015389"/>
              </p:ext>
            </p:extLst>
          </p:nvPr>
        </p:nvGraphicFramePr>
        <p:xfrm>
          <a:off x="467544" y="980728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5715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Этапы  учебной  деятельности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02BB5-F4DF-4AC3-BCAA-2591FC8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5">
                                            <p:graphicEl>
                                              <a:dgm id="{5E602BB5-F4DF-4AC3-BCAA-2591FC8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5">
                                            <p:graphicEl>
                                              <a:dgm id="{5E602BB5-F4DF-4AC3-BCAA-2591FC8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5">
                                            <p:graphicEl>
                                              <a:dgm id="{5E602BB5-F4DF-4AC3-BCAA-2591FC88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B147A-6A66-4F93-9090-70C3E412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95B147A-6A66-4F93-9090-70C3E412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95B147A-6A66-4F93-9090-70C3E412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95B147A-6A66-4F93-9090-70C3E412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6BCBD-7D56-48A3-A560-842F3AE8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5">
                                            <p:graphicEl>
                                              <a:dgm id="{74D6BCBD-7D56-48A3-A560-842F3AE8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00" fill="hold"/>
                                        <p:tgtEl>
                                          <p:spTgt spid="5">
                                            <p:graphicEl>
                                              <a:dgm id="{74D6BCBD-7D56-48A3-A560-842F3AE8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900"/>
                                        <p:tgtEl>
                                          <p:spTgt spid="5">
                                            <p:graphicEl>
                                              <a:dgm id="{74D6BCBD-7D56-48A3-A560-842F3AE8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52C1CA-5D3F-41ED-8421-495A0063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A52C1CA-5D3F-41ED-8421-495A0063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8A52C1CA-5D3F-41ED-8421-495A0063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A52C1CA-5D3F-41ED-8421-495A00631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B58977-DC21-4A55-8D92-32375DAA6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600" fill="hold"/>
                                        <p:tgtEl>
                                          <p:spTgt spid="5">
                                            <p:graphicEl>
                                              <a:dgm id="{AAB58977-DC21-4A55-8D92-32375DAA6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fill="hold"/>
                                        <p:tgtEl>
                                          <p:spTgt spid="5">
                                            <p:graphicEl>
                                              <a:dgm id="{AAB58977-DC21-4A55-8D92-32375DAA6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5">
                                            <p:graphicEl>
                                              <a:dgm id="{AAB58977-DC21-4A55-8D92-32375DAA6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7BB33-91F6-4232-8E87-868C3426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097BB33-91F6-4232-8E87-868C3426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097BB33-91F6-4232-8E87-868C3426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097BB33-91F6-4232-8E87-868C34266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0D06D2-5105-40E7-BF9D-7A66F68E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5">
                                            <p:graphicEl>
                                              <a:dgm id="{7E0D06D2-5105-40E7-BF9D-7A66F68E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5">
                                            <p:graphicEl>
                                              <a:dgm id="{7E0D06D2-5105-40E7-BF9D-7A66F68E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5">
                                            <p:graphicEl>
                                              <a:dgm id="{7E0D06D2-5105-40E7-BF9D-7A66F68E6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9"/>
          <a:stretch/>
        </p:blipFill>
        <p:spPr bwMode="auto">
          <a:xfrm>
            <a:off x="179512" y="111712"/>
            <a:ext cx="9886389" cy="32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:\великолепные клипарты\смайлы\Смайлики\image0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8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D:\великолепные клипарты\смайлы\Смайлики\image0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6033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D:\великолепные клипарты\смайлы\Смайлики\image00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2000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4750" y="1227138"/>
            <a:ext cx="2247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53200"/>
                </a:solidFill>
              </a:rPr>
              <a:t>Есть вопросы…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9250" y="1227138"/>
            <a:ext cx="165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53200"/>
                </a:solidFill>
              </a:rPr>
              <a:t>Непонятно!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688" y="1214438"/>
            <a:ext cx="1866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53200"/>
                </a:solidFill>
              </a:rPr>
              <a:t>Всё понятно!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3357563"/>
            <a:ext cx="192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00">
                  <a:lumMod val="75000"/>
                </a:srgbClr>
              </a:solidFill>
              <a:latin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60237" b="69811"/>
          <a:stretch/>
        </p:blipFill>
        <p:spPr bwMode="auto">
          <a:xfrm>
            <a:off x="722662" y="1241108"/>
            <a:ext cx="7576307" cy="36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7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5"/>
          <a:stretch/>
        </p:blipFill>
        <p:spPr bwMode="auto">
          <a:xfrm>
            <a:off x="251520" y="692696"/>
            <a:ext cx="85689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254" y="1124744"/>
            <a:ext cx="7702550" cy="45858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Домашнее </a:t>
            </a:r>
            <a:r>
              <a:rPr lang="ru-RU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задание :</a:t>
            </a:r>
          </a:p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п.48-49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выучить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дополнить конспект;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 ответить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с.133 учебника;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№445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446а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449а,б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450а.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подготовить презентацию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C:\Users\Лазарева Ирина\Videos\Pictures\LifeFrame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572855" cy="15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4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8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4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1"/>
            <a:ext cx="770255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работу!</a:t>
            </a:r>
            <a:endParaRPr lang="ru-RU" sz="4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410" name="Picture 2" descr="C:\Users\Лазарева Ирина\Videos\Pictures\LifeFrame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2796991" cy="27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вам предстоит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4563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 определить чему необходимо научиться на уроке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определить как этому научиться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приобрести новые знания</a:t>
            </a:r>
          </a:p>
          <a:p>
            <a:pPr>
              <a:lnSpc>
                <a:spcPct val="100000"/>
              </a:lnSpc>
            </a:pPr>
            <a:r>
              <a:rPr lang="ru-RU" sz="3200" dirty="0" smtClean="0"/>
              <a:t> произвести самооценку своей  учебной деятельности и её результатов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0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62709"/>
              </p:ext>
            </p:extLst>
          </p:nvPr>
        </p:nvGraphicFramePr>
        <p:xfrm>
          <a:off x="1547664" y="548680"/>
          <a:ext cx="6825838" cy="6169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770"/>
                <a:gridCol w="347224"/>
                <a:gridCol w="334180"/>
                <a:gridCol w="312439"/>
                <a:gridCol w="339770"/>
                <a:gridCol w="339149"/>
                <a:gridCol w="339149"/>
                <a:gridCol w="323620"/>
                <a:gridCol w="434806"/>
                <a:gridCol w="347224"/>
                <a:gridCol w="339770"/>
                <a:gridCol w="347224"/>
                <a:gridCol w="347224"/>
                <a:gridCol w="392568"/>
                <a:gridCol w="392568"/>
                <a:gridCol w="392568"/>
                <a:gridCol w="323620"/>
                <a:gridCol w="323620"/>
                <a:gridCol w="313061"/>
                <a:gridCol w="196284"/>
              </a:tblGrid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600" b="1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Щ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ru-RU" sz="1600" b="1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Ц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128792" cy="223224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i="1" dirty="0" smtClean="0"/>
              <a:t>Понятие  </a:t>
            </a:r>
            <a:br>
              <a:rPr lang="ru-RU" sz="5400" i="1" dirty="0" smtClean="0"/>
            </a:br>
            <a:r>
              <a:rPr lang="ru-RU" sz="5400" i="1" dirty="0" smtClean="0"/>
              <a:t> о   площади </a:t>
            </a:r>
            <a:r>
              <a:rPr lang="ru-RU" sz="1000" i="1" dirty="0"/>
              <a:t/>
            </a:r>
            <a:br>
              <a:rPr lang="ru-RU" sz="1000" i="1" dirty="0"/>
            </a:br>
            <a:r>
              <a:rPr lang="ru-RU" sz="5400" i="1" dirty="0" smtClean="0"/>
              <a:t>плоских  фигур</a:t>
            </a:r>
            <a:endParaRPr lang="ru-RU" sz="5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7142" y="4221088"/>
            <a:ext cx="7582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изучить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понятие  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9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Рисунок 13" descr="http://lenart.su/data/big/106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300241"/>
            <a:ext cx="1706563" cy="22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Рисунок 14" descr="http://www.vnezemnoy.ru/dvukhmernoe-prostranstvo-v-vide-to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19" y="1480025"/>
            <a:ext cx="1706563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2" descr="http://alternative-view.info/uploads/posts/2013-07/1374005305_6049313bf4e3dba9a57794b8cae3187c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4" y="2973863"/>
            <a:ext cx="2903538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уб 6"/>
          <p:cNvSpPr/>
          <p:nvPr/>
        </p:nvSpPr>
        <p:spPr>
          <a:xfrm>
            <a:off x="7452320" y="2973863"/>
            <a:ext cx="1216025" cy="1216025"/>
          </a:xfrm>
          <a:prstGeom prst="cub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4529051" y="5255036"/>
            <a:ext cx="914400" cy="1216025"/>
          </a:xfrm>
          <a:prstGeom prst="can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467138">
            <a:off x="2782540" y="2204950"/>
            <a:ext cx="914400" cy="914400"/>
          </a:xfrm>
          <a:prstGeom prst="roundRect">
            <a:avLst>
              <a:gd name="adj" fmla="val 26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997718">
            <a:off x="3029901" y="1244570"/>
            <a:ext cx="484505" cy="9779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71999" y="761947"/>
            <a:ext cx="1130935" cy="1464997"/>
          </a:xfrm>
          <a:prstGeom prst="triangle">
            <a:avLst>
              <a:gd name="adj" fmla="val 751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6801" y="304748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34297" y="401983"/>
            <a:ext cx="1275715" cy="719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087387" y="5126823"/>
            <a:ext cx="1972945" cy="813435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15088" y="4663823"/>
            <a:ext cx="2092960" cy="1119505"/>
          </a:xfrm>
          <a:prstGeom prst="trapezoid">
            <a:avLst>
              <a:gd name="adj" fmla="val 42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Ромб 15"/>
          <p:cNvSpPr/>
          <p:nvPr/>
        </p:nvSpPr>
        <p:spPr>
          <a:xfrm rot="19185793">
            <a:off x="883063" y="2641445"/>
            <a:ext cx="1127125" cy="188087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Крест 16"/>
          <p:cNvSpPr/>
          <p:nvPr/>
        </p:nvSpPr>
        <p:spPr>
          <a:xfrm rot="1662915">
            <a:off x="7308728" y="329208"/>
            <a:ext cx="990427" cy="865477"/>
          </a:xfrm>
          <a:prstGeom prst="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1.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22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608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6545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0" y="888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Рисунок 13" descr="http://lenart.su/data/big/106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3" y="940493"/>
            <a:ext cx="1526883" cy="19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Рисунок 14" descr="http://www.vnezemnoy.ru/dvukhmernoe-prostranstvo-v-vide-tor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3118"/>
            <a:ext cx="1226717" cy="1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2" descr="http://alternative-view.info/uploads/posts/2013-07/1374005305_6049313bf4e3dba9a57794b8cae3187c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6" y="3069324"/>
            <a:ext cx="2356597" cy="15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уб 6"/>
          <p:cNvSpPr/>
          <p:nvPr/>
        </p:nvSpPr>
        <p:spPr>
          <a:xfrm>
            <a:off x="2574869" y="4836138"/>
            <a:ext cx="1216025" cy="1216025"/>
          </a:xfrm>
          <a:prstGeom prst="cub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498356" y="4925527"/>
            <a:ext cx="914400" cy="1216025"/>
          </a:xfrm>
          <a:prstGeom prst="can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467138">
            <a:off x="6743095" y="3773494"/>
            <a:ext cx="914400" cy="914400"/>
          </a:xfrm>
          <a:prstGeom prst="roundRect">
            <a:avLst>
              <a:gd name="adj" fmla="val 26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997718">
            <a:off x="6018305" y="1414808"/>
            <a:ext cx="484505" cy="9779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29622" y="3132443"/>
            <a:ext cx="1130935" cy="1464997"/>
          </a:xfrm>
          <a:prstGeom prst="triangle">
            <a:avLst>
              <a:gd name="adj" fmla="val 751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37651" y="261212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7882" y="1630944"/>
            <a:ext cx="1275715" cy="719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817468" y="4940589"/>
            <a:ext cx="1972945" cy="813435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4980405" y="4739295"/>
            <a:ext cx="1611948" cy="883359"/>
          </a:xfrm>
          <a:prstGeom prst="trapezoid">
            <a:avLst>
              <a:gd name="adj" fmla="val 42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Ромб 15"/>
          <p:cNvSpPr/>
          <p:nvPr/>
        </p:nvSpPr>
        <p:spPr>
          <a:xfrm rot="19185793">
            <a:off x="7642004" y="2507659"/>
            <a:ext cx="1127125" cy="188087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Крест 16"/>
          <p:cNvSpPr/>
          <p:nvPr/>
        </p:nvSpPr>
        <p:spPr>
          <a:xfrm rot="1662915">
            <a:off x="5050963" y="2128173"/>
            <a:ext cx="990427" cy="865477"/>
          </a:xfrm>
          <a:prstGeom prst="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1.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22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6545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0" y="888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145" y="103257"/>
            <a:ext cx="4831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Объёмные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тела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6258" y="103257"/>
            <a:ext cx="25971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Плоские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фигуры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19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467138">
            <a:off x="7883390" y="1351117"/>
            <a:ext cx="914400" cy="914400"/>
          </a:xfrm>
          <a:prstGeom prst="roundRect">
            <a:avLst>
              <a:gd name="adj" fmla="val 26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2265648">
            <a:off x="5072520" y="1058520"/>
            <a:ext cx="678180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7476" y="2844569"/>
            <a:ext cx="1113790" cy="1376680"/>
          </a:xfrm>
          <a:prstGeom prst="triangle">
            <a:avLst>
              <a:gd name="adj" fmla="val 75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66548" y="761418"/>
            <a:ext cx="1468598" cy="1418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385449">
            <a:off x="1424895" y="3301826"/>
            <a:ext cx="1473835" cy="69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 rot="2440169">
            <a:off x="1324130" y="4848917"/>
            <a:ext cx="1572895" cy="81343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1811795" y="1828798"/>
            <a:ext cx="1046480" cy="701427"/>
          </a:xfrm>
          <a:prstGeom prst="trapezoid">
            <a:avLst>
              <a:gd name="adj" fmla="val 4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Ромб 8"/>
          <p:cNvSpPr/>
          <p:nvPr/>
        </p:nvSpPr>
        <p:spPr>
          <a:xfrm rot="19185793">
            <a:off x="1953276" y="275251"/>
            <a:ext cx="669882" cy="12782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4200190" y="304237"/>
            <a:ext cx="879341" cy="87122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2268938">
            <a:off x="3731061" y="1612017"/>
            <a:ext cx="938257" cy="864348"/>
          </a:xfrm>
          <a:prstGeom prst="corner">
            <a:avLst>
              <a:gd name="adj1" fmla="val 50000"/>
              <a:gd name="adj2" fmla="val 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4875185" y="4799077"/>
            <a:ext cx="1243965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Арка 12"/>
          <p:cNvSpPr/>
          <p:nvPr/>
        </p:nvSpPr>
        <p:spPr>
          <a:xfrm>
            <a:off x="7802954" y="304237"/>
            <a:ext cx="1185530" cy="131331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4572000" y="3035125"/>
            <a:ext cx="1390650" cy="12293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2777069" y="2900188"/>
            <a:ext cx="1472565" cy="14992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емиугольник 15"/>
          <p:cNvSpPr/>
          <p:nvPr/>
        </p:nvSpPr>
        <p:spPr>
          <a:xfrm>
            <a:off x="6119150" y="2984381"/>
            <a:ext cx="1469484" cy="144889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Восьмиугольник 16"/>
          <p:cNvSpPr/>
          <p:nvPr/>
        </p:nvSpPr>
        <p:spPr>
          <a:xfrm>
            <a:off x="7781674" y="3171332"/>
            <a:ext cx="1228090" cy="1206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 rot="19603605">
            <a:off x="5946056" y="4917283"/>
            <a:ext cx="2667000" cy="961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2.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467138">
            <a:off x="7528555" y="336005"/>
            <a:ext cx="914400" cy="914400"/>
          </a:xfrm>
          <a:prstGeom prst="roundRect">
            <a:avLst>
              <a:gd name="adj" fmla="val 26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2265648">
            <a:off x="5509418" y="4292365"/>
            <a:ext cx="678180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7476" y="2844569"/>
            <a:ext cx="1113790" cy="1376680"/>
          </a:xfrm>
          <a:prstGeom prst="triangle">
            <a:avLst>
              <a:gd name="adj" fmla="val 75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88748" y="376450"/>
            <a:ext cx="1468598" cy="1418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385449">
            <a:off x="1424895" y="3301826"/>
            <a:ext cx="1473835" cy="69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 rot="2440169">
            <a:off x="2015124" y="4558640"/>
            <a:ext cx="1572895" cy="81343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6330652" y="4680484"/>
            <a:ext cx="1046480" cy="701427"/>
          </a:xfrm>
          <a:prstGeom prst="trapezoid">
            <a:avLst>
              <a:gd name="adj" fmla="val 4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Ромб 8"/>
          <p:cNvSpPr/>
          <p:nvPr/>
        </p:nvSpPr>
        <p:spPr>
          <a:xfrm rot="19185793">
            <a:off x="7713916" y="4442951"/>
            <a:ext cx="669882" cy="12782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764678" y="4577850"/>
            <a:ext cx="879341" cy="87122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2268938">
            <a:off x="4162615" y="4387850"/>
            <a:ext cx="938257" cy="864348"/>
          </a:xfrm>
          <a:prstGeom prst="corner">
            <a:avLst>
              <a:gd name="adj1" fmla="val 50000"/>
              <a:gd name="adj2" fmla="val 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332388" y="389393"/>
            <a:ext cx="1243965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Арка 12"/>
          <p:cNvSpPr/>
          <p:nvPr/>
        </p:nvSpPr>
        <p:spPr>
          <a:xfrm>
            <a:off x="5866344" y="374895"/>
            <a:ext cx="1185530" cy="131331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4572000" y="3035125"/>
            <a:ext cx="1390650" cy="12293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2777069" y="2900188"/>
            <a:ext cx="1472565" cy="14992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емиугольник 15"/>
          <p:cNvSpPr/>
          <p:nvPr/>
        </p:nvSpPr>
        <p:spPr>
          <a:xfrm>
            <a:off x="6119150" y="2984381"/>
            <a:ext cx="1469484" cy="144889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Восьмиугольник 16"/>
          <p:cNvSpPr/>
          <p:nvPr/>
        </p:nvSpPr>
        <p:spPr>
          <a:xfrm>
            <a:off x="7781674" y="3171332"/>
            <a:ext cx="1228090" cy="1206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 rot="19603605">
            <a:off x="1468072" y="480198"/>
            <a:ext cx="2667000" cy="961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2.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410" y="5324703"/>
            <a:ext cx="7680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многоугольники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оризон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288</TotalTime>
  <Words>361</Words>
  <Application>Microsoft Office PowerPoint</Application>
  <PresentationFormat>Экран (4:3)</PresentationFormat>
  <Paragraphs>1617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Кутюр</vt:lpstr>
      <vt:lpstr>Исполнительная</vt:lpstr>
      <vt:lpstr>Оформление по умолчанию</vt:lpstr>
      <vt:lpstr>Горизонт</vt:lpstr>
      <vt:lpstr>Сегодня на уроке  вам  предстоит самостоятельно</vt:lpstr>
      <vt:lpstr>Этапы  учебной  деятельности</vt:lpstr>
      <vt:lpstr>Сегодня на уроке вам предстоит самостоятельно</vt:lpstr>
      <vt:lpstr>Презентация PowerPoint</vt:lpstr>
      <vt:lpstr>Понятие    о   площади  плоских  фигур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   о   площади  плоских  фигур</dc:title>
  <dc:creator>Лазарева Ирина</dc:creator>
  <cp:lastModifiedBy>Лазарева Ирина</cp:lastModifiedBy>
  <cp:revision>23</cp:revision>
  <dcterms:created xsi:type="dcterms:W3CDTF">2013-10-20T18:32:07Z</dcterms:created>
  <dcterms:modified xsi:type="dcterms:W3CDTF">2013-10-22T08:59:40Z</dcterms:modified>
</cp:coreProperties>
</file>