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BC1526-1A44-4C67-AC24-E027A52A6188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52E0BD-9777-4655-A2F4-EEFC8D0FB2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1214446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/>
              <a:t>ГЕОметрия 7 </a:t>
            </a:r>
            <a:r>
              <a:rPr lang="ru-RU" sz="1800" i="1" dirty="0" smtClean="0">
                <a:effectLst/>
              </a:rPr>
              <a:t>класс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ОТРЕЗКОВ</a:t>
            </a:r>
          </a:p>
          <a:p>
            <a:endParaRPr lang="ru-RU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4429132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Кравченко Юлия Анатольевна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математики</a:t>
            </a:r>
          </a:p>
          <a:p>
            <a:r>
              <a:rPr lang="ru-RU" dirty="0" smtClean="0"/>
              <a:t>МБОУ СОШ «Успех»</a:t>
            </a:r>
          </a:p>
          <a:p>
            <a:r>
              <a:rPr lang="ru-RU" dirty="0" smtClean="0"/>
              <a:t>г. Хабаровск</a:t>
            </a:r>
            <a:endParaRPr lang="ru-RU" dirty="0"/>
          </a:p>
        </p:txBody>
      </p:sp>
      <p:pic>
        <p:nvPicPr>
          <p:cNvPr id="1026" name="Picture 2" descr="C:\Users\семья\Document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714374"/>
            <a:ext cx="2757480" cy="2447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РУСЬ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ЛАДОНЬ – ширина кисти руки.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ЛОКОТЬ – расстояние от локтя до конца среднего пальца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(≈ 71 см)</a:t>
            </a:r>
            <a:endParaRPr lang="ru-RU" sz="2200" b="1" i="1" dirty="0">
              <a:solidFill>
                <a:schemeClr val="accent1"/>
              </a:solidFill>
            </a:endParaRPr>
          </a:p>
        </p:txBody>
      </p:sp>
      <p:pic>
        <p:nvPicPr>
          <p:cNvPr id="9218" name="Picture 2" descr="C:\Users\семья\Document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42852"/>
            <a:ext cx="2214578" cy="3349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ВЕРНЁМСЯ К ВОПРОСУ: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“</a:t>
            </a:r>
            <a:r>
              <a:rPr lang="ru-RU" b="1" dirty="0" smtClean="0">
                <a:solidFill>
                  <a:schemeClr val="accent1"/>
                </a:solidFill>
              </a:rPr>
              <a:t>ЧТО ЗНАЧИТ ИЗМЕРИТЬ?</a:t>
            </a:r>
            <a:r>
              <a:rPr lang="en-US" b="1" dirty="0" smtClean="0">
                <a:solidFill>
                  <a:schemeClr val="accent1"/>
                </a:solidFill>
              </a:rPr>
              <a:t>”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ИЗМЕРИТЬ – значит сравнить с эталоном</a:t>
            </a:r>
            <a:r>
              <a:rPr lang="en-US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	Длина локтя или шага у всех различная, а мера длины должна быть одинаковой. Так появился эталон.</a:t>
            </a:r>
          </a:p>
          <a:p>
            <a:pPr algn="just">
              <a:buNone/>
            </a:pPr>
            <a:endParaRPr lang="ru-RU" sz="22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	Образец меры – МЕТР, принятый за эталон, храниться в одном из французских музеев. </a:t>
            </a:r>
          </a:p>
          <a:p>
            <a:pPr algn="just">
              <a:buNone/>
            </a:pPr>
            <a:endParaRPr lang="ru-RU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семья\Documents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000636"/>
            <a:ext cx="22479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ЧЕМ ИЗМЕРИТЬ ДЛИНУ?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ru-RU" dirty="0" smtClean="0">
                <a:solidFill>
                  <a:schemeClr val="accent1"/>
                </a:solidFill>
              </a:rPr>
              <a:t>          </a:t>
            </a:r>
            <a:r>
              <a:rPr lang="ru-RU" i="1" dirty="0" smtClean="0">
                <a:solidFill>
                  <a:schemeClr val="accent1"/>
                </a:solidFill>
              </a:rPr>
              <a:t> </a:t>
            </a:r>
            <a:r>
              <a:rPr lang="ru-RU" sz="2200" i="1" dirty="0" smtClean="0">
                <a:solidFill>
                  <a:schemeClr val="accent1"/>
                </a:solidFill>
              </a:rPr>
              <a:t>Древнейшие геометрические инструменты –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2200" i="1" dirty="0" smtClean="0">
                <a:solidFill>
                  <a:schemeClr val="accent1"/>
                </a:solidFill>
              </a:rPr>
              <a:t> </a:t>
            </a:r>
            <a:r>
              <a:rPr lang="ru-RU" sz="2200" i="1" dirty="0" smtClean="0">
                <a:solidFill>
                  <a:schemeClr val="accent1"/>
                </a:solidFill>
              </a:rPr>
              <a:t>         </a:t>
            </a:r>
            <a:r>
              <a:rPr lang="ru-RU" sz="2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циркуль </a:t>
            </a:r>
            <a:r>
              <a:rPr lang="ru-RU" sz="2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линейка.</a:t>
            </a:r>
            <a:r>
              <a:rPr lang="ru-RU" sz="2200" i="1" dirty="0" smtClean="0">
                <a:solidFill>
                  <a:schemeClr val="accent1"/>
                </a:solidFill>
              </a:rPr>
              <a:t> </a:t>
            </a:r>
            <a:r>
              <a:rPr lang="ru-RU" sz="2200" i="1" dirty="0" smtClean="0">
                <a:solidFill>
                  <a:schemeClr val="accent1"/>
                </a:solidFill>
              </a:rPr>
              <a:t>Сначала изобрели линейку, </a:t>
            </a:r>
            <a:endParaRPr lang="ru-RU" sz="2200" i="1" dirty="0" smtClean="0">
              <a:solidFill>
                <a:schemeClr val="accent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2200" i="1" dirty="0" smtClean="0">
                <a:solidFill>
                  <a:schemeClr val="accent1"/>
                </a:solidFill>
              </a:rPr>
              <a:t> </a:t>
            </a:r>
            <a:r>
              <a:rPr lang="ru-RU" sz="2200" i="1" dirty="0" smtClean="0">
                <a:solidFill>
                  <a:schemeClr val="accent1"/>
                </a:solidFill>
              </a:rPr>
              <a:t>       а </a:t>
            </a:r>
            <a:r>
              <a:rPr lang="ru-RU" sz="2200" i="1" dirty="0" smtClean="0">
                <a:solidFill>
                  <a:schemeClr val="accent1"/>
                </a:solidFill>
              </a:rPr>
              <a:t>циркуль был изобретен позже - в I веке </a:t>
            </a:r>
            <a:r>
              <a:rPr lang="ru-RU" sz="2200" i="1" dirty="0" smtClean="0">
                <a:solidFill>
                  <a:schemeClr val="accent1"/>
                </a:solidFill>
              </a:rPr>
              <a:t>в </a:t>
            </a:r>
            <a:r>
              <a:rPr lang="ru-RU" sz="2200" i="1" dirty="0" smtClean="0">
                <a:solidFill>
                  <a:schemeClr val="accent1"/>
                </a:solidFill>
              </a:rPr>
              <a:t>Древней Греции</a:t>
            </a:r>
            <a:r>
              <a:rPr lang="ru-RU" sz="2200" i="1" dirty="0" smtClean="0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ru-RU" sz="2200" i="1" dirty="0" smtClean="0">
              <a:solidFill>
                <a:schemeClr val="accent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2200" i="1" dirty="0" smtClean="0">
                <a:solidFill>
                  <a:schemeClr val="accent1"/>
                </a:solidFill>
              </a:rPr>
              <a:t>                        </a:t>
            </a:r>
            <a:r>
              <a:rPr lang="ru-RU" sz="2200" i="1" dirty="0" smtClean="0">
                <a:solidFill>
                  <a:schemeClr val="accent1"/>
                </a:solidFill>
              </a:rPr>
              <a:t>В техническом черчении </a:t>
            </a:r>
            <a:r>
              <a:rPr lang="ru-RU" sz="2200" i="1" dirty="0" smtClean="0">
                <a:solidFill>
                  <a:schemeClr val="accent1"/>
                </a:solidFill>
              </a:rPr>
              <a:t>применяют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2200" i="1" dirty="0" smtClean="0">
                <a:solidFill>
                  <a:schemeClr val="accent1"/>
                </a:solidFill>
              </a:rPr>
              <a:t>                    </a:t>
            </a:r>
            <a:r>
              <a:rPr lang="ru-RU" sz="2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масштабную миллиметровую </a:t>
            </a:r>
            <a:r>
              <a:rPr lang="ru-RU" sz="2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линейку.</a:t>
            </a:r>
            <a:r>
              <a:rPr lang="ru-RU" sz="2200" b="1" i="1" u="sng" dirty="0" smtClean="0">
                <a:solidFill>
                  <a:schemeClr val="accent1"/>
                </a:solidFill>
              </a:rPr>
              <a:t> </a:t>
            </a:r>
            <a:endParaRPr lang="ru-RU" sz="2200" b="1" i="1" u="sng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accent1"/>
                </a:solidFill>
              </a:rPr>
              <a:t>     </a:t>
            </a:r>
            <a:r>
              <a:rPr lang="ru-RU" sz="2200" b="1" i="1" dirty="0" smtClean="0">
                <a:solidFill>
                  <a:schemeClr val="accent1"/>
                </a:solidFill>
              </a:rPr>
              <a:t>Для измерения диаметра </a:t>
            </a:r>
            <a:r>
              <a:rPr lang="ru-RU" sz="2200" b="1" i="1" dirty="0" smtClean="0">
                <a:solidFill>
                  <a:schemeClr val="accent1"/>
                </a:solidFill>
              </a:rPr>
              <a:t>трубки </a:t>
            </a:r>
            <a:r>
              <a:rPr lang="ru-RU" sz="2200" b="1" i="1" dirty="0" smtClean="0">
                <a:solidFill>
                  <a:schemeClr val="accent1"/>
                </a:solidFill>
              </a:rPr>
              <a:t>используют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</a:t>
            </a:r>
            <a:r>
              <a:rPr lang="ru-RU" sz="2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штангенциркуль</a:t>
            </a:r>
            <a:r>
              <a:rPr lang="ru-RU" sz="2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200" b="1" i="1" dirty="0" smtClean="0">
                <a:solidFill>
                  <a:schemeClr val="accent1"/>
                </a:solidFill>
              </a:rPr>
              <a:t> </a:t>
            </a:r>
            <a:endParaRPr lang="ru-RU" sz="22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ru-RU" sz="22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2200" b="1" i="1" dirty="0" smtClean="0">
                <a:solidFill>
                  <a:schemeClr val="accent1"/>
                </a:solidFill>
              </a:rPr>
              <a:t>                               </a:t>
            </a:r>
            <a:endParaRPr lang="ru-RU" sz="2200" b="1" i="1" dirty="0" smtClean="0">
              <a:solidFill>
                <a:schemeClr val="accent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2200" b="1" i="1" dirty="0" smtClean="0">
                <a:solidFill>
                  <a:schemeClr val="accent1"/>
                </a:solidFill>
              </a:rPr>
              <a:t>Для измерения расстояний на местности </a:t>
            </a:r>
            <a:endParaRPr lang="ru-RU" sz="2200" b="1" i="1" dirty="0" smtClean="0">
              <a:solidFill>
                <a:schemeClr val="accent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2200" b="1" i="1" dirty="0" smtClean="0">
                <a:solidFill>
                  <a:schemeClr val="accent1"/>
                </a:solidFill>
              </a:rPr>
              <a:t>пользуются </a:t>
            </a:r>
            <a:r>
              <a:rPr lang="ru-RU" sz="2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рулеткой</a:t>
            </a:r>
            <a:r>
              <a:rPr lang="ru-RU" sz="2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200" b="1" i="1" dirty="0" smtClean="0">
                <a:solidFill>
                  <a:schemeClr val="accent1"/>
                </a:solidFill>
              </a:rPr>
              <a:t> </a:t>
            </a:r>
            <a:endParaRPr lang="ru-RU" sz="2200" b="1" i="1" dirty="0" smtClean="0">
              <a:solidFill>
                <a:schemeClr val="accent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sz="2200" b="1" i="1" dirty="0" smtClean="0">
                <a:solidFill>
                  <a:schemeClr val="accent1"/>
                </a:solidFill>
              </a:rPr>
              <a:t>“</a:t>
            </a:r>
            <a:r>
              <a:rPr lang="ru-RU" sz="2200" b="1" i="1" dirty="0" smtClean="0">
                <a:solidFill>
                  <a:schemeClr val="accent1"/>
                </a:solidFill>
              </a:rPr>
              <a:t>Рулетка</a:t>
            </a:r>
            <a:r>
              <a:rPr lang="en-US" sz="2200" b="1" i="1" dirty="0" smtClean="0">
                <a:solidFill>
                  <a:schemeClr val="accent1"/>
                </a:solidFill>
              </a:rPr>
              <a:t>”</a:t>
            </a:r>
            <a:r>
              <a:rPr lang="ru-RU" sz="2200" b="1" i="1" dirty="0" smtClean="0">
                <a:solidFill>
                  <a:schemeClr val="accent1"/>
                </a:solidFill>
              </a:rPr>
              <a:t> </a:t>
            </a:r>
            <a:r>
              <a:rPr lang="ru-RU" sz="2200" b="1" i="1" dirty="0" smtClean="0">
                <a:solidFill>
                  <a:schemeClr val="accent1"/>
                </a:solidFill>
              </a:rPr>
              <a:t>- с французского (</a:t>
            </a:r>
            <a:r>
              <a:rPr lang="ru-RU" sz="2200" b="1" i="1" dirty="0" err="1" smtClean="0">
                <a:solidFill>
                  <a:schemeClr val="accent1"/>
                </a:solidFill>
              </a:rPr>
              <a:t>rouler</a:t>
            </a:r>
            <a:r>
              <a:rPr lang="ru-RU" sz="2200" b="1" i="1" dirty="0" smtClean="0">
                <a:solidFill>
                  <a:schemeClr val="accent1"/>
                </a:solidFill>
              </a:rPr>
              <a:t> – свертывать, катать).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ru-RU" sz="2200" i="1" dirty="0" smtClean="0">
              <a:solidFill>
                <a:schemeClr val="accent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1266" name="Picture 2" descr="C:\Users\семья\Documents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928694" cy="860935"/>
          </a:xfrm>
          <a:prstGeom prst="rect">
            <a:avLst/>
          </a:prstGeom>
          <a:noFill/>
        </p:spPr>
      </p:pic>
      <p:pic>
        <p:nvPicPr>
          <p:cNvPr id="11267" name="Picture 3" descr="C:\Users\семья\Documents\3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214422"/>
            <a:ext cx="1071570" cy="107157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t="37143" b="35001"/>
          <a:stretch>
            <a:fillRect/>
          </a:stretch>
        </p:blipFill>
        <p:spPr bwMode="auto">
          <a:xfrm rot="16200000">
            <a:off x="-71469" y="3428999"/>
            <a:ext cx="1785949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53" y="3071810"/>
            <a:ext cx="1571647" cy="104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Users\семья\Documents\i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279548"/>
            <a:ext cx="1928826" cy="1506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ВОТ ТАКИЕ СВОЙСТВА: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  <a:defRPr/>
            </a:pPr>
            <a:r>
              <a:rPr lang="ru-RU" sz="4400" b="1" i="1" dirty="0" smtClean="0">
                <a:solidFill>
                  <a:schemeClr val="accent1"/>
                </a:solidFill>
              </a:rPr>
              <a:t>* Какие </a:t>
            </a:r>
            <a:r>
              <a:rPr lang="ru-RU" sz="4400" b="1" i="1" dirty="0" smtClean="0">
                <a:solidFill>
                  <a:schemeClr val="accent1"/>
                </a:solidFill>
              </a:rPr>
              <a:t>отрезки нельзя начертить?</a:t>
            </a:r>
          </a:p>
          <a:p>
            <a:pPr>
              <a:buNone/>
              <a:defRPr/>
            </a:pPr>
            <a:r>
              <a:rPr lang="ru-RU" sz="4400" b="1" i="1" dirty="0" smtClean="0">
                <a:solidFill>
                  <a:schemeClr val="accent1"/>
                </a:solidFill>
              </a:rPr>
              <a:t>              а</a:t>
            </a:r>
            <a:r>
              <a:rPr lang="ru-RU" sz="4400" b="1" i="1" dirty="0" smtClean="0">
                <a:solidFill>
                  <a:schemeClr val="accent1"/>
                </a:solidFill>
              </a:rPr>
              <a:t>) 2,5 </a:t>
            </a:r>
            <a:r>
              <a:rPr lang="ru-RU" sz="4400" b="1" i="1" dirty="0" smtClean="0">
                <a:solidFill>
                  <a:schemeClr val="accent1"/>
                </a:solidFill>
              </a:rPr>
              <a:t>см;            б</a:t>
            </a:r>
            <a:r>
              <a:rPr lang="ru-RU" sz="4400" b="1" i="1" dirty="0" smtClean="0">
                <a:solidFill>
                  <a:schemeClr val="accent1"/>
                </a:solidFill>
              </a:rPr>
              <a:t>) 5 </a:t>
            </a:r>
            <a:r>
              <a:rPr lang="ru-RU" sz="4400" b="1" i="1" dirty="0" smtClean="0">
                <a:solidFill>
                  <a:schemeClr val="accent1"/>
                </a:solidFill>
              </a:rPr>
              <a:t>см;           в</a:t>
            </a:r>
            <a:r>
              <a:rPr lang="ru-RU" sz="4400" b="1" i="1" dirty="0" smtClean="0">
                <a:solidFill>
                  <a:schemeClr val="accent1"/>
                </a:solidFill>
              </a:rPr>
              <a:t>) - 2 см. </a:t>
            </a:r>
            <a:endParaRPr lang="ru-RU" sz="4400" b="1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44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r>
              <a:rPr lang="ru-RU" sz="4400" b="1" i="1" dirty="0" smtClean="0">
                <a:solidFill>
                  <a:schemeClr val="accent1"/>
                </a:solidFill>
              </a:rPr>
              <a:t>   Длина </a:t>
            </a:r>
            <a:r>
              <a:rPr lang="ru-RU" sz="4400" b="1" i="1" dirty="0" smtClean="0">
                <a:solidFill>
                  <a:schemeClr val="accent1"/>
                </a:solidFill>
              </a:rPr>
              <a:t>отрезка выражается </a:t>
            </a:r>
            <a:r>
              <a:rPr lang="ru-RU" sz="4400" b="1" i="1" dirty="0" smtClean="0">
                <a:solidFill>
                  <a:schemeClr val="accent1"/>
                </a:solidFill>
              </a:rPr>
              <a:t>положительным числом. </a:t>
            </a:r>
          </a:p>
          <a:p>
            <a:pPr>
              <a:buNone/>
            </a:pPr>
            <a:endParaRPr lang="ru-RU" sz="4400" b="1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1"/>
                </a:solidFill>
              </a:rPr>
              <a:t>* </a:t>
            </a:r>
            <a:r>
              <a:rPr lang="ru-RU" sz="4400" b="1" i="1" dirty="0" smtClean="0">
                <a:solidFill>
                  <a:schemeClr val="accent1"/>
                </a:solidFill>
              </a:rPr>
              <a:t>Что можно сказать о длине двух равных отрезков? </a:t>
            </a:r>
          </a:p>
          <a:p>
            <a:pPr>
              <a:buNone/>
            </a:pPr>
            <a:r>
              <a:rPr lang="ru-RU" sz="44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4400" b="1" i="1" dirty="0" smtClean="0">
                <a:solidFill>
                  <a:schemeClr val="accent1"/>
                </a:solidFill>
              </a:rPr>
              <a:t>Равные </a:t>
            </a:r>
            <a:r>
              <a:rPr lang="ru-RU" sz="4400" b="1" i="1" dirty="0" smtClean="0">
                <a:solidFill>
                  <a:schemeClr val="accent1"/>
                </a:solidFill>
              </a:rPr>
              <a:t>отрезки имеют равные </a:t>
            </a:r>
            <a:r>
              <a:rPr lang="ru-RU" sz="4400" b="1" i="1" dirty="0" smtClean="0">
                <a:solidFill>
                  <a:schemeClr val="accent1"/>
                </a:solidFill>
              </a:rPr>
              <a:t>длины.</a:t>
            </a:r>
          </a:p>
          <a:p>
            <a:pPr>
              <a:buNone/>
            </a:pPr>
            <a:endParaRPr lang="ru-RU" sz="4400" b="1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1"/>
                </a:solidFill>
              </a:rPr>
              <a:t>* </a:t>
            </a:r>
            <a:r>
              <a:rPr lang="ru-RU" sz="4400" b="1" i="1" dirty="0" smtClean="0">
                <a:solidFill>
                  <a:schemeClr val="accent1"/>
                </a:solidFill>
              </a:rPr>
              <a:t>Если начертить отрезок АВ, поставить на нём точку С, то получатся отрезки АС и СВ. Что можно узнать, сложив длины отрезков АС и СВ? </a:t>
            </a:r>
          </a:p>
          <a:p>
            <a:pPr algn="just">
              <a:buNone/>
            </a:pPr>
            <a:r>
              <a:rPr lang="ru-RU" sz="44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r>
              <a:rPr lang="ru-RU" sz="44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44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400" b="1" i="1" dirty="0" smtClean="0">
                <a:solidFill>
                  <a:schemeClr val="accent1"/>
                </a:solidFill>
              </a:rPr>
              <a:t>Длина </a:t>
            </a:r>
            <a:r>
              <a:rPr lang="ru-RU" sz="4400" b="1" i="1" dirty="0" smtClean="0">
                <a:solidFill>
                  <a:schemeClr val="accent1"/>
                </a:solidFill>
              </a:rPr>
              <a:t>всего отрезка равна </a:t>
            </a:r>
            <a:r>
              <a:rPr lang="ru-RU" sz="4400" b="1" i="1" dirty="0" smtClean="0">
                <a:solidFill>
                  <a:schemeClr val="accent1"/>
                </a:solidFill>
              </a:rPr>
              <a:t>сумме </a:t>
            </a:r>
            <a:r>
              <a:rPr lang="ru-RU" sz="4400" b="1" i="1" dirty="0" smtClean="0">
                <a:solidFill>
                  <a:schemeClr val="accent1"/>
                </a:solidFill>
              </a:rPr>
              <a:t>длин отрезков, </a:t>
            </a:r>
          </a:p>
          <a:p>
            <a:pPr algn="just">
              <a:buNone/>
            </a:pPr>
            <a:r>
              <a:rPr lang="ru-RU" sz="4400" b="1" i="1" dirty="0" smtClean="0">
                <a:solidFill>
                  <a:schemeClr val="accent1"/>
                </a:solidFill>
              </a:rPr>
              <a:t>из </a:t>
            </a:r>
            <a:r>
              <a:rPr lang="ru-RU" sz="4400" b="1" i="1" dirty="0" smtClean="0">
                <a:solidFill>
                  <a:schemeClr val="accent1"/>
                </a:solidFill>
              </a:rPr>
              <a:t>которых он состоит </a:t>
            </a:r>
          </a:p>
          <a:p>
            <a:pPr algn="just">
              <a:buNone/>
            </a:pP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+mn-lt"/>
              </a:rPr>
              <a:t>РЕШАЕМ ЗАДАЧИ:</a:t>
            </a:r>
            <a:endParaRPr lang="ru-RU" sz="4000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</a:rPr>
              <a:t>1. </a:t>
            </a:r>
            <a:r>
              <a:rPr lang="ru-RU" sz="3500" b="1" i="1" dirty="0" smtClean="0">
                <a:solidFill>
                  <a:schemeClr val="accent1"/>
                </a:solidFill>
              </a:rPr>
              <a:t>(Устно) На отрезке АС поставлена точка В, АВ = </a:t>
            </a:r>
            <a:r>
              <a:rPr lang="ru-RU" sz="3500" b="1" i="1" dirty="0" smtClean="0">
                <a:solidFill>
                  <a:schemeClr val="accent1"/>
                </a:solidFill>
              </a:rPr>
              <a:t>9,2см,   ВС = 3,8см</a:t>
            </a:r>
            <a:r>
              <a:rPr lang="ru-RU" sz="3500" b="1" i="1" dirty="0" smtClean="0">
                <a:solidFill>
                  <a:schemeClr val="accent1"/>
                </a:solidFill>
              </a:rPr>
              <a:t>. </a:t>
            </a:r>
            <a:r>
              <a:rPr lang="ru-RU" sz="3500" b="1" i="1" dirty="0" smtClean="0">
                <a:solidFill>
                  <a:schemeClr val="accent1"/>
                </a:solidFill>
              </a:rPr>
              <a:t>Найти </a:t>
            </a:r>
            <a:r>
              <a:rPr lang="ru-RU" sz="3500" b="1" i="1" dirty="0" smtClean="0">
                <a:solidFill>
                  <a:schemeClr val="accent1"/>
                </a:solidFill>
              </a:rPr>
              <a:t>длину АС.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</a:rPr>
              <a:t>2. </a:t>
            </a:r>
            <a:r>
              <a:rPr lang="ru-RU" sz="3500" b="1" i="1" dirty="0" smtClean="0">
                <a:solidFill>
                  <a:schemeClr val="accent1"/>
                </a:solidFill>
              </a:rPr>
              <a:t>(Письменно) На отрезке АВ лежит точка С, АС = </a:t>
            </a:r>
            <a:r>
              <a:rPr lang="ru-RU" sz="3500" b="1" i="1" dirty="0" smtClean="0">
                <a:solidFill>
                  <a:schemeClr val="accent1"/>
                </a:solidFill>
              </a:rPr>
              <a:t>7,2см,   </a:t>
            </a:r>
            <a:r>
              <a:rPr lang="ru-RU" sz="3500" b="1" i="1" dirty="0" smtClean="0">
                <a:solidFill>
                  <a:schemeClr val="accent1"/>
                </a:solidFill>
              </a:rPr>
              <a:t>АВ = </a:t>
            </a:r>
            <a:r>
              <a:rPr lang="ru-RU" sz="3500" b="1" i="1" dirty="0" smtClean="0">
                <a:solidFill>
                  <a:schemeClr val="accent1"/>
                </a:solidFill>
              </a:rPr>
              <a:t>16,7см</a:t>
            </a:r>
            <a:r>
              <a:rPr lang="ru-RU" sz="3500" b="1" i="1" dirty="0" smtClean="0">
                <a:solidFill>
                  <a:schemeClr val="accent1"/>
                </a:solidFill>
              </a:rPr>
              <a:t>. </a:t>
            </a:r>
            <a:r>
              <a:rPr lang="ru-RU" sz="3500" b="1" i="1" dirty="0" smtClean="0">
                <a:solidFill>
                  <a:schemeClr val="accent1"/>
                </a:solidFill>
              </a:rPr>
              <a:t>Найти </a:t>
            </a:r>
            <a:r>
              <a:rPr lang="ru-RU" sz="3500" b="1" i="1" dirty="0" smtClean="0">
                <a:solidFill>
                  <a:schemeClr val="accent1"/>
                </a:solidFill>
              </a:rPr>
              <a:t>длину </a:t>
            </a:r>
            <a:r>
              <a:rPr lang="ru-RU" sz="3500" b="1" i="1" dirty="0" smtClean="0">
                <a:solidFill>
                  <a:schemeClr val="accent1"/>
                </a:solidFill>
              </a:rPr>
              <a:t>ВС.</a:t>
            </a: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Образец о</a:t>
            </a: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формления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Дано</a:t>
            </a: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500" b="1" i="1" dirty="0" smtClean="0">
                <a:solidFill>
                  <a:schemeClr val="accent1"/>
                </a:solidFill>
              </a:rPr>
              <a:t> отрезок АВ,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</a:rPr>
              <a:t>                                                                                     С </a:t>
            </a:r>
            <a:r>
              <a:rPr lang="ru-RU" sz="3500" b="1" i="1" dirty="0" smtClean="0">
                <a:solidFill>
                  <a:schemeClr val="accent1"/>
                </a:solidFill>
                <a:cs typeface="Tahoma" pitchFamily="34" charset="0"/>
              </a:rPr>
              <a:t>Є АВ</a:t>
            </a:r>
            <a:r>
              <a:rPr lang="ru-RU" sz="3500" b="1" i="1" dirty="0" smtClean="0">
                <a:solidFill>
                  <a:schemeClr val="accent1"/>
                </a:solidFill>
              </a:rPr>
              <a:t>,                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</a:t>
            </a:r>
            <a:r>
              <a:rPr lang="ru-RU" sz="3500" b="1" i="1" dirty="0" smtClean="0">
                <a:solidFill>
                  <a:schemeClr val="accent1"/>
                </a:solidFill>
              </a:rPr>
              <a:t>АС = </a:t>
            </a:r>
            <a:r>
              <a:rPr lang="ru-RU" sz="3500" b="1" i="1" dirty="0" smtClean="0">
                <a:solidFill>
                  <a:schemeClr val="accent1"/>
                </a:solidFill>
              </a:rPr>
              <a:t>7,2см</a:t>
            </a:r>
            <a:endParaRPr lang="ru-RU" sz="35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</a:rPr>
              <a:t>                     7,2                                                          </a:t>
            </a:r>
            <a:r>
              <a:rPr lang="ru-RU" sz="3500" b="1" i="1" dirty="0" smtClean="0">
                <a:solidFill>
                  <a:schemeClr val="accent1"/>
                </a:solidFill>
              </a:rPr>
              <a:t>АВ = </a:t>
            </a:r>
            <a:r>
              <a:rPr lang="ru-RU" sz="3500" b="1" i="1" dirty="0" smtClean="0">
                <a:solidFill>
                  <a:schemeClr val="accent1"/>
                </a:solidFill>
              </a:rPr>
              <a:t>16,7см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16,7                           Найти:  </a:t>
            </a:r>
            <a:r>
              <a:rPr lang="ru-RU" sz="3500" b="1" i="1" dirty="0" smtClean="0">
                <a:solidFill>
                  <a:schemeClr val="accent1"/>
                </a:solidFill>
              </a:rPr>
              <a:t>ВС - ?</a:t>
            </a: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</a:rPr>
              <a:t>  </a:t>
            </a: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Решение</a:t>
            </a: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</a:rPr>
              <a:t>                ВС = АВ - АС     ВС </a:t>
            </a:r>
            <a:r>
              <a:rPr lang="ru-RU" sz="3500" b="1" i="1" dirty="0" smtClean="0">
                <a:solidFill>
                  <a:schemeClr val="accent1"/>
                </a:solidFill>
              </a:rPr>
              <a:t>= </a:t>
            </a:r>
            <a:r>
              <a:rPr lang="ru-RU" sz="3500" b="1" i="1" dirty="0" smtClean="0">
                <a:solidFill>
                  <a:schemeClr val="accent1"/>
                </a:solidFill>
              </a:rPr>
              <a:t>16,7 </a:t>
            </a:r>
            <a:r>
              <a:rPr lang="ru-RU" sz="3500" b="1" i="1" dirty="0" smtClean="0">
                <a:solidFill>
                  <a:schemeClr val="accent1"/>
                </a:solidFill>
              </a:rPr>
              <a:t>– </a:t>
            </a:r>
            <a:r>
              <a:rPr lang="ru-RU" sz="3500" b="1" i="1" dirty="0" smtClean="0">
                <a:solidFill>
                  <a:schemeClr val="accent1"/>
                </a:solidFill>
              </a:rPr>
              <a:t>7,2 </a:t>
            </a:r>
            <a:r>
              <a:rPr lang="ru-RU" sz="3500" b="1" i="1" dirty="0" smtClean="0">
                <a:solidFill>
                  <a:schemeClr val="accent1"/>
                </a:solidFill>
              </a:rPr>
              <a:t>= </a:t>
            </a:r>
            <a:r>
              <a:rPr lang="ru-RU" sz="3500" b="1" i="1" dirty="0" smtClean="0">
                <a:solidFill>
                  <a:schemeClr val="accent1"/>
                </a:solidFill>
              </a:rPr>
              <a:t>9,5 </a:t>
            </a:r>
            <a:r>
              <a:rPr lang="ru-RU" sz="3500" b="1" i="1" dirty="0" smtClean="0">
                <a:solidFill>
                  <a:schemeClr val="accent1"/>
                </a:solidFill>
              </a:rPr>
              <a:t>(см)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</a:rPr>
              <a:t> </a:t>
            </a:r>
            <a:endParaRPr lang="ru-RU" sz="35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Ответ</a:t>
            </a:r>
            <a:r>
              <a:rPr lang="ru-RU" sz="35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3500" b="1" i="1" dirty="0" smtClean="0">
                <a:solidFill>
                  <a:schemeClr val="accent1"/>
                </a:solidFill>
              </a:rPr>
              <a:t>ВС </a:t>
            </a:r>
            <a:r>
              <a:rPr lang="ru-RU" sz="3500" b="1" i="1" dirty="0" smtClean="0">
                <a:solidFill>
                  <a:schemeClr val="accent1"/>
                </a:solidFill>
              </a:rPr>
              <a:t>= </a:t>
            </a:r>
            <a:r>
              <a:rPr lang="ru-RU" sz="3500" b="1" i="1" dirty="0" smtClean="0">
                <a:solidFill>
                  <a:schemeClr val="accent1"/>
                </a:solidFill>
              </a:rPr>
              <a:t>9,5 </a:t>
            </a:r>
            <a:r>
              <a:rPr lang="ru-RU" sz="3500" b="1" i="1" dirty="0" smtClean="0">
                <a:solidFill>
                  <a:schemeClr val="accent1"/>
                </a:solidFill>
              </a:rPr>
              <a:t>см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3100" b="1" i="1" dirty="0" smtClean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00100" y="3643314"/>
            <a:ext cx="3509959" cy="1227719"/>
            <a:chOff x="2064" y="1026"/>
            <a:chExt cx="3342" cy="1225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19734149" flipV="1">
              <a:off x="2242" y="1344"/>
              <a:ext cx="2845" cy="907"/>
              <a:chOff x="380" y="1162"/>
              <a:chExt cx="2727" cy="680"/>
            </a:xfrm>
          </p:grpSpPr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385" y="1752"/>
                <a:ext cx="46" cy="90"/>
              </a:xfrm>
              <a:prstGeom prst="ellipse">
                <a:avLst/>
              </a:prstGeom>
              <a:solidFill>
                <a:srgbClr val="FF6600"/>
              </a:solidFill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380" y="1162"/>
                <a:ext cx="2727" cy="635"/>
                <a:chOff x="380" y="1162"/>
                <a:chExt cx="2727" cy="635"/>
              </a:xfrm>
            </p:grpSpPr>
            <p:sp>
              <p:nvSpPr>
                <p:cNvPr id="1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80" y="1207"/>
                  <a:ext cx="2722" cy="590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Oval 11"/>
                <p:cNvSpPr>
                  <a:spLocks noChangeArrowheads="1"/>
                </p:cNvSpPr>
                <p:nvPr/>
              </p:nvSpPr>
              <p:spPr bwMode="auto">
                <a:xfrm>
                  <a:off x="3061" y="1162"/>
                  <a:ext cx="46" cy="90"/>
                </a:xfrm>
                <a:prstGeom prst="ellipse">
                  <a:avLst/>
                </a:prstGeom>
                <a:solidFill>
                  <a:srgbClr val="FF6600"/>
                </a:solidFill>
                <a:ln w="571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 flipH="1">
              <a:off x="3923" y="1661"/>
              <a:ext cx="54" cy="90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833" y="1253"/>
              <a:ext cx="213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С</a:t>
              </a:r>
            </a:p>
          </p:txBody>
        </p:sp>
        <p:sp>
          <p:nvSpPr>
            <p:cNvPr id="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064" y="1661"/>
              <a:ext cx="213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А</a:t>
              </a:r>
            </a:p>
          </p:txBody>
        </p:sp>
        <p:sp>
          <p:nvSpPr>
            <p:cNvPr id="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193" y="1026"/>
              <a:ext cx="213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+mn-lt"/>
              </a:rPr>
              <a:t>РЕШИТЬ САМОСТОЯТЕЛЬНО.</a:t>
            </a:r>
            <a:endParaRPr lang="ru-RU" sz="4000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200" b="1" i="1" dirty="0" smtClean="0">
                <a:solidFill>
                  <a:schemeClr val="accent1"/>
                </a:solidFill>
              </a:rPr>
              <a:t>1. </a:t>
            </a:r>
            <a:r>
              <a:rPr lang="ru-RU" sz="2200" b="1" i="1" dirty="0" smtClean="0">
                <a:solidFill>
                  <a:schemeClr val="accent1"/>
                </a:solidFill>
              </a:rPr>
              <a:t>Точка М лежит на прямой ЕF между Е и F. </a:t>
            </a:r>
            <a:r>
              <a:rPr lang="ru-RU" sz="2200" b="1" i="1" dirty="0" smtClean="0">
                <a:solidFill>
                  <a:schemeClr val="accent1"/>
                </a:solidFill>
              </a:rPr>
              <a:t>Найти длину </a:t>
            </a:r>
            <a:r>
              <a:rPr lang="ru-RU" sz="2200" b="1" i="1" dirty="0" smtClean="0">
                <a:solidFill>
                  <a:schemeClr val="accent1"/>
                </a:solidFill>
              </a:rPr>
              <a:t>отрезка МF, если EF = </a:t>
            </a:r>
            <a:r>
              <a:rPr lang="ru-RU" sz="2200" b="1" i="1" dirty="0" smtClean="0">
                <a:solidFill>
                  <a:schemeClr val="accent1"/>
                </a:solidFill>
              </a:rPr>
              <a:t>7,2cм</a:t>
            </a:r>
            <a:r>
              <a:rPr lang="ru-RU" sz="2200" b="1" i="1" dirty="0" smtClean="0">
                <a:solidFill>
                  <a:schemeClr val="accent1"/>
                </a:solidFill>
              </a:rPr>
              <a:t>, </a:t>
            </a:r>
            <a:r>
              <a:rPr lang="ru-RU" sz="2200" b="1" i="1" dirty="0" smtClean="0">
                <a:solidFill>
                  <a:schemeClr val="accent1"/>
                </a:solidFill>
              </a:rPr>
              <a:t>     EM </a:t>
            </a:r>
            <a:r>
              <a:rPr lang="ru-RU" sz="2200" b="1" i="1" dirty="0" smtClean="0">
                <a:solidFill>
                  <a:schemeClr val="accent1"/>
                </a:solidFill>
              </a:rPr>
              <a:t>= </a:t>
            </a:r>
            <a:r>
              <a:rPr lang="ru-RU" sz="2200" b="1" i="1" dirty="0" smtClean="0">
                <a:solidFill>
                  <a:schemeClr val="accent1"/>
                </a:solidFill>
              </a:rPr>
              <a:t>2,2cм</a:t>
            </a:r>
            <a:r>
              <a:rPr lang="ru-RU" sz="2200" b="1" i="1" dirty="0" smtClean="0">
                <a:solidFill>
                  <a:schemeClr val="accent1"/>
                </a:solidFill>
              </a:rPr>
              <a:t>? </a:t>
            </a:r>
          </a:p>
          <a:p>
            <a:pPr>
              <a:buNone/>
              <a:defRPr/>
            </a:pPr>
            <a:endParaRPr lang="ru-RU" sz="22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endParaRPr lang="ru-RU" sz="22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endParaRPr lang="ru-RU" sz="22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endParaRPr lang="ru-RU" sz="2200" b="1" i="1" dirty="0" smtClean="0">
              <a:solidFill>
                <a:schemeClr val="accent1"/>
              </a:solidFill>
            </a:endParaRPr>
          </a:p>
          <a:p>
            <a:pPr>
              <a:buNone/>
              <a:defRPr/>
            </a:pPr>
            <a:endParaRPr lang="ru-RU" sz="2200" b="1" i="1" dirty="0" smtClean="0">
              <a:solidFill>
                <a:schemeClr val="accent1"/>
              </a:solidFill>
            </a:endParaRPr>
          </a:p>
          <a:p>
            <a:pPr>
              <a:buNone/>
              <a:defRPr/>
            </a:pPr>
            <a:endParaRPr lang="ru-RU" sz="2200" b="1" i="1" dirty="0" smtClean="0">
              <a:solidFill>
                <a:schemeClr val="accent1"/>
              </a:solidFill>
            </a:endParaRPr>
          </a:p>
          <a:p>
            <a:pPr>
              <a:buNone/>
              <a:defRPr/>
            </a:pPr>
            <a:r>
              <a:rPr lang="ru-RU" sz="2200" b="1" i="1" dirty="0" smtClean="0">
                <a:solidFill>
                  <a:schemeClr val="accent1"/>
                </a:solidFill>
              </a:rPr>
              <a:t>2. </a:t>
            </a:r>
            <a:r>
              <a:rPr lang="ru-RU" sz="2200" b="1" i="1" dirty="0" smtClean="0">
                <a:solidFill>
                  <a:schemeClr val="accent1"/>
                </a:solidFill>
              </a:rPr>
              <a:t>На отрезке LS лежат точки K и R так, что К лежит между L и R, LK = 3,5 см, LS = 9 см и LK = KR. Найти RS.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 descr="C:\Users\семья\Documents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71810"/>
            <a:ext cx="14763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+mn-lt"/>
              </a:rPr>
              <a:t>ПРОВЕРИМ СЕБЯ.</a:t>
            </a:r>
            <a:endParaRPr lang="ru-RU" sz="4000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 </a:t>
            </a:r>
            <a:r>
              <a:rPr lang="ru-RU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предложения:</a:t>
            </a: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*</a:t>
            </a:r>
            <a:r>
              <a:rPr lang="ru-RU" sz="2200" b="1" i="1" dirty="0" smtClean="0">
                <a:solidFill>
                  <a:schemeClr val="accent1"/>
                </a:solidFill>
              </a:rPr>
              <a:t>Английский король Генрих I ввел в качестве единиц длины ЯРД – расстояние от …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 *</a:t>
            </a: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i="1" dirty="0" smtClean="0">
                <a:solidFill>
                  <a:schemeClr val="accent1"/>
                </a:solidFill>
              </a:rPr>
              <a:t>ФУТ, что по-английски означает </a:t>
            </a:r>
            <a:r>
              <a:rPr lang="ru-RU" sz="2200" b="1" i="1" dirty="0" smtClean="0">
                <a:solidFill>
                  <a:schemeClr val="accent1"/>
                </a:solidFill>
              </a:rPr>
              <a:t>…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* </a:t>
            </a:r>
            <a:r>
              <a:rPr lang="ru-RU" sz="2200" b="1" i="1" dirty="0" smtClean="0">
                <a:solidFill>
                  <a:schemeClr val="accent1"/>
                </a:solidFill>
              </a:rPr>
              <a:t>ЛОКОТЬ приближённо равен … 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* МАХОВАЯ </a:t>
            </a:r>
            <a:r>
              <a:rPr lang="ru-RU" sz="2200" b="1" i="1" dirty="0" smtClean="0">
                <a:solidFill>
                  <a:schemeClr val="accent1"/>
                </a:solidFill>
              </a:rPr>
              <a:t>САЖЕНЬ – расстояние между</a:t>
            </a:r>
            <a:r>
              <a:rPr lang="ru-RU" sz="2200" b="1" i="1" dirty="0" smtClean="0">
                <a:solidFill>
                  <a:schemeClr val="accent1"/>
                </a:solidFill>
              </a:rPr>
              <a:t>…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* Длина </a:t>
            </a:r>
            <a:r>
              <a:rPr lang="ru-RU" sz="2200" b="1" i="1" dirty="0" smtClean="0">
                <a:solidFill>
                  <a:schemeClr val="accent1"/>
                </a:solidFill>
              </a:rPr>
              <a:t>отрезка выражается  …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* Равные </a:t>
            </a:r>
            <a:r>
              <a:rPr lang="ru-RU" sz="2200" b="1" i="1" dirty="0" smtClean="0">
                <a:solidFill>
                  <a:schemeClr val="accent1"/>
                </a:solidFill>
              </a:rPr>
              <a:t>отрезки имеют </a:t>
            </a:r>
            <a:r>
              <a:rPr lang="ru-RU" sz="2200" b="1" i="1" dirty="0" smtClean="0">
                <a:solidFill>
                  <a:schemeClr val="accent1"/>
                </a:solidFill>
              </a:rPr>
              <a:t>…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*</a:t>
            </a:r>
            <a:r>
              <a:rPr lang="ru-RU" sz="2400" b="1" i="1" dirty="0" smtClean="0">
                <a:solidFill>
                  <a:srgbClr val="800080"/>
                </a:solidFill>
              </a:rPr>
              <a:t> </a:t>
            </a:r>
            <a:r>
              <a:rPr lang="ru-RU" sz="2200" b="1" i="1" dirty="0" smtClean="0">
                <a:solidFill>
                  <a:schemeClr val="accent1"/>
                </a:solidFill>
              </a:rPr>
              <a:t>Длина всего отрезка равна </a:t>
            </a:r>
            <a:r>
              <a:rPr lang="ru-RU" sz="2200" b="1" i="1" dirty="0" smtClean="0">
                <a:solidFill>
                  <a:schemeClr val="accent1"/>
                </a:solidFill>
              </a:rPr>
              <a:t>…</a:t>
            </a:r>
          </a:p>
          <a:p>
            <a:pPr algn="just">
              <a:buFont typeface="Arial" charset="0"/>
              <a:buChar char="•"/>
            </a:pPr>
            <a:endParaRPr lang="ru-RU" sz="2200" b="1" i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endParaRPr lang="ru-RU" sz="2200" b="1" i="1" dirty="0">
              <a:solidFill>
                <a:schemeClr val="accent1"/>
              </a:solidFill>
            </a:endParaRPr>
          </a:p>
        </p:txBody>
      </p:sp>
      <p:pic>
        <p:nvPicPr>
          <p:cNvPr id="13314" name="Picture 2" descr="C:\Users\семья\Documents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79831"/>
            <a:ext cx="3000396" cy="1844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u="sng" dirty="0" smtClean="0">
                <a:latin typeface="+mn-lt"/>
              </a:rPr>
              <a:t>ДОМАШНЕЕ ЗАДАНИЕ</a:t>
            </a:r>
            <a:endParaRPr lang="ru-RU" sz="4000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3200" b="1" i="1" dirty="0" smtClean="0">
                <a:solidFill>
                  <a:schemeClr val="accent1"/>
                </a:solidFill>
              </a:rPr>
              <a:t>п. </a:t>
            </a:r>
            <a:r>
              <a:rPr lang="ru-RU" sz="3200" b="1" i="1" dirty="0" smtClean="0">
                <a:solidFill>
                  <a:schemeClr val="accent1"/>
                </a:solidFill>
              </a:rPr>
              <a:t>7,8 (с.13-16) – читать</a:t>
            </a:r>
          </a:p>
          <a:p>
            <a:pPr>
              <a:buNone/>
              <a:defRPr/>
            </a:pPr>
            <a:r>
              <a:rPr lang="ru-RU" sz="3200" b="1" i="1" dirty="0" smtClean="0">
                <a:solidFill>
                  <a:schemeClr val="accent1"/>
                </a:solidFill>
              </a:rPr>
              <a:t>№ 25, 33, 40</a:t>
            </a:r>
          </a:p>
          <a:p>
            <a:pPr>
              <a:buNone/>
            </a:pPr>
            <a:r>
              <a:rPr lang="ru-RU" dirty="0" smtClean="0"/>
              <a:t>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удачи!!!</a:t>
            </a:r>
            <a:endParaRPr lang="ru-RU" sz="4800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643578"/>
            <a:ext cx="7901014" cy="725470"/>
          </a:xfrm>
        </p:spPr>
        <p:txBody>
          <a:bodyPr>
            <a:normAutofit/>
          </a:bodyPr>
          <a:lstStyle/>
          <a:p>
            <a:pPr algn="r"/>
            <a:r>
              <a:rPr lang="ru-RU" sz="2800" b="0" dirty="0" err="1" smtClean="0"/>
              <a:t>Марсилио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Сичино</a:t>
            </a:r>
            <a:endParaRPr lang="ru-RU" sz="2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397194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endParaRPr lang="ru-RU" i="1" dirty="0" smtClean="0"/>
          </a:p>
          <a:p>
            <a:pPr algn="just">
              <a:buNone/>
            </a:pPr>
            <a:endParaRPr lang="ru-RU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“</a:t>
            </a:r>
            <a:r>
              <a:rPr lang="ru-RU" b="1" i="1" dirty="0" smtClean="0">
                <a:solidFill>
                  <a:schemeClr val="accent1"/>
                </a:solidFill>
              </a:rPr>
              <a:t>Измерь самого себя – и ты станешь настоящим геометром</a:t>
            </a:r>
            <a:r>
              <a:rPr lang="en-US" b="1" i="1" dirty="0" smtClean="0">
                <a:solidFill>
                  <a:schemeClr val="accent1"/>
                </a:solidFill>
              </a:rPr>
              <a:t>”</a:t>
            </a:r>
            <a:endParaRPr lang="ru-RU" b="1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/>
          </a:p>
        </p:txBody>
      </p:sp>
      <p:pic>
        <p:nvPicPr>
          <p:cNvPr id="2050" name="Picture 2" descr="C:\Users\семья\Document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572164" cy="4461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ЦЕЛЬ: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chemeClr val="accent1"/>
                </a:solidFill>
              </a:rPr>
              <a:t>	* познакомиться со способами измерения отрезков;</a:t>
            </a:r>
          </a:p>
          <a:p>
            <a:pPr>
              <a:buNone/>
            </a:pPr>
            <a:r>
              <a:rPr lang="ru-RU" sz="2600" b="1" i="1" dirty="0" smtClean="0">
                <a:solidFill>
                  <a:schemeClr val="accent1"/>
                </a:solidFill>
              </a:rPr>
              <a:t>	* рассмотреть свойства длин отрезков;</a:t>
            </a:r>
          </a:p>
          <a:p>
            <a:pPr>
              <a:buNone/>
            </a:pPr>
            <a:r>
              <a:rPr lang="ru-RU" sz="2600" b="1" i="1" dirty="0" smtClean="0">
                <a:solidFill>
                  <a:schemeClr val="accent1"/>
                </a:solidFill>
              </a:rPr>
              <a:t>	* познакомиться с различными единицами измерения длин;</a:t>
            </a:r>
          </a:p>
          <a:p>
            <a:pPr>
              <a:buNone/>
            </a:pPr>
            <a:r>
              <a:rPr lang="ru-RU" sz="2600" b="1" i="1" dirty="0" smtClean="0">
                <a:solidFill>
                  <a:schemeClr val="accent1"/>
                </a:solidFill>
              </a:rPr>
              <a:t>	* познакомиться со старинными единицами измерения длин;</a:t>
            </a:r>
          </a:p>
          <a:p>
            <a:pPr>
              <a:buNone/>
            </a:pPr>
            <a:r>
              <a:rPr lang="ru-RU" sz="2600" b="1" i="1" dirty="0" smtClean="0">
                <a:solidFill>
                  <a:schemeClr val="accent1"/>
                </a:solidFill>
              </a:rPr>
              <a:t>	* познакомиться с инструментами для измерения длин отрезков;</a:t>
            </a:r>
          </a:p>
          <a:p>
            <a:pPr>
              <a:buNone/>
            </a:pPr>
            <a:r>
              <a:rPr lang="ru-RU" sz="2600" b="1" i="1" dirty="0" smtClean="0">
                <a:solidFill>
                  <a:schemeClr val="accent1"/>
                </a:solidFill>
              </a:rPr>
              <a:t>	* узнать, как измерять, если нет инструментов.</a:t>
            </a:r>
            <a:endParaRPr lang="ru-RU" sz="26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+mn-lt"/>
              </a:rPr>
              <a:t>ЗАДАДИМ СЕБЕ ВОПРОС:</a:t>
            </a:r>
            <a:endParaRPr lang="ru-RU" sz="4000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600" b="1" i="1" dirty="0" smtClean="0"/>
          </a:p>
          <a:p>
            <a:pPr algn="ctr">
              <a:buNone/>
            </a:pPr>
            <a:r>
              <a:rPr lang="en-US" sz="2600" b="1" i="1" dirty="0" smtClean="0">
                <a:solidFill>
                  <a:schemeClr val="accent1"/>
                </a:solidFill>
              </a:rPr>
              <a:t>“</a:t>
            </a:r>
            <a:r>
              <a:rPr lang="ru-RU" sz="2600" b="1" i="1" dirty="0" smtClean="0">
                <a:solidFill>
                  <a:schemeClr val="accent1"/>
                </a:solidFill>
              </a:rPr>
              <a:t>Что значит – измерить какую-то величину?</a:t>
            </a:r>
            <a:r>
              <a:rPr lang="en-US" sz="2600" b="1" i="1" dirty="0" smtClean="0">
                <a:solidFill>
                  <a:schemeClr val="accent1"/>
                </a:solidFill>
              </a:rPr>
              <a:t>”</a:t>
            </a:r>
            <a:endParaRPr lang="ru-RU" sz="2600" b="1" i="1" dirty="0" smtClean="0">
              <a:solidFill>
                <a:schemeClr val="accent1"/>
              </a:solidFill>
            </a:endParaRPr>
          </a:p>
        </p:txBody>
      </p:sp>
      <p:pic>
        <p:nvPicPr>
          <p:cNvPr id="4098" name="Picture 2" descr="C:\Users\семья\Documents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6072230" cy="3462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КАК ЖЕ БЫЛО РАНЬШЕ?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Единицы измерения длины в разное время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 и в разных странах.</a:t>
            </a:r>
          </a:p>
          <a:p>
            <a:pPr algn="ctr">
              <a:buNone/>
            </a:pPr>
            <a:endParaRPr lang="ru-RU" sz="3200" b="1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Первые единицы длины были приблизительными. Они были связаны с размерами частей тела человека</a:t>
            </a:r>
          </a:p>
          <a:p>
            <a:pPr algn="ctr">
              <a:buNone/>
            </a:pPr>
            <a:endParaRPr lang="ru-RU" sz="22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+mn-lt"/>
              </a:rPr>
              <a:t>АНГЛИЯ</a:t>
            </a:r>
            <a:endParaRPr lang="ru-RU" sz="4000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2200" b="1" i="1" dirty="0" smtClean="0"/>
              <a:t>    </a:t>
            </a:r>
          </a:p>
          <a:p>
            <a:pPr lvl="1">
              <a:buNone/>
            </a:pPr>
            <a:endParaRPr lang="ru-RU" sz="2200" b="1" i="1" dirty="0" smtClean="0"/>
          </a:p>
          <a:p>
            <a:pPr lvl="1">
              <a:buNone/>
            </a:pPr>
            <a:endParaRPr lang="ru-RU" sz="2200" b="1" i="1" dirty="0" smtClean="0"/>
          </a:p>
          <a:p>
            <a:pPr lvl="1">
              <a:buNone/>
            </a:pPr>
            <a:endParaRPr lang="ru-RU" sz="2200" b="1" i="1" dirty="0" smtClean="0"/>
          </a:p>
          <a:p>
            <a:pPr lvl="1">
              <a:buNone/>
            </a:pPr>
            <a:endParaRPr lang="ru-RU" sz="2200" b="1" i="1" dirty="0" smtClean="0"/>
          </a:p>
          <a:p>
            <a:pPr lvl="1">
              <a:buNone/>
            </a:pPr>
            <a:endParaRPr lang="ru-RU" sz="2200" b="1" i="1" dirty="0" smtClean="0"/>
          </a:p>
          <a:p>
            <a:pPr lvl="1" algn="ctr">
              <a:buNone/>
            </a:pPr>
            <a:r>
              <a:rPr lang="ru-RU" sz="2200" b="1" i="1" dirty="0" smtClean="0"/>
              <a:t>   </a:t>
            </a:r>
            <a:r>
              <a:rPr lang="ru-RU" sz="2200" b="1" i="1" dirty="0" smtClean="0">
                <a:solidFill>
                  <a:schemeClr val="accent1"/>
                </a:solidFill>
              </a:rPr>
              <a:t>Английский король Генрих </a:t>
            </a:r>
            <a:r>
              <a:rPr lang="en-US" sz="2200" b="1" i="1" dirty="0" smtClean="0">
                <a:solidFill>
                  <a:schemeClr val="accent1"/>
                </a:solidFill>
              </a:rPr>
              <a:t>I</a:t>
            </a:r>
            <a:r>
              <a:rPr lang="ru-RU" sz="2200" b="1" i="1" dirty="0" smtClean="0">
                <a:solidFill>
                  <a:schemeClr val="accent1"/>
                </a:solidFill>
              </a:rPr>
              <a:t> ввел в качестве единиц длины</a:t>
            </a:r>
          </a:p>
          <a:p>
            <a:pPr lvl="1"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 ЯРД – расстояние от кончика своего носа до большого </a:t>
            </a:r>
          </a:p>
          <a:p>
            <a:pPr lvl="1"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пальца вытянутой  руки </a:t>
            </a:r>
          </a:p>
        </p:txBody>
      </p:sp>
      <p:pic>
        <p:nvPicPr>
          <p:cNvPr id="5122" name="Picture 2" descr="C:\Users\семья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14290"/>
            <a:ext cx="2983843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АНГЛИЯ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Другая английская единица длины ФУТ – </a:t>
            </a:r>
            <a:r>
              <a:rPr lang="en-US" sz="2200" b="1" i="1" dirty="0" smtClean="0">
                <a:solidFill>
                  <a:schemeClr val="accent1"/>
                </a:solidFill>
              </a:rPr>
              <a:t>“</a:t>
            </a:r>
            <a:r>
              <a:rPr lang="ru-RU" sz="2200" b="1" i="1" dirty="0" smtClean="0">
                <a:solidFill>
                  <a:schemeClr val="accent1"/>
                </a:solidFill>
              </a:rPr>
              <a:t>ступня</a:t>
            </a:r>
            <a:r>
              <a:rPr lang="en-US" sz="2200" b="1" i="1" dirty="0" smtClean="0">
                <a:solidFill>
                  <a:schemeClr val="accent1"/>
                </a:solidFill>
              </a:rPr>
              <a:t>”</a:t>
            </a:r>
            <a:r>
              <a:rPr lang="ru-RU" sz="2200" b="1" i="1" dirty="0" smtClean="0">
                <a:solidFill>
                  <a:schemeClr val="accent1"/>
                </a:solidFill>
              </a:rPr>
              <a:t>.</a:t>
            </a:r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16 англичан выстраивались в цепочку таким образом, что каждый следующий касался концами пальцев своих ног пяток предыдущего. </a:t>
            </a:r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1/16 такой цепочки и составляла 1 фут</a:t>
            </a:r>
          </a:p>
          <a:p>
            <a:pPr>
              <a:buNone/>
            </a:pPr>
            <a:endParaRPr lang="ru-RU" sz="2200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семья\Documents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14290"/>
            <a:ext cx="2857520" cy="3516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ПЕРСИЯ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2200" b="1" i="1" dirty="0" smtClean="0"/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АРШИН, в переводе с персидского – </a:t>
            </a:r>
            <a:r>
              <a:rPr lang="en-US" sz="2200" b="1" i="1" dirty="0" smtClean="0">
                <a:solidFill>
                  <a:schemeClr val="accent1"/>
                </a:solidFill>
              </a:rPr>
              <a:t>“</a:t>
            </a:r>
            <a:r>
              <a:rPr lang="ru-RU" sz="2200" b="1" i="1" dirty="0" smtClean="0">
                <a:solidFill>
                  <a:schemeClr val="accent1"/>
                </a:solidFill>
              </a:rPr>
              <a:t>локоть</a:t>
            </a:r>
            <a:r>
              <a:rPr lang="en-US" sz="2200" b="1" i="1" dirty="0" smtClean="0">
                <a:solidFill>
                  <a:schemeClr val="accent1"/>
                </a:solidFill>
              </a:rPr>
              <a:t>”</a:t>
            </a:r>
            <a:r>
              <a:rPr lang="ru-RU" sz="2200" b="1" i="1" dirty="0" smtClean="0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Существовал персидский аршин, турецкий аршин и т.д. Отсюда и появилась поговорка </a:t>
            </a:r>
            <a:r>
              <a:rPr lang="en-US" sz="2200" b="1" i="1" dirty="0" smtClean="0">
                <a:solidFill>
                  <a:schemeClr val="accent1"/>
                </a:solidFill>
              </a:rPr>
              <a:t>“</a:t>
            </a:r>
            <a:r>
              <a:rPr lang="ru-RU" sz="2200" b="1" i="1" dirty="0" smtClean="0">
                <a:solidFill>
                  <a:schemeClr val="accent1"/>
                </a:solidFill>
              </a:rPr>
              <a:t>Мерить на свой аршин</a:t>
            </a:r>
            <a:r>
              <a:rPr lang="en-US" sz="2200" b="1" i="1" dirty="0" smtClean="0">
                <a:solidFill>
                  <a:schemeClr val="accent1"/>
                </a:solidFill>
              </a:rPr>
              <a:t>”</a:t>
            </a:r>
            <a:r>
              <a:rPr lang="ru-RU" sz="2200" b="1" i="1" dirty="0" smtClean="0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САЖЕНЬ (3 аршина) – расстояние от ступни до конца среднего пальца вытянутой вверх руки.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170" name="Picture 2" descr="C:\Users\семья\Documents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6080" y="214289"/>
            <a:ext cx="1740230" cy="3000397"/>
          </a:xfrm>
          <a:prstGeom prst="rect">
            <a:avLst/>
          </a:prstGeom>
          <a:noFill/>
        </p:spPr>
      </p:pic>
      <p:pic>
        <p:nvPicPr>
          <p:cNvPr id="7171" name="Picture 3" descr="C:\Users\семья\Documents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4420" y="214290"/>
            <a:ext cx="182024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РУСЬ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На Руси в старину мерой длины были ШАГ и ПЯДЬ.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МАЛАЯ ПЯДЬ – расстояние между концами растянутых пальцев, большого и указательного (≈ 19 см).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i="1" dirty="0" smtClean="0">
                <a:solidFill>
                  <a:schemeClr val="accent1"/>
                </a:solidFill>
              </a:rPr>
              <a:t>БОЛЬШАЯ ПЯДЬ – расстояние между раздвинутыми большим пальцем и мизинцем (≈ 23 см).</a:t>
            </a:r>
            <a:endParaRPr lang="ru-RU" sz="2200" b="1" i="1" dirty="0">
              <a:solidFill>
                <a:schemeClr val="accent1"/>
              </a:solidFill>
            </a:endParaRPr>
          </a:p>
        </p:txBody>
      </p:sp>
      <p:pic>
        <p:nvPicPr>
          <p:cNvPr id="8194" name="Picture 2" descr="C:\Users\семья\Documents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42852"/>
            <a:ext cx="2500330" cy="334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247</TotalTime>
  <Words>687</Words>
  <Application>Microsoft Office PowerPoint</Application>
  <PresentationFormat>Экран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ГЕОметрия 7 класс</vt:lpstr>
      <vt:lpstr>Марсилио Сичино</vt:lpstr>
      <vt:lpstr>ЦЕЛЬ:</vt:lpstr>
      <vt:lpstr>ЗАДАДИМ СЕБЕ ВОПРОС:</vt:lpstr>
      <vt:lpstr>А КАК ЖЕ БЫЛО РАНЬШЕ?</vt:lpstr>
      <vt:lpstr>АНГЛИЯ</vt:lpstr>
      <vt:lpstr>АНГЛИЯ</vt:lpstr>
      <vt:lpstr>ПЕРСИЯ</vt:lpstr>
      <vt:lpstr>РУСЬ</vt:lpstr>
      <vt:lpstr>РУСЬ</vt:lpstr>
      <vt:lpstr>ВЕРНЁМСЯ К ВОПРОСУ:</vt:lpstr>
      <vt:lpstr>ЧЕМ ИЗМЕРИТЬ ДЛИНУ?</vt:lpstr>
      <vt:lpstr>ВОТ ТАКИЕ СВОЙСТВА:</vt:lpstr>
      <vt:lpstr>РЕШАЕМ ЗАДАЧИ:</vt:lpstr>
      <vt:lpstr>РЕШИТЬ САМОСТОЯТЕЛЬНО.</vt:lpstr>
      <vt:lpstr>ПРОВЕРИМ СЕБЯ.</vt:lpstr>
      <vt:lpstr>ДОМАШНЕЕ ЗАДАНИЕ</vt:lpstr>
    </vt:vector>
  </TitlesOfParts>
  <Company>DVGD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7 класс</dc:title>
  <dc:creator>Windows User</dc:creator>
  <cp:lastModifiedBy>Windows User</cp:lastModifiedBy>
  <cp:revision>43</cp:revision>
  <dcterms:created xsi:type="dcterms:W3CDTF">2014-06-05T04:04:26Z</dcterms:created>
  <dcterms:modified xsi:type="dcterms:W3CDTF">2014-06-05T08:11:51Z</dcterms:modified>
</cp:coreProperties>
</file>