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AA5C1303-F7B9-4A77-9696-8C872CA9C1B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2FDCEF-5089-43B5-A25A-BDC994743A52}" type="slidenum">
              <a:rPr lang="ru-RU"/>
              <a:pPr/>
              <a:t>1</a:t>
            </a:fld>
            <a:endParaRPr lang="ru-RU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7D5BEC-607F-412F-99FF-F735285C309A}" type="slidenum">
              <a:rPr lang="ru-RU"/>
              <a:pPr/>
              <a:t>10</a:t>
            </a:fld>
            <a:endParaRPr lang="ru-RU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A204B3-314A-4AC1-96AD-BA11CE6C94A4}" type="slidenum">
              <a:rPr lang="ru-RU"/>
              <a:pPr/>
              <a:t>11</a:t>
            </a:fld>
            <a:endParaRPr lang="ru-RU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149A69-28B2-4625-AC3D-A9529C486E14}" type="slidenum">
              <a:rPr lang="ru-RU"/>
              <a:pPr/>
              <a:t>12</a:t>
            </a:fld>
            <a:endParaRPr lang="ru-RU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BC2EFD-2DF5-4A0E-8070-E1A9AF6CE9D5}" type="slidenum">
              <a:rPr lang="ru-RU"/>
              <a:pPr/>
              <a:t>13</a:t>
            </a:fld>
            <a:endParaRPr lang="ru-RU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7022C6-68AE-4C91-9477-13F43CD185C2}" type="slidenum">
              <a:rPr lang="ru-RU"/>
              <a:pPr/>
              <a:t>14</a:t>
            </a:fld>
            <a:endParaRPr lang="ru-RU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6B3247-4846-4465-8128-BF4D64261925}" type="slidenum">
              <a:rPr lang="ru-RU"/>
              <a:pPr/>
              <a:t>15</a:t>
            </a:fld>
            <a:endParaRPr lang="ru-RU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252D1C-3760-4374-BFFA-7F1F6101A5E8}" type="slidenum">
              <a:rPr lang="ru-RU"/>
              <a:pPr/>
              <a:t>2</a:t>
            </a:fld>
            <a:endParaRPr lang="ru-RU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E602A1-5A51-47B5-977C-A2EF4818C86A}" type="slidenum">
              <a:rPr lang="ru-RU"/>
              <a:pPr/>
              <a:t>3</a:t>
            </a:fld>
            <a:endParaRPr lang="ru-RU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532613-F8AB-4BB2-B3CB-0037AA31A124}" type="slidenum">
              <a:rPr lang="ru-RU"/>
              <a:pPr/>
              <a:t>4</a:t>
            </a:fld>
            <a:endParaRPr lang="ru-RU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6399EF-354A-42FB-AF01-91A1AF89DAC9}" type="slidenum">
              <a:rPr lang="ru-RU"/>
              <a:pPr/>
              <a:t>5</a:t>
            </a:fld>
            <a:endParaRPr lang="ru-RU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AF33F2-A014-4BD5-BF4D-633D1805D453}" type="slidenum">
              <a:rPr lang="ru-RU"/>
              <a:pPr/>
              <a:t>6</a:t>
            </a:fld>
            <a:endParaRPr lang="ru-RU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D7EAD7-FA78-46EE-9349-645CACA1FCAA}" type="slidenum">
              <a:rPr lang="ru-RU"/>
              <a:pPr/>
              <a:t>7</a:t>
            </a:fld>
            <a:endParaRPr lang="ru-RU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26E66F-8F02-41E3-B1F2-A802B8BA4E48}" type="slidenum">
              <a:rPr lang="ru-RU"/>
              <a:pPr/>
              <a:t>8</a:t>
            </a:fld>
            <a:endParaRPr lang="ru-RU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E68D17-C7DC-44B3-823D-0D44177A662E}" type="slidenum">
              <a:rPr lang="ru-RU"/>
              <a:pPr/>
              <a:t>9</a:t>
            </a:fld>
            <a:endParaRPr lang="ru-RU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9219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0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1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2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3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4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5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6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7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8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9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0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1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2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3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4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5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6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37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238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239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240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241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23B9BE1-1773-45AA-BC35-DFAF3B15B6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2DE922-9E59-40C7-BC4E-CC0EFCA3D1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475B7A-30B1-4316-ABC9-30EB9B3260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3EFFB3-BCE6-4C0E-BEBE-8AD459D030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F32C0F-6695-4CE5-8339-22830265AD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EDD28F-55FE-4990-AF1D-8A4F0FAF59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69B044-47F9-4353-BE2A-3081C0EA87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AB4BB1-1C16-4D83-9200-B400A365CE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8F627-EFEE-4D1B-A773-AED39F75D3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A34C7-011A-48C9-B43E-D6D107E79D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9D9D7-AB31-4751-929E-2115BD4465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819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9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9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9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9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213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21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215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8216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8217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9C92D83-19D5-40BD-90F5-45B7615C975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970587"/>
          </a:xfrm>
        </p:spPr>
        <p:txBody>
          <a:bodyPr/>
          <a:lstStyle/>
          <a:p>
            <a:r>
              <a:rPr lang="ru-RU" dirty="0"/>
              <a:t>Прямоугольная система координат в пространстве. Координаты вектора.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51587"/>
          </a:xfrm>
        </p:spPr>
        <p:txBody>
          <a:bodyPr/>
          <a:lstStyle/>
          <a:p>
            <a:r>
              <a:rPr lang="ru-RU" dirty="0"/>
              <a:t>Любой вектор </a:t>
            </a:r>
            <a:r>
              <a:rPr lang="ru-RU" dirty="0" smtClean="0"/>
              <a:t> </a:t>
            </a:r>
            <a:r>
              <a:rPr lang="ru-RU" dirty="0" smtClean="0"/>
              <a:t>   можно </a:t>
            </a:r>
            <a:r>
              <a:rPr lang="ru-RU" dirty="0"/>
              <a:t>разложить по координатным векторам, т. е. представить в виде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причем коэффициенты разложения </a:t>
            </a:r>
            <a:r>
              <a:rPr lang="ru-RU" i="1" dirty="0" err="1"/>
              <a:t>х</a:t>
            </a:r>
            <a:r>
              <a:rPr lang="ru-RU" i="1" dirty="0"/>
              <a:t>, у, </a:t>
            </a:r>
            <a:r>
              <a:rPr lang="en-US" i="1" dirty="0"/>
              <a:t>z</a:t>
            </a:r>
            <a:r>
              <a:rPr lang="ru-RU" dirty="0"/>
              <a:t> определяются единственным образом.</a:t>
            </a:r>
          </a:p>
        </p:txBody>
      </p:sp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3048000"/>
            <a:ext cx="44958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 l="8475" t="9877" r="81356" b="20987"/>
          <a:stretch>
            <a:fillRect/>
          </a:stretch>
        </p:blipFill>
        <p:spPr bwMode="auto">
          <a:xfrm>
            <a:off x="5334000" y="533400"/>
            <a:ext cx="45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51587"/>
          </a:xfrm>
        </p:spPr>
        <p:txBody>
          <a:bodyPr/>
          <a:lstStyle/>
          <a:p>
            <a:r>
              <a:rPr lang="ru-RU" b="0" dirty="0"/>
              <a:t>Коэффициенты </a:t>
            </a:r>
            <a:r>
              <a:rPr lang="ru-RU" b="0" dirty="0" err="1"/>
              <a:t>х</a:t>
            </a:r>
            <a:r>
              <a:rPr lang="ru-RU" b="0" dirty="0"/>
              <a:t>, у и </a:t>
            </a:r>
            <a:r>
              <a:rPr lang="en-US" b="0" dirty="0"/>
              <a:t>z</a:t>
            </a:r>
            <a:r>
              <a:rPr lang="ru-RU" b="0" dirty="0"/>
              <a:t> в разложении вектора </a:t>
            </a:r>
            <a:r>
              <a:rPr lang="ru-RU" b="0" dirty="0" smtClean="0"/>
              <a:t>   по </a:t>
            </a:r>
            <a:r>
              <a:rPr lang="ru-RU" b="0" dirty="0"/>
              <a:t>координатным векторам называются</a:t>
            </a:r>
            <a:r>
              <a:rPr lang="ru-RU" dirty="0"/>
              <a:t> координатами вектора </a:t>
            </a:r>
            <a:r>
              <a:rPr lang="ru-RU" dirty="0" smtClean="0"/>
              <a:t>    в </a:t>
            </a:r>
            <a:r>
              <a:rPr lang="ru-RU" dirty="0"/>
              <a:t>данной системе координат. </a:t>
            </a: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 cstate="print"/>
          <a:srcRect l="8475" t="9877" r="81356" b="20987"/>
          <a:stretch>
            <a:fillRect/>
          </a:stretch>
        </p:blipFill>
        <p:spPr bwMode="auto">
          <a:xfrm>
            <a:off x="6477000" y="2209800"/>
            <a:ext cx="45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 l="8475" t="9877" r="81356" b="20987"/>
          <a:stretch>
            <a:fillRect/>
          </a:stretch>
        </p:blipFill>
        <p:spPr bwMode="auto">
          <a:xfrm>
            <a:off x="3124200" y="4267200"/>
            <a:ext cx="45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122987"/>
          </a:xfrm>
        </p:spPr>
        <p:txBody>
          <a:bodyPr/>
          <a:lstStyle/>
          <a:p>
            <a:r>
              <a:rPr lang="ru-RU"/>
              <a:t>Рассмотрим </a:t>
            </a:r>
            <a:r>
              <a:rPr lang="ru-RU" u="sng"/>
              <a:t>правила,</a:t>
            </a:r>
            <a:r>
              <a:rPr lang="ru-RU"/>
              <a:t> которые позволяют по координатам данных векторов найти координаты их суммы и разности, а также координаты произведения данного вектора на данное число.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275387"/>
          </a:xfrm>
        </p:spPr>
        <p:txBody>
          <a:bodyPr/>
          <a:lstStyle/>
          <a:p>
            <a:r>
              <a:rPr lang="ru-RU" dirty="0"/>
              <a:t>1</a:t>
            </a:r>
            <a:r>
              <a:rPr lang="ru-RU" baseline="30000" dirty="0"/>
              <a:t>0</a:t>
            </a:r>
            <a:r>
              <a:rPr lang="ru-RU" dirty="0"/>
              <a:t>. Каждая координата суммы двух или более векторов равна сумме соответствующих координат этих векторов. </a:t>
            </a:r>
            <a:r>
              <a:rPr lang="ru-RU" b="0" dirty="0"/>
              <a:t>Другими словами, если </a:t>
            </a:r>
            <a:br>
              <a:rPr lang="ru-RU" b="0" dirty="0"/>
            </a:br>
            <a:r>
              <a:rPr lang="en-US" b="0" dirty="0"/>
              <a:t>a</a:t>
            </a:r>
            <a:r>
              <a:rPr lang="ru-RU" b="0" dirty="0"/>
              <a:t> {х</a:t>
            </a:r>
            <a:r>
              <a:rPr lang="ru-RU" b="0" baseline="-25000" dirty="0"/>
              <a:t>1</a:t>
            </a:r>
            <a:r>
              <a:rPr lang="ru-RU" b="0" dirty="0"/>
              <a:t>, у</a:t>
            </a:r>
            <a:r>
              <a:rPr lang="ru-RU" b="0" baseline="-25000" dirty="0"/>
              <a:t>1</a:t>
            </a:r>
            <a:r>
              <a:rPr lang="ru-RU" b="0" dirty="0"/>
              <a:t>, </a:t>
            </a:r>
            <a:r>
              <a:rPr lang="en-US" b="0" dirty="0"/>
              <a:t>z</a:t>
            </a:r>
            <a:r>
              <a:rPr lang="ru-RU" b="0" baseline="-25000" dirty="0"/>
              <a:t>1</a:t>
            </a:r>
            <a:r>
              <a:rPr lang="ru-RU" b="0" dirty="0"/>
              <a:t>} и </a:t>
            </a:r>
            <a:r>
              <a:rPr lang="en-US" b="0" dirty="0"/>
              <a:t>b</a:t>
            </a:r>
            <a:r>
              <a:rPr lang="ru-RU" b="0" dirty="0"/>
              <a:t>{х</a:t>
            </a:r>
            <a:r>
              <a:rPr lang="ru-RU" b="0" baseline="-25000" dirty="0"/>
              <a:t>2</a:t>
            </a:r>
            <a:r>
              <a:rPr lang="ru-RU" b="0" dirty="0"/>
              <a:t>, у</a:t>
            </a:r>
            <a:r>
              <a:rPr lang="ru-RU" b="0" baseline="-25000" dirty="0"/>
              <a:t>2</a:t>
            </a:r>
            <a:r>
              <a:rPr lang="ru-RU" b="0" dirty="0"/>
              <a:t>, </a:t>
            </a:r>
            <a:r>
              <a:rPr lang="en-US" b="0" dirty="0"/>
              <a:t>z</a:t>
            </a:r>
            <a:r>
              <a:rPr lang="ru-RU" b="0" baseline="-25000" dirty="0"/>
              <a:t>2</a:t>
            </a:r>
            <a:r>
              <a:rPr lang="ru-RU" b="0" dirty="0"/>
              <a:t>} — данные векторы, то вектор </a:t>
            </a:r>
            <a:r>
              <a:rPr lang="en-US" b="0" dirty="0" smtClean="0"/>
              <a:t>a</a:t>
            </a:r>
            <a:r>
              <a:rPr lang="ru-RU" b="0" dirty="0" smtClean="0"/>
              <a:t>+</a:t>
            </a:r>
            <a:r>
              <a:rPr lang="en-US" b="0" dirty="0" smtClean="0"/>
              <a:t>b</a:t>
            </a:r>
            <a:r>
              <a:rPr lang="ru-RU" b="0" dirty="0" smtClean="0"/>
              <a:t> </a:t>
            </a:r>
            <a:r>
              <a:rPr lang="ru-RU" b="0" dirty="0"/>
              <a:t>имеет координаты </a:t>
            </a:r>
            <a:br>
              <a:rPr lang="ru-RU" b="0" dirty="0"/>
            </a:br>
            <a:r>
              <a:rPr lang="ru-RU" b="0" dirty="0"/>
              <a:t>{х</a:t>
            </a:r>
            <a:r>
              <a:rPr lang="ru-RU" b="0" baseline="-25000" dirty="0"/>
              <a:t>1</a:t>
            </a:r>
            <a:r>
              <a:rPr lang="ru-RU" b="0" dirty="0"/>
              <a:t>+х</a:t>
            </a:r>
            <a:r>
              <a:rPr lang="ru-RU" b="0" baseline="-25000" dirty="0"/>
              <a:t>2</a:t>
            </a:r>
            <a:r>
              <a:rPr lang="ru-RU" b="0" dirty="0"/>
              <a:t>, у</a:t>
            </a:r>
            <a:r>
              <a:rPr lang="ru-RU" b="0" baseline="-25000" dirty="0"/>
              <a:t>1</a:t>
            </a:r>
            <a:r>
              <a:rPr lang="ru-RU" b="0" dirty="0"/>
              <a:t> + у</a:t>
            </a:r>
            <a:r>
              <a:rPr lang="ru-RU" b="0" baseline="-25000" dirty="0"/>
              <a:t>2</a:t>
            </a:r>
            <a:r>
              <a:rPr lang="ru-RU" b="0" dirty="0"/>
              <a:t>, </a:t>
            </a:r>
            <a:r>
              <a:rPr lang="en-US" b="0" dirty="0"/>
              <a:t>z</a:t>
            </a:r>
            <a:r>
              <a:rPr lang="ru-RU" b="0" baseline="-25000" dirty="0"/>
              <a:t>1</a:t>
            </a:r>
            <a:r>
              <a:rPr lang="ru-RU" b="0" dirty="0"/>
              <a:t> + </a:t>
            </a:r>
            <a:r>
              <a:rPr lang="en-US" b="0" dirty="0"/>
              <a:t>z</a:t>
            </a:r>
            <a:r>
              <a:rPr lang="ru-RU" b="0" baseline="-25000" dirty="0"/>
              <a:t>2</a:t>
            </a:r>
            <a:r>
              <a:rPr lang="ru-RU" b="0" dirty="0"/>
              <a:t>}.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248400"/>
          </a:xfrm>
        </p:spPr>
        <p:txBody>
          <a:bodyPr/>
          <a:lstStyle/>
          <a:p>
            <a:r>
              <a:rPr lang="ru-RU" dirty="0"/>
              <a:t>2</a:t>
            </a:r>
            <a:r>
              <a:rPr lang="ru-RU" baseline="30000" dirty="0"/>
              <a:t>0</a:t>
            </a:r>
            <a:r>
              <a:rPr lang="ru-RU" dirty="0"/>
              <a:t>. Каждая координата разности двух векторов равна разности соответствующих координат этих векторов. </a:t>
            </a:r>
            <a:r>
              <a:rPr lang="ru-RU" b="0" dirty="0"/>
              <a:t>Другими словами, если </a:t>
            </a:r>
            <a:br>
              <a:rPr lang="ru-RU" b="0" dirty="0"/>
            </a:br>
            <a:r>
              <a:rPr lang="en-US" b="0" dirty="0"/>
              <a:t>a</a:t>
            </a:r>
            <a:r>
              <a:rPr lang="ru-RU" b="0" dirty="0"/>
              <a:t> {х</a:t>
            </a:r>
            <a:r>
              <a:rPr lang="ru-RU" b="0" baseline="-25000" dirty="0"/>
              <a:t>1</a:t>
            </a:r>
            <a:r>
              <a:rPr lang="ru-RU" b="0" dirty="0"/>
              <a:t>, </a:t>
            </a:r>
            <a:r>
              <a:rPr lang="en-US" b="0" dirty="0"/>
              <a:t>y</a:t>
            </a:r>
            <a:r>
              <a:rPr lang="ru-RU" b="0" baseline="-25000" dirty="0"/>
              <a:t>1</a:t>
            </a:r>
            <a:r>
              <a:rPr lang="ru-RU" b="0" dirty="0"/>
              <a:t>, </a:t>
            </a:r>
            <a:r>
              <a:rPr lang="en-US" b="0" dirty="0"/>
              <a:t>z</a:t>
            </a:r>
            <a:r>
              <a:rPr lang="ru-RU" b="0" baseline="-25000" dirty="0"/>
              <a:t>1</a:t>
            </a:r>
            <a:r>
              <a:rPr lang="ru-RU" b="0" dirty="0"/>
              <a:t>} и </a:t>
            </a:r>
            <a:r>
              <a:rPr lang="en-US" b="0" dirty="0"/>
              <a:t>b</a:t>
            </a:r>
            <a:r>
              <a:rPr lang="ru-RU" b="0" dirty="0"/>
              <a:t>{х</a:t>
            </a:r>
            <a:r>
              <a:rPr lang="ru-RU" b="0" baseline="-25000" dirty="0"/>
              <a:t>2</a:t>
            </a:r>
            <a:r>
              <a:rPr lang="ru-RU" b="0" dirty="0"/>
              <a:t> у</a:t>
            </a:r>
            <a:r>
              <a:rPr lang="ru-RU" b="0" baseline="-25000" dirty="0"/>
              <a:t>2</a:t>
            </a:r>
            <a:r>
              <a:rPr lang="ru-RU" b="0" dirty="0"/>
              <a:t>; </a:t>
            </a:r>
            <a:r>
              <a:rPr lang="en-US" b="0" dirty="0"/>
              <a:t>z</a:t>
            </a:r>
            <a:r>
              <a:rPr lang="ru-RU" b="0" baseline="-25000" dirty="0"/>
              <a:t>2</a:t>
            </a:r>
            <a:r>
              <a:rPr lang="ru-RU" b="0" dirty="0"/>
              <a:t>} — данные векторы, то вектор </a:t>
            </a:r>
            <a:r>
              <a:rPr lang="en-US" b="0" dirty="0" smtClean="0"/>
              <a:t>a</a:t>
            </a:r>
            <a:r>
              <a:rPr lang="ru-RU" b="0" dirty="0" smtClean="0"/>
              <a:t> -</a:t>
            </a:r>
            <a:r>
              <a:rPr lang="ru-RU" b="0" dirty="0" smtClean="0"/>
              <a:t> </a:t>
            </a:r>
            <a:r>
              <a:rPr lang="en-US" b="0" dirty="0"/>
              <a:t>b </a:t>
            </a:r>
            <a:r>
              <a:rPr lang="ru-RU" b="0" dirty="0"/>
              <a:t>имеет координаты </a:t>
            </a:r>
            <a:br>
              <a:rPr lang="ru-RU" b="0" dirty="0"/>
            </a:br>
            <a:r>
              <a:rPr lang="ru-RU" b="0" dirty="0"/>
              <a:t>{х</a:t>
            </a:r>
            <a:r>
              <a:rPr lang="ru-RU" b="0" baseline="-25000" dirty="0"/>
              <a:t>1</a:t>
            </a:r>
            <a:r>
              <a:rPr lang="ru-RU" b="0" dirty="0"/>
              <a:t>- х</a:t>
            </a:r>
            <a:r>
              <a:rPr lang="ru-RU" b="0" baseline="-25000" dirty="0"/>
              <a:t>2</a:t>
            </a:r>
            <a:r>
              <a:rPr lang="ru-RU" b="0" dirty="0"/>
              <a:t>, </a:t>
            </a:r>
            <a:r>
              <a:rPr lang="en-US" b="0" dirty="0"/>
              <a:t>y</a:t>
            </a:r>
            <a:r>
              <a:rPr lang="ru-RU" b="0" baseline="-25000" dirty="0"/>
              <a:t>1</a:t>
            </a:r>
            <a:r>
              <a:rPr lang="ru-RU" b="0" dirty="0"/>
              <a:t> </a:t>
            </a:r>
            <a:r>
              <a:rPr lang="ru-RU" b="0" dirty="0" smtClean="0"/>
              <a:t>- </a:t>
            </a:r>
            <a:r>
              <a:rPr lang="en-US" b="0" dirty="0"/>
              <a:t>y</a:t>
            </a:r>
            <a:r>
              <a:rPr lang="ru-RU" b="0" baseline="-25000" dirty="0"/>
              <a:t>2</a:t>
            </a:r>
            <a:r>
              <a:rPr lang="ru-RU" b="0" dirty="0"/>
              <a:t>, </a:t>
            </a:r>
            <a:r>
              <a:rPr lang="en-US" b="0" dirty="0"/>
              <a:t>z</a:t>
            </a:r>
            <a:r>
              <a:rPr lang="ru-RU" b="0" baseline="-25000" dirty="0"/>
              <a:t>1</a:t>
            </a:r>
            <a:r>
              <a:rPr lang="ru-RU" b="0" dirty="0"/>
              <a:t> - </a:t>
            </a:r>
            <a:r>
              <a:rPr lang="en-US" b="0" dirty="0"/>
              <a:t>z</a:t>
            </a:r>
            <a:r>
              <a:rPr lang="ru-RU" b="0" baseline="-25000" dirty="0"/>
              <a:t>2</a:t>
            </a:r>
            <a:r>
              <a:rPr lang="ru-RU" b="0" dirty="0"/>
              <a:t>}.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51587"/>
          </a:xfrm>
        </p:spPr>
        <p:txBody>
          <a:bodyPr/>
          <a:lstStyle/>
          <a:p>
            <a:r>
              <a:rPr lang="ru-RU"/>
              <a:t>3</a:t>
            </a:r>
            <a:r>
              <a:rPr lang="ru-RU" baseline="30000"/>
              <a:t>0</a:t>
            </a:r>
            <a:r>
              <a:rPr lang="ru-RU"/>
              <a:t>. Каждая координата произведения вектора на число равна произведению соответствующей координаты вектора на это число.</a:t>
            </a:r>
            <a:br>
              <a:rPr lang="ru-RU"/>
            </a:br>
            <a:r>
              <a:rPr lang="ru-RU"/>
              <a:t> </a:t>
            </a:r>
            <a:r>
              <a:rPr lang="ru-RU" b="0"/>
              <a:t>Другими словами, если </a:t>
            </a:r>
            <a:br>
              <a:rPr lang="ru-RU" b="0"/>
            </a:br>
            <a:r>
              <a:rPr lang="ru-RU" b="0"/>
              <a:t>а {х; у; х} — данный вектор, α — данное число, то вектор α</a:t>
            </a:r>
            <a:r>
              <a:rPr lang="en-US" b="0"/>
              <a:t>a</a:t>
            </a:r>
            <a:r>
              <a:rPr lang="ru-RU" b="0"/>
              <a:t> имеет координаты {αх; αу; α</a:t>
            </a:r>
            <a:r>
              <a:rPr lang="en-US" b="0"/>
              <a:t>z</a:t>
            </a:r>
            <a:r>
              <a:rPr lang="ru-RU" b="0"/>
              <a:t>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056187"/>
          </a:xfrm>
        </p:spPr>
        <p:txBody>
          <a:bodyPr/>
          <a:lstStyle/>
          <a:p>
            <a:r>
              <a:rPr lang="ru-RU"/>
              <a:t>Прямоугольная система координат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2400"/>
            <a:ext cx="5943600" cy="6477000"/>
          </a:xfrm>
        </p:spPr>
        <p:txBody>
          <a:bodyPr/>
          <a:lstStyle/>
          <a:p>
            <a:pPr marL="92075" indent="0" algn="ctr">
              <a:buFont typeface="Wingdings" pitchFamily="2" charset="2"/>
              <a:buNone/>
            </a:pPr>
            <a:r>
              <a:rPr lang="ru-RU" sz="3600" dirty="0">
                <a:effectLst/>
              </a:rPr>
              <a:t>Если через точку пространства проведены три попарно перпендикулярные прямые, на каждой из них выбрано направление </a:t>
            </a:r>
            <a:r>
              <a:rPr lang="ru-RU" sz="3600" dirty="0" smtClean="0">
                <a:effectLst/>
              </a:rPr>
              <a:t>и </a:t>
            </a:r>
            <a:r>
              <a:rPr lang="ru-RU" sz="3600" dirty="0">
                <a:effectLst/>
              </a:rPr>
              <a:t>выбрана единица измерения отрезков, то говорят, что задана </a:t>
            </a:r>
            <a:r>
              <a:rPr lang="ru-RU" sz="3600" b="1" u="sng" dirty="0">
                <a:effectLst/>
              </a:rPr>
              <a:t>прямоугольная система координат в пространстве</a:t>
            </a:r>
            <a:r>
              <a:rPr lang="ru-RU" sz="3600" dirty="0"/>
              <a:t> </a:t>
            </a:r>
          </a:p>
        </p:txBody>
      </p:sp>
      <p:pic>
        <p:nvPicPr>
          <p:cNvPr id="12295" name="Picture 7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3" cstate="print"/>
          <a:srcRect l="5116" t="9091" r="5165" b="14286"/>
          <a:stretch>
            <a:fillRect/>
          </a:stretch>
        </p:blipFill>
        <p:spPr>
          <a:xfrm>
            <a:off x="5791200" y="685800"/>
            <a:ext cx="3200400" cy="4495800"/>
          </a:xfrm>
          <a:noFill/>
          <a:ln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304800"/>
            <a:ext cx="5181600" cy="6553200"/>
          </a:xfrm>
        </p:spPr>
        <p:txBody>
          <a:bodyPr/>
          <a:lstStyle/>
          <a:p>
            <a:pPr marL="92075" indent="0" algn="ctr">
              <a:buFont typeface="Wingdings" pitchFamily="2" charset="2"/>
              <a:buNone/>
              <a:tabLst>
                <a:tab pos="0" algn="l"/>
              </a:tabLst>
            </a:pPr>
            <a:r>
              <a:rPr lang="ru-RU" sz="3400" dirty="0" smtClean="0"/>
              <a:t>Прямые, </a:t>
            </a:r>
            <a:r>
              <a:rPr lang="ru-RU" sz="3400" dirty="0"/>
              <a:t>с выбранными на них </a:t>
            </a:r>
            <a:r>
              <a:rPr lang="ru-RU" sz="3400" dirty="0" smtClean="0"/>
              <a:t>направлениями, </a:t>
            </a:r>
            <a:r>
              <a:rPr lang="ru-RU" sz="3400" dirty="0"/>
              <a:t>называются </a:t>
            </a:r>
            <a:r>
              <a:rPr lang="ru-RU" sz="3400" b="1" u="sng" dirty="0"/>
              <a:t>осями координат</a:t>
            </a:r>
            <a:r>
              <a:rPr lang="ru-RU" sz="3400" dirty="0"/>
              <a:t>, а их общая точка — </a:t>
            </a:r>
            <a:r>
              <a:rPr lang="ru-RU" sz="3400" b="1" u="sng" dirty="0"/>
              <a:t>началом координат</a:t>
            </a:r>
            <a:r>
              <a:rPr lang="ru-RU" sz="3400" dirty="0"/>
              <a:t>. Она обозначается обычно буквой О. Оси координат обозначаются так: Ох, </a:t>
            </a:r>
            <a:r>
              <a:rPr lang="ru-RU" sz="3400" dirty="0" err="1"/>
              <a:t>Оу</a:t>
            </a:r>
            <a:r>
              <a:rPr lang="ru-RU" sz="3400" dirty="0"/>
              <a:t>, О</a:t>
            </a:r>
            <a:r>
              <a:rPr lang="en-US" sz="3400" dirty="0"/>
              <a:t>z</a:t>
            </a:r>
            <a:r>
              <a:rPr lang="ru-RU" sz="3400" dirty="0"/>
              <a:t> — и имеют названия: ось абсцисс, ось ординат, ось аппликат. </a:t>
            </a:r>
          </a:p>
        </p:txBody>
      </p:sp>
      <p:pic>
        <p:nvPicPr>
          <p:cNvPr id="15367" name="Picture 7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3" cstate="print"/>
          <a:srcRect l="6457" t="7353" r="5291" b="11765"/>
          <a:stretch>
            <a:fillRect/>
          </a:stretch>
        </p:blipFill>
        <p:spPr>
          <a:xfrm>
            <a:off x="5611090" y="990600"/>
            <a:ext cx="3304309" cy="4038600"/>
          </a:xfrm>
          <a:noFill/>
          <a:ln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228600"/>
            <a:ext cx="4953000" cy="66294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ru-RU" sz="3600"/>
              <a:t>Вся система координат обозначается Оху</a:t>
            </a:r>
            <a:r>
              <a:rPr lang="en-US" sz="3600"/>
              <a:t>z</a:t>
            </a:r>
            <a:r>
              <a:rPr lang="ru-RU" sz="3600"/>
              <a:t>. Плоскости, проходящие соответственно через оси координат Ох и Оу, Оу и О</a:t>
            </a:r>
            <a:r>
              <a:rPr lang="en-US" sz="3600"/>
              <a:t>z</a:t>
            </a:r>
            <a:r>
              <a:rPr lang="ru-RU" sz="3600"/>
              <a:t>, О</a:t>
            </a:r>
            <a:r>
              <a:rPr lang="en-US" sz="3600"/>
              <a:t>z</a:t>
            </a:r>
            <a:r>
              <a:rPr lang="ru-RU" sz="3600"/>
              <a:t> и Ох, называются </a:t>
            </a:r>
            <a:r>
              <a:rPr lang="ru-RU" sz="3600" b="1" u="sng"/>
              <a:t>координатными плоскостями</a:t>
            </a:r>
            <a:r>
              <a:rPr lang="ru-RU" sz="3600"/>
              <a:t> и обозначаются Оху, Оу</a:t>
            </a:r>
            <a:r>
              <a:rPr lang="en-US" sz="3600"/>
              <a:t>z</a:t>
            </a:r>
            <a:r>
              <a:rPr lang="ru-RU" sz="3600"/>
              <a:t>, О</a:t>
            </a:r>
            <a:r>
              <a:rPr lang="en-US" sz="3600"/>
              <a:t>z</a:t>
            </a:r>
            <a:r>
              <a:rPr lang="ru-RU" sz="3600"/>
              <a:t>х. </a:t>
            </a:r>
          </a:p>
        </p:txBody>
      </p:sp>
      <p:pic>
        <p:nvPicPr>
          <p:cNvPr id="7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 l="6457" t="7353" r="5291" b="11765"/>
          <a:stretch>
            <a:fillRect/>
          </a:stretch>
        </p:blipFill>
        <p:spPr>
          <a:xfrm>
            <a:off x="5638800" y="990600"/>
            <a:ext cx="3234134" cy="4340684"/>
          </a:xfrm>
          <a:noFill/>
          <a:ln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28600"/>
            <a:ext cx="4724400" cy="66294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ru-RU" sz="3600"/>
              <a:t>Точка О разделяет каждую из осей координат на два луча. Луч, направление которого совпадает с направлением оси, называется </a:t>
            </a:r>
            <a:r>
              <a:rPr lang="ru-RU" sz="3600" b="1" u="sng"/>
              <a:t>положительной полуосью</a:t>
            </a:r>
            <a:r>
              <a:rPr lang="ru-RU" sz="3600"/>
              <a:t>, а другой луч </a:t>
            </a:r>
            <a:r>
              <a:rPr lang="ru-RU" sz="3600" b="1" u="sng"/>
              <a:t>отрицательной полуосью</a:t>
            </a:r>
            <a:r>
              <a:rPr lang="ru-RU" sz="3600"/>
              <a:t>.</a:t>
            </a:r>
          </a:p>
        </p:txBody>
      </p:sp>
      <p:pic>
        <p:nvPicPr>
          <p:cNvPr id="21511" name="Picture 7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3" cstate="print"/>
          <a:srcRect l="2819" t="6061" r="1802" b="12121"/>
          <a:stretch>
            <a:fillRect/>
          </a:stretch>
        </p:blipFill>
        <p:spPr>
          <a:xfrm>
            <a:off x="5410200" y="1295400"/>
            <a:ext cx="3276600" cy="4114800"/>
          </a:xfrm>
          <a:noFill/>
          <a:ln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685800"/>
            <a:ext cx="4038600" cy="5445125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ru-RU" sz="3600"/>
              <a:t>В прямоугольной системе координат каждой точке М пространства сопоставляется тройка чисел, которые называются ее </a:t>
            </a:r>
            <a:r>
              <a:rPr lang="ru-RU" sz="3600" b="1" u="sng"/>
              <a:t>координатами</a:t>
            </a:r>
            <a:r>
              <a:rPr lang="ru-RU" sz="3600"/>
              <a:t>.</a:t>
            </a:r>
            <a:r>
              <a:rPr lang="ru-RU"/>
              <a:t> </a:t>
            </a:r>
          </a:p>
        </p:txBody>
      </p:sp>
      <p:pic>
        <p:nvPicPr>
          <p:cNvPr id="25607" name="Picture 7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3" cstate="print"/>
          <a:srcRect l="6850" t="8333" r="4103" b="15000"/>
          <a:stretch>
            <a:fillRect/>
          </a:stretch>
        </p:blipFill>
        <p:spPr>
          <a:xfrm>
            <a:off x="4724400" y="1524000"/>
            <a:ext cx="3962400" cy="3505200"/>
          </a:xfrm>
          <a:noFill/>
          <a:ln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57200"/>
            <a:ext cx="3505200" cy="5673725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ru-RU" sz="3600"/>
              <a:t>На рисунке изображены шесть точек 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ru-RU" sz="3600"/>
              <a:t>А (9; 5; 10), 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ru-RU" sz="3600"/>
              <a:t>В (4; —3; 6), 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ru-RU" sz="3600"/>
              <a:t>С (9; 0; 0), 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sz="3600"/>
              <a:t>D</a:t>
            </a:r>
            <a:r>
              <a:rPr lang="ru-RU" sz="3600"/>
              <a:t> (4; 0; 5), 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ru-RU" sz="3600"/>
              <a:t>Е (0; 3; 0), 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sz="3600"/>
              <a:t>F</a:t>
            </a:r>
            <a:r>
              <a:rPr lang="ru-RU" sz="3600"/>
              <a:t> (0; 0; -3). </a:t>
            </a:r>
          </a:p>
        </p:txBody>
      </p:sp>
      <p:pic>
        <p:nvPicPr>
          <p:cNvPr id="28679" name="Picture 7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3" cstate="print"/>
          <a:srcRect r="1148" b="12500"/>
          <a:stretch>
            <a:fillRect/>
          </a:stretch>
        </p:blipFill>
        <p:spPr>
          <a:xfrm>
            <a:off x="3886200" y="762000"/>
            <a:ext cx="4786312" cy="5334000"/>
          </a:xfrm>
          <a:noFill/>
          <a:ln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522787"/>
          </a:xfrm>
        </p:spPr>
        <p:txBody>
          <a:bodyPr/>
          <a:lstStyle/>
          <a:p>
            <a:r>
              <a:rPr lang="ru-RU"/>
              <a:t>Координаты вектора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Клен">
  <a:themeElements>
    <a:clrScheme name="Клен 3">
      <a:dk1>
        <a:srgbClr val="000000"/>
      </a:dk1>
      <a:lt1>
        <a:srgbClr val="FFFFCC"/>
      </a:lt1>
      <a:dk2>
        <a:srgbClr val="A26D18"/>
      </a:dk2>
      <a:lt2>
        <a:srgbClr val="F9D793"/>
      </a:lt2>
      <a:accent1>
        <a:srgbClr val="FFD05B"/>
      </a:accent1>
      <a:accent2>
        <a:srgbClr val="FEE1A8"/>
      </a:accent2>
      <a:accent3>
        <a:srgbClr val="FFFFE2"/>
      </a:accent3>
      <a:accent4>
        <a:srgbClr val="000000"/>
      </a:accent4>
      <a:accent5>
        <a:srgbClr val="FFE4B5"/>
      </a:accent5>
      <a:accent6>
        <a:srgbClr val="E6CC98"/>
      </a:accent6>
      <a:hlink>
        <a:srgbClr val="FF0000"/>
      </a:hlink>
      <a:folHlink>
        <a:srgbClr val="CC66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72</TotalTime>
  <Words>372</Words>
  <Application>Microsoft Office PowerPoint</Application>
  <PresentationFormat>Экран (4:3)</PresentationFormat>
  <Paragraphs>36</Paragraphs>
  <Slides>15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Клен</vt:lpstr>
      <vt:lpstr>Прямоугольная система координат в пространстве. Координаты вектора.  </vt:lpstr>
      <vt:lpstr>Прямоугольная система координат</vt:lpstr>
      <vt:lpstr>Слайд 3</vt:lpstr>
      <vt:lpstr>Слайд 4</vt:lpstr>
      <vt:lpstr>Слайд 5</vt:lpstr>
      <vt:lpstr>Слайд 6</vt:lpstr>
      <vt:lpstr>Слайд 7</vt:lpstr>
      <vt:lpstr>Слайд 8</vt:lpstr>
      <vt:lpstr>Координаты вектора</vt:lpstr>
      <vt:lpstr>Любой вектор     можно разложить по координатным векторам, т. е. представить в виде  причем коэффициенты разложения х, у, z определяются единственным образом.</vt:lpstr>
      <vt:lpstr>Коэффициенты х, у и z в разложении вектора    по координатным векторам называются координатами вектора     в данной системе координат. </vt:lpstr>
      <vt:lpstr>Рассмотрим правила, которые позволяют по координатам данных векторов найти координаты их суммы и разности, а также координаты произведения данного вектора на данное число.</vt:lpstr>
      <vt:lpstr>10. Каждая координата суммы двух или более векторов равна сумме соответствующих координат этих векторов. Другими словами, если  a {х1, у1, z1} и b{х2, у2, z2} — данные векторы, то вектор a+b имеет координаты  {х1+х2, у1 + у2, z1 + z2}.</vt:lpstr>
      <vt:lpstr>20. Каждая координата разности двух векторов равна разности соответствующих координат этих векторов. Другими словами, если  a {х1, y1, z1} и b{х2 у2; z2} — данные векторы, то вектор a - b имеет координаты  {х1- х2, y1 - y2, z1 - z2}.</vt:lpstr>
      <vt:lpstr>30. Каждая координата произведения вектора на число равна произведению соответствующей координаты вектора на это число.  Другими словами, если  а {х; у; х} — данный вектор, α — данное число, то вектор αa имеет координаты {αх; αу; αz).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Ирина</dc:creator>
  <cp:lastModifiedBy>Ирина</cp:lastModifiedBy>
  <cp:revision>14</cp:revision>
  <cp:lastPrinted>1601-01-01T00:00:00Z</cp:lastPrinted>
  <dcterms:created xsi:type="dcterms:W3CDTF">1601-01-01T00:00:00Z</dcterms:created>
  <dcterms:modified xsi:type="dcterms:W3CDTF">2014-05-28T12:11:17Z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