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58" r:id="rId5"/>
    <p:sldId id="259" r:id="rId6"/>
    <p:sldId id="261" r:id="rId7"/>
    <p:sldId id="273" r:id="rId8"/>
    <p:sldId id="267" r:id="rId9"/>
    <p:sldId id="260" r:id="rId10"/>
    <p:sldId id="264" r:id="rId11"/>
    <p:sldId id="268" r:id="rId12"/>
    <p:sldId id="265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2028" y="-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A485C-C818-49AC-8FA6-3C7E951D488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56E-EDE9-4A1E-8534-0AF24CD9DC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A485C-C818-49AC-8FA6-3C7E951D488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56E-EDE9-4A1E-8534-0AF24CD9DC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A485C-C818-49AC-8FA6-3C7E951D488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56E-EDE9-4A1E-8534-0AF24CD9DC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A485C-C818-49AC-8FA6-3C7E951D488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56E-EDE9-4A1E-8534-0AF24CD9DC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A485C-C818-49AC-8FA6-3C7E951D488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56E-EDE9-4A1E-8534-0AF24CD9DC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A485C-C818-49AC-8FA6-3C7E951D488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56E-EDE9-4A1E-8534-0AF24CD9DC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A485C-C818-49AC-8FA6-3C7E951D488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56E-EDE9-4A1E-8534-0AF24CD9DC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A485C-C818-49AC-8FA6-3C7E951D488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56E-EDE9-4A1E-8534-0AF24CD9DC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A485C-C818-49AC-8FA6-3C7E951D488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56E-EDE9-4A1E-8534-0AF24CD9DC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A485C-C818-49AC-8FA6-3C7E951D488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56E-EDE9-4A1E-8534-0AF24CD9DC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A485C-C818-49AC-8FA6-3C7E951D488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56E-EDE9-4A1E-8534-0AF24CD9DC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FFFF00">
                <a:alpha val="29000"/>
              </a:srgbClr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A485C-C818-49AC-8FA6-3C7E951D488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3056E-EDE9-4A1E-8534-0AF24CD9DC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Zvuki-prirody-Shum-dozhdya(mp3keks.com).mp3" TargetMode="External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animashky.ru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500174"/>
            <a:ext cx="7772400" cy="3143272"/>
          </a:xfrm>
        </p:spPr>
        <p:txBody>
          <a:bodyPr>
            <a:normAutofit/>
          </a:bodyPr>
          <a:lstStyle/>
          <a:p>
            <a:r>
              <a:rPr lang="ru-RU" sz="5400" b="1" smtClean="0">
                <a:solidFill>
                  <a:srgbClr val="002060"/>
                </a:solidFill>
                <a:latin typeface="Academy Tuv" pitchFamily="2" charset="0"/>
              </a:rPr>
              <a:t>Автоматизация </a:t>
            </a:r>
            <a:br>
              <a:rPr lang="ru-RU" sz="5400" b="1" smtClean="0">
                <a:solidFill>
                  <a:srgbClr val="002060"/>
                </a:solidFill>
                <a:latin typeface="Academy Tuv" pitchFamily="2" charset="0"/>
              </a:rPr>
            </a:br>
            <a:r>
              <a:rPr lang="ru-RU" sz="5400" b="1" smtClean="0">
                <a:solidFill>
                  <a:srgbClr val="002060"/>
                </a:solidFill>
                <a:latin typeface="Academy Tuv" pitchFamily="2" charset="0"/>
              </a:rPr>
              <a:t>звука  </a:t>
            </a:r>
            <a:r>
              <a:rPr lang="ru-RU" sz="5400" b="1" dirty="0" smtClean="0">
                <a:solidFill>
                  <a:srgbClr val="002060"/>
                </a:solidFill>
                <a:latin typeface="Academy Tuv" pitchFamily="2" charset="0"/>
              </a:rPr>
              <a:t>«С»                    </a:t>
            </a:r>
            <a:br>
              <a:rPr lang="ru-RU" sz="5400" b="1" dirty="0" smtClean="0">
                <a:solidFill>
                  <a:srgbClr val="002060"/>
                </a:solidFill>
                <a:latin typeface="Academy Tuv" pitchFamily="2" charset="0"/>
              </a:rPr>
            </a:br>
            <a:r>
              <a:rPr lang="ru-RU" sz="5400" b="1" dirty="0" smtClean="0">
                <a:solidFill>
                  <a:srgbClr val="002060"/>
                </a:solidFill>
                <a:latin typeface="Academy Tuv" pitchFamily="2" charset="0"/>
              </a:rPr>
              <a:t>в разных позициях</a:t>
            </a:r>
            <a:endParaRPr lang="ru-RU" sz="5400" b="1" dirty="0">
              <a:solidFill>
                <a:srgbClr val="002060"/>
              </a:solidFill>
              <a:latin typeface="Academy Tuv" pitchFamily="2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329642" cy="55546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b="1" dirty="0" smtClean="0">
                <a:solidFill>
                  <a:srgbClr val="002060"/>
                </a:solidFill>
                <a:latin typeface="Academy Tuv" pitchFamily="2" charset="0"/>
              </a:rPr>
              <a:t>СОВА</a:t>
            </a:r>
            <a:r>
              <a:rPr lang="ru-RU" sz="4800" b="1" dirty="0">
                <a:solidFill>
                  <a:srgbClr val="002060"/>
                </a:solidFill>
                <a:latin typeface="Academy Tuv" pitchFamily="2" charset="0"/>
              </a:rPr>
              <a:t>, </a:t>
            </a:r>
            <a:endParaRPr lang="ru-RU" sz="4800" b="1" dirty="0" smtClean="0">
              <a:solidFill>
                <a:srgbClr val="002060"/>
              </a:solidFill>
              <a:latin typeface="Academy Tuv" pitchFamily="2" charset="0"/>
            </a:endParaRPr>
          </a:p>
          <a:p>
            <a:pPr>
              <a:buNone/>
            </a:pPr>
            <a:r>
              <a:rPr lang="ru-RU" sz="4800" b="1" dirty="0" smtClean="0">
                <a:solidFill>
                  <a:srgbClr val="002060"/>
                </a:solidFill>
                <a:latin typeface="Academy Tuv" pitchFamily="2" charset="0"/>
              </a:rPr>
              <a:t>       СОБАКА</a:t>
            </a:r>
            <a:r>
              <a:rPr lang="ru-RU" sz="4800" b="1" dirty="0">
                <a:solidFill>
                  <a:srgbClr val="002060"/>
                </a:solidFill>
                <a:latin typeface="Academy Tuv" pitchFamily="2" charset="0"/>
              </a:rPr>
              <a:t>, </a:t>
            </a:r>
            <a:endParaRPr lang="ru-RU" sz="4800" b="1" dirty="0" smtClean="0">
              <a:solidFill>
                <a:srgbClr val="002060"/>
              </a:solidFill>
              <a:latin typeface="Academy Tuv" pitchFamily="2" charset="0"/>
            </a:endParaRPr>
          </a:p>
          <a:p>
            <a:pPr algn="ctr">
              <a:buNone/>
            </a:pPr>
            <a:r>
              <a:rPr lang="ru-RU" sz="4800" b="1" dirty="0" smtClean="0">
                <a:solidFill>
                  <a:srgbClr val="002060"/>
                </a:solidFill>
                <a:latin typeface="Academy Tuv" pitchFamily="2" charset="0"/>
              </a:rPr>
              <a:t>                СОРОКА.</a:t>
            </a:r>
          </a:p>
          <a:p>
            <a:pPr algn="ctr">
              <a:buNone/>
            </a:pPr>
            <a:endParaRPr lang="ru-RU" sz="4800" b="1" u="sng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4800" b="1" u="sng" dirty="0" smtClean="0">
                <a:solidFill>
                  <a:srgbClr val="002060"/>
                </a:solidFill>
              </a:rPr>
              <a:t>100</a:t>
            </a:r>
            <a:r>
              <a:rPr lang="ru-RU" sz="4800" b="1" dirty="0" smtClean="0">
                <a:solidFill>
                  <a:srgbClr val="002060"/>
                </a:solidFill>
              </a:rPr>
              <a:t>Л</a:t>
            </a:r>
            <a:r>
              <a:rPr lang="ru-RU" sz="4800" b="1" dirty="0">
                <a:solidFill>
                  <a:srgbClr val="002060"/>
                </a:solidFill>
              </a:rPr>
              <a:t>, </a:t>
            </a:r>
            <a:r>
              <a:rPr lang="ru-RU" sz="4800" b="1" dirty="0" smtClean="0">
                <a:solidFill>
                  <a:srgbClr val="002060"/>
                </a:solidFill>
              </a:rPr>
              <a:t>ли</a:t>
            </a:r>
            <a:r>
              <a:rPr lang="ru-RU" sz="4800" b="1" u="sng" dirty="0" smtClean="0">
                <a:solidFill>
                  <a:srgbClr val="002060"/>
                </a:solidFill>
              </a:rPr>
              <a:t>100</a:t>
            </a:r>
            <a:r>
              <a:rPr lang="ru-RU" sz="4800" b="1" dirty="0" smtClean="0">
                <a:solidFill>
                  <a:srgbClr val="002060"/>
                </a:solidFill>
              </a:rPr>
              <a:t>к, ме</a:t>
            </a:r>
            <a:r>
              <a:rPr lang="ru-RU" sz="4800" b="1" u="sng" dirty="0" smtClean="0">
                <a:solidFill>
                  <a:srgbClr val="002060"/>
                </a:solidFill>
              </a:rPr>
              <a:t>100</a:t>
            </a:r>
            <a:r>
              <a:rPr lang="ru-RU" sz="4800" b="1" dirty="0" smtClean="0">
                <a:solidFill>
                  <a:srgbClr val="002060"/>
                </a:solidFill>
              </a:rPr>
              <a:t>,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те</a:t>
            </a:r>
            <a:r>
              <a:rPr lang="ru-RU" sz="4800" b="1" u="sng" dirty="0" smtClean="0">
                <a:solidFill>
                  <a:srgbClr val="002060"/>
                </a:solidFill>
              </a:rPr>
              <a:t>100</a:t>
            </a:r>
            <a:r>
              <a:rPr lang="ru-RU" sz="4800" b="1" dirty="0">
                <a:solidFill>
                  <a:srgbClr val="002060"/>
                </a:solidFill>
              </a:rPr>
              <a:t>,   пи</a:t>
            </a:r>
            <a:r>
              <a:rPr lang="ru-RU" sz="4800" b="1" u="sng" dirty="0">
                <a:solidFill>
                  <a:srgbClr val="002060"/>
                </a:solidFill>
              </a:rPr>
              <a:t>100</a:t>
            </a:r>
            <a:r>
              <a:rPr lang="ru-RU" sz="4800" b="1" dirty="0">
                <a:solidFill>
                  <a:srgbClr val="002060"/>
                </a:solidFill>
              </a:rPr>
              <a:t>лет</a:t>
            </a:r>
            <a:endParaRPr lang="ru-RU" sz="4800" b="1" dirty="0">
              <a:solidFill>
                <a:srgbClr val="002060"/>
              </a:solidFill>
              <a:latin typeface="Academy Tu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Zvuki-prirody-Shum-dozhdya(mp3keks.com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709988"/>
            <a:ext cx="304800" cy="30480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7" y="116632"/>
            <a:ext cx="8424936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1184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Century" pitchFamily="18" charset="0"/>
              </a:rPr>
              <a:t>Игра</a:t>
            </a:r>
            <a:r>
              <a:rPr lang="ru-RU" b="1" dirty="0">
                <a:solidFill>
                  <a:srgbClr val="FF0000"/>
                </a:solidFill>
                <a:latin typeface="Academy Tuv" pitchFamily="2" charset="0"/>
              </a:rPr>
              <a:t> «Путаница».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6000" b="1" dirty="0" err="1" smtClean="0">
                <a:solidFill>
                  <a:srgbClr val="002060"/>
                </a:solidFill>
                <a:latin typeface="Academy Tuv" pitchFamily="2" charset="0"/>
              </a:rPr>
              <a:t>дере</a:t>
            </a:r>
            <a:r>
              <a:rPr lang="ru-RU" sz="6000" b="1" dirty="0" err="1" smtClean="0">
                <a:solidFill>
                  <a:srgbClr val="002060"/>
                </a:solidFill>
                <a:latin typeface="Calibri"/>
              </a:rPr>
              <a:t>́</a:t>
            </a:r>
            <a:r>
              <a:rPr lang="ru-RU" sz="6000" b="1" dirty="0" err="1" smtClean="0">
                <a:solidFill>
                  <a:srgbClr val="002060"/>
                </a:solidFill>
                <a:latin typeface="Academy Tuv" pitchFamily="2" charset="0"/>
              </a:rPr>
              <a:t>вья</a:t>
            </a:r>
            <a:r>
              <a:rPr lang="ru-RU" sz="6000" b="1" dirty="0">
                <a:solidFill>
                  <a:srgbClr val="002060"/>
                </a:solidFill>
                <a:latin typeface="Academy Tuv" pitchFamily="2" charset="0"/>
              </a:rPr>
              <a:t>, </a:t>
            </a:r>
            <a:r>
              <a:rPr lang="ru-RU" sz="6000" b="1" dirty="0" err="1" smtClean="0">
                <a:solidFill>
                  <a:srgbClr val="002060"/>
                </a:solidFill>
                <a:latin typeface="Academy Tuv" pitchFamily="2" charset="0"/>
              </a:rPr>
              <a:t>краси</a:t>
            </a:r>
            <a:r>
              <a:rPr lang="ru-RU" sz="6000" b="1" dirty="0" err="1" smtClean="0">
                <a:solidFill>
                  <a:srgbClr val="002060"/>
                </a:solidFill>
                <a:latin typeface="Calibri"/>
              </a:rPr>
              <a:t>́</a:t>
            </a:r>
            <a:r>
              <a:rPr lang="ru-RU" sz="6000" b="1" dirty="0" err="1" smtClean="0">
                <a:solidFill>
                  <a:srgbClr val="002060"/>
                </a:solidFill>
                <a:latin typeface="Academy Tuv" pitchFamily="2" charset="0"/>
              </a:rPr>
              <a:t>вы</a:t>
            </a:r>
            <a:r>
              <a:rPr lang="ru-RU" sz="6000" b="1" dirty="0">
                <a:solidFill>
                  <a:srgbClr val="002060"/>
                </a:solidFill>
                <a:latin typeface="Academy Tuv" pitchFamily="2" charset="0"/>
              </a:rPr>
              <a:t>, </a:t>
            </a:r>
            <a:r>
              <a:rPr lang="ru-RU" sz="6000" b="1" dirty="0" err="1" smtClean="0">
                <a:solidFill>
                  <a:srgbClr val="002060"/>
                </a:solidFill>
                <a:latin typeface="Academy Tuv" pitchFamily="2" charset="0"/>
              </a:rPr>
              <a:t>о</a:t>
            </a:r>
            <a:r>
              <a:rPr lang="ru-RU" sz="6000" b="1" dirty="0" err="1" smtClean="0">
                <a:solidFill>
                  <a:srgbClr val="002060"/>
                </a:solidFill>
                <a:latin typeface="Calibri"/>
              </a:rPr>
              <a:t>́</a:t>
            </a:r>
            <a:r>
              <a:rPr lang="ru-RU" sz="6000" b="1" dirty="0" err="1" smtClean="0">
                <a:solidFill>
                  <a:srgbClr val="002060"/>
                </a:solidFill>
                <a:latin typeface="Academy Tuv" pitchFamily="2" charset="0"/>
              </a:rPr>
              <a:t>чень</a:t>
            </a:r>
            <a:r>
              <a:rPr lang="ru-RU" sz="6000" b="1" dirty="0">
                <a:solidFill>
                  <a:srgbClr val="002060"/>
                </a:solidFill>
                <a:latin typeface="Academy Tuv" pitchFamily="2" charset="0"/>
              </a:rPr>
              <a:t>. </a:t>
            </a:r>
            <a:endParaRPr lang="ru-RU" sz="6000" b="1" dirty="0" smtClean="0">
              <a:solidFill>
                <a:srgbClr val="002060"/>
              </a:solidFill>
              <a:latin typeface="Academy Tuv" pitchFamily="2" charset="0"/>
            </a:endParaRPr>
          </a:p>
          <a:p>
            <a:pPr marL="0" indent="0">
              <a:buNone/>
            </a:pPr>
            <a:r>
              <a:rPr lang="ru-RU" sz="6000" b="1" dirty="0" err="1" smtClean="0">
                <a:solidFill>
                  <a:srgbClr val="002060"/>
                </a:solidFill>
                <a:latin typeface="Academy Tuv" pitchFamily="2" charset="0"/>
              </a:rPr>
              <a:t>краси</a:t>
            </a:r>
            <a:r>
              <a:rPr lang="ru-RU" sz="6000" b="1" dirty="0" err="1" smtClean="0">
                <a:solidFill>
                  <a:srgbClr val="002060"/>
                </a:solidFill>
                <a:latin typeface="Calibri"/>
              </a:rPr>
              <a:t>́</a:t>
            </a:r>
            <a:r>
              <a:rPr lang="ru-RU" sz="6000" b="1" dirty="0" err="1" smtClean="0">
                <a:solidFill>
                  <a:srgbClr val="002060"/>
                </a:solidFill>
                <a:latin typeface="Academy Tuv" pitchFamily="2" charset="0"/>
              </a:rPr>
              <a:t>вая</a:t>
            </a:r>
            <a:r>
              <a:rPr lang="ru-RU" sz="6000" b="1" dirty="0">
                <a:solidFill>
                  <a:srgbClr val="002060"/>
                </a:solidFill>
                <a:latin typeface="Academy Tuv" pitchFamily="2" charset="0"/>
              </a:rPr>
              <a:t>, </a:t>
            </a:r>
            <a:r>
              <a:rPr lang="ru-RU" sz="6000" b="1" dirty="0" err="1" smtClean="0">
                <a:solidFill>
                  <a:srgbClr val="002060"/>
                </a:solidFill>
                <a:latin typeface="Academy Tuv" pitchFamily="2" charset="0"/>
              </a:rPr>
              <a:t>листо</a:t>
            </a:r>
            <a:r>
              <a:rPr lang="ru-RU" sz="6000" b="1" dirty="0" err="1" smtClean="0">
                <a:solidFill>
                  <a:srgbClr val="002060"/>
                </a:solidFill>
                <a:latin typeface="Calibri"/>
              </a:rPr>
              <a:t>̄</a:t>
            </a:r>
            <a:r>
              <a:rPr lang="ru-RU" sz="6000" b="1" dirty="0" err="1" smtClean="0">
                <a:solidFill>
                  <a:srgbClr val="002060"/>
                </a:solidFill>
                <a:latin typeface="Academy Tuv" pitchFamily="2" charset="0"/>
              </a:rPr>
              <a:t>па</a:t>
            </a:r>
            <a:r>
              <a:rPr lang="ru-RU" sz="6000" b="1" dirty="0" err="1" smtClean="0">
                <a:solidFill>
                  <a:srgbClr val="002060"/>
                </a:solidFill>
                <a:latin typeface="Calibri"/>
              </a:rPr>
              <a:t>́</a:t>
            </a:r>
            <a:r>
              <a:rPr lang="ru-RU" sz="6000" b="1" dirty="0" err="1" smtClean="0">
                <a:solidFill>
                  <a:srgbClr val="002060"/>
                </a:solidFill>
                <a:latin typeface="Academy Tuv" pitchFamily="2" charset="0"/>
              </a:rPr>
              <a:t>дная</a:t>
            </a:r>
            <a:r>
              <a:rPr lang="ru-RU" sz="6000" b="1" dirty="0" smtClean="0">
                <a:solidFill>
                  <a:srgbClr val="002060"/>
                </a:solidFill>
                <a:latin typeface="Academy Tuv" pitchFamily="2" charset="0"/>
              </a:rPr>
              <a:t>, </a:t>
            </a:r>
            <a:r>
              <a:rPr lang="ru-RU" sz="6000" b="1" dirty="0" err="1" smtClean="0">
                <a:solidFill>
                  <a:srgbClr val="002060"/>
                </a:solidFill>
                <a:latin typeface="Academy Tuv" pitchFamily="2" charset="0"/>
              </a:rPr>
              <a:t>по</a:t>
            </a:r>
            <a:r>
              <a:rPr lang="ru-RU" sz="6000" b="1" dirty="0" err="1" smtClean="0">
                <a:solidFill>
                  <a:srgbClr val="002060"/>
                </a:solidFill>
                <a:latin typeface="Calibri"/>
              </a:rPr>
              <a:t>̄</a:t>
            </a:r>
            <a:r>
              <a:rPr lang="ru-RU" sz="6000" b="1" dirty="0" err="1" smtClean="0">
                <a:solidFill>
                  <a:srgbClr val="002060"/>
                </a:solidFill>
                <a:latin typeface="Academy Tuv" pitchFamily="2" charset="0"/>
              </a:rPr>
              <a:t>ра</a:t>
            </a:r>
            <a:r>
              <a:rPr lang="ru-RU" sz="6000" b="1" dirty="0" smtClean="0">
                <a:solidFill>
                  <a:srgbClr val="002060"/>
                </a:solidFill>
                <a:latin typeface="Calibri"/>
              </a:rPr>
              <a:t>́</a:t>
            </a:r>
            <a:r>
              <a:rPr lang="ru-RU" sz="6000" b="1" dirty="0" smtClean="0">
                <a:solidFill>
                  <a:srgbClr val="002060"/>
                </a:solidFill>
                <a:latin typeface="Academy Tuv" pitchFamily="2" charset="0"/>
              </a:rPr>
              <a:t>, </a:t>
            </a:r>
            <a:r>
              <a:rPr lang="ru-RU" sz="6000" b="1" dirty="0" err="1" smtClean="0">
                <a:solidFill>
                  <a:srgbClr val="002060"/>
                </a:solidFill>
                <a:latin typeface="Academy Tuv" pitchFamily="2" charset="0"/>
              </a:rPr>
              <a:t>о</a:t>
            </a:r>
            <a:r>
              <a:rPr lang="ru-RU" sz="6000" b="1" dirty="0" err="1" smtClean="0">
                <a:solidFill>
                  <a:srgbClr val="002060"/>
                </a:solidFill>
                <a:latin typeface="Calibri"/>
              </a:rPr>
              <a:t>́</a:t>
            </a:r>
            <a:r>
              <a:rPr lang="ru-RU" sz="6000" b="1" dirty="0" err="1" smtClean="0">
                <a:solidFill>
                  <a:srgbClr val="002060"/>
                </a:solidFill>
                <a:latin typeface="Academy Tuv" pitchFamily="2" charset="0"/>
              </a:rPr>
              <a:t>чень</a:t>
            </a:r>
            <a:r>
              <a:rPr lang="ru-RU" sz="6000" b="1" dirty="0">
                <a:solidFill>
                  <a:srgbClr val="002060"/>
                </a:solidFill>
                <a:latin typeface="Academy Tuv" pitchFamily="2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s004.radikal.ru/i207/1101/c1/089801e930ff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50083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 </a:t>
            </a:r>
          </a:p>
          <a:p>
            <a:pPr algn="ctr">
              <a:buNone/>
            </a:pP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  <a:p>
            <a:pPr algn="ctr">
              <a:buNone/>
            </a:pPr>
            <a:r>
              <a:rPr lang="ru-RU" b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Презентацию подготовила: </a:t>
            </a:r>
            <a:endParaRPr lang="ru-RU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  <a:p>
            <a:pPr algn="ctr">
              <a:buNone/>
            </a:pPr>
            <a:r>
              <a:rPr lang="ru-RU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учитель-дефектолог </a:t>
            </a:r>
            <a:r>
              <a:rPr lang="ru-RU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Монгуш</a:t>
            </a:r>
            <a:r>
              <a:rPr lang="ru-RU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 Ч.О.</a:t>
            </a:r>
          </a:p>
          <a:p>
            <a:pPr algn="ctr">
              <a:buNone/>
            </a:pPr>
            <a:r>
              <a:rPr lang="ru-RU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Использованы ресурсы поисковой</a:t>
            </a:r>
          </a:p>
          <a:p>
            <a:pPr algn="ctr">
              <a:buNone/>
            </a:pPr>
            <a:r>
              <a:rPr lang="ru-RU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системы </a:t>
            </a:r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Google</a:t>
            </a:r>
            <a:r>
              <a:rPr lang="ru-RU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.</a:t>
            </a:r>
            <a:endParaRPr lang="en-US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  <a:p>
            <a:pPr algn="ctr">
              <a:buNone/>
            </a:pPr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        </a:t>
            </a:r>
            <a:r>
              <a:rPr lang="ru-RU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Анимации с сайта </a:t>
            </a:r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hlinkClick r:id="rId3"/>
              </a:rPr>
              <a:t>http://animashky.ru/</a:t>
            </a:r>
            <a:endParaRPr lang="ru-RU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  <a:p>
            <a:pPr algn="ctr">
              <a:buNone/>
            </a:pPr>
            <a:endParaRPr lang="ru-RU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8000" b="1" dirty="0" err="1">
                <a:solidFill>
                  <a:srgbClr val="002060"/>
                </a:solidFill>
                <a:latin typeface="Academy Tuv" pitchFamily="2" charset="0"/>
              </a:rPr>
              <a:t>с</a:t>
            </a:r>
            <a:r>
              <a:rPr lang="ru-RU" sz="8000" b="1" dirty="0" err="1" smtClean="0">
                <a:solidFill>
                  <a:srgbClr val="002060"/>
                </a:solidFill>
                <a:latin typeface="Academy Tuv" pitchFamily="2" charset="0"/>
              </a:rPr>
              <a:t>асасасасасасаса</a:t>
            </a:r>
            <a:endParaRPr lang="ru-RU" sz="8000" b="1" dirty="0" smtClean="0">
              <a:solidFill>
                <a:srgbClr val="002060"/>
              </a:solidFill>
              <a:latin typeface="Academy Tuv" pitchFamily="2" charset="0"/>
            </a:endParaRPr>
          </a:p>
          <a:p>
            <a:pPr algn="ctr">
              <a:buNone/>
            </a:pPr>
            <a:endParaRPr lang="ru-RU" sz="6000" b="1" dirty="0" smtClean="0">
              <a:solidFill>
                <a:srgbClr val="002060"/>
              </a:solidFill>
              <a:latin typeface="Academy Tuv" pitchFamily="2" charset="0"/>
            </a:endParaRPr>
          </a:p>
          <a:p>
            <a:pPr algn="ctr">
              <a:buNone/>
            </a:pPr>
            <a:r>
              <a:rPr lang="ru-RU" sz="6000" b="1" dirty="0" err="1" smtClean="0">
                <a:solidFill>
                  <a:srgbClr val="002060"/>
                </a:solidFill>
                <a:latin typeface="Academy Tuv" pitchFamily="2" charset="0"/>
              </a:rPr>
              <a:t>Ве</a:t>
            </a:r>
            <a:r>
              <a:rPr lang="ru-RU" sz="6000" b="1" dirty="0" err="1" smtClean="0">
                <a:solidFill>
                  <a:srgbClr val="002060"/>
                </a:solidFill>
                <a:latin typeface="Calibri"/>
              </a:rPr>
              <a:t>́</a:t>
            </a:r>
            <a:r>
              <a:rPr lang="ru-RU" sz="6000" b="1" dirty="0" err="1" smtClean="0">
                <a:solidFill>
                  <a:srgbClr val="002060"/>
                </a:solidFill>
                <a:latin typeface="Academy Tuv" pitchFamily="2" charset="0"/>
              </a:rPr>
              <a:t>тер</a:t>
            </a:r>
            <a:r>
              <a:rPr lang="ru-RU" sz="6000" b="1" dirty="0" smtClean="0">
                <a:solidFill>
                  <a:srgbClr val="002060"/>
                </a:solidFill>
                <a:latin typeface="Academy Tuv" pitchFamily="2" charset="0"/>
              </a:rPr>
              <a:t>, </a:t>
            </a:r>
            <a:r>
              <a:rPr lang="ru-RU" sz="6000" b="1" dirty="0" err="1" smtClean="0">
                <a:solidFill>
                  <a:srgbClr val="002060"/>
                </a:solidFill>
                <a:latin typeface="Academy Tuv" pitchFamily="2" charset="0"/>
              </a:rPr>
              <a:t>ве</a:t>
            </a:r>
            <a:r>
              <a:rPr lang="ru-RU" sz="6000" b="1" dirty="0" err="1" smtClean="0">
                <a:solidFill>
                  <a:srgbClr val="002060"/>
                </a:solidFill>
                <a:latin typeface="Calibri"/>
              </a:rPr>
              <a:t>́</a:t>
            </a:r>
            <a:r>
              <a:rPr lang="ru-RU" sz="6000" b="1" dirty="0" err="1" smtClean="0">
                <a:solidFill>
                  <a:srgbClr val="002060"/>
                </a:solidFill>
                <a:latin typeface="Academy Tuv" pitchFamily="2" charset="0"/>
              </a:rPr>
              <a:t>тер</a:t>
            </a:r>
            <a:r>
              <a:rPr lang="ru-RU" sz="6000" b="1" dirty="0" smtClean="0">
                <a:solidFill>
                  <a:srgbClr val="002060"/>
                </a:solidFill>
                <a:latin typeface="Academy Tuv" pitchFamily="2" charset="0"/>
              </a:rPr>
              <a:t>, </a:t>
            </a:r>
            <a:r>
              <a:rPr lang="ru-RU" sz="6000" b="1" dirty="0" err="1" smtClean="0">
                <a:solidFill>
                  <a:srgbClr val="002060"/>
                </a:solidFill>
                <a:latin typeface="Academy Tuv" pitchFamily="2" charset="0"/>
              </a:rPr>
              <a:t>ду</a:t>
            </a:r>
            <a:r>
              <a:rPr lang="ru-RU" sz="6000" b="1" dirty="0" err="1" smtClean="0">
                <a:solidFill>
                  <a:srgbClr val="002060"/>
                </a:solidFill>
                <a:latin typeface="Calibri"/>
              </a:rPr>
              <a:t>́</a:t>
            </a:r>
            <a:r>
              <a:rPr lang="ru-RU" sz="6000" b="1" dirty="0" err="1" smtClean="0">
                <a:solidFill>
                  <a:srgbClr val="002060"/>
                </a:solidFill>
                <a:latin typeface="Academy Tuv" pitchFamily="2" charset="0"/>
              </a:rPr>
              <a:t>й</a:t>
            </a:r>
            <a:r>
              <a:rPr lang="ru-RU" sz="6000" b="1" dirty="0" smtClean="0">
                <a:solidFill>
                  <a:srgbClr val="002060"/>
                </a:solidFill>
                <a:latin typeface="Academy Tuv" pitchFamily="2" charset="0"/>
              </a:rPr>
              <a:t> </a:t>
            </a:r>
            <a:r>
              <a:rPr lang="ru-RU" sz="6000" b="1" dirty="0" err="1" smtClean="0">
                <a:solidFill>
                  <a:srgbClr val="002060"/>
                </a:solidFill>
                <a:latin typeface="Academy Tuv" pitchFamily="2" charset="0"/>
              </a:rPr>
              <a:t>сильне</a:t>
            </a:r>
            <a:r>
              <a:rPr lang="ru-RU" sz="6000" b="1" dirty="0" err="1" smtClean="0">
                <a:solidFill>
                  <a:srgbClr val="002060"/>
                </a:solidFill>
                <a:latin typeface="Calibri"/>
              </a:rPr>
              <a:t>́</a:t>
            </a:r>
            <a:r>
              <a:rPr lang="ru-RU" sz="6000" b="1" dirty="0" err="1" smtClean="0">
                <a:solidFill>
                  <a:srgbClr val="002060"/>
                </a:solidFill>
                <a:latin typeface="Academy Tuv" pitchFamily="2" charset="0"/>
              </a:rPr>
              <a:t>й</a:t>
            </a:r>
            <a:r>
              <a:rPr lang="ru-RU" sz="6000" b="1" dirty="0" smtClean="0">
                <a:solidFill>
                  <a:srgbClr val="002060"/>
                </a:solidFill>
                <a:latin typeface="Academy Tuv" pitchFamily="2" charset="0"/>
              </a:rPr>
              <a:t>, </a:t>
            </a:r>
            <a:r>
              <a:rPr lang="ru-RU" sz="6000" b="1" dirty="0" err="1" smtClean="0">
                <a:solidFill>
                  <a:srgbClr val="002060"/>
                </a:solidFill>
                <a:latin typeface="Academy Tuv" pitchFamily="2" charset="0"/>
              </a:rPr>
              <a:t>выстила</a:t>
            </a:r>
            <a:r>
              <a:rPr lang="ru-RU" sz="6000" b="1" dirty="0" err="1" smtClean="0">
                <a:solidFill>
                  <a:srgbClr val="002060"/>
                </a:solidFill>
                <a:latin typeface="Calibri"/>
              </a:rPr>
              <a:t>́</a:t>
            </a:r>
            <a:r>
              <a:rPr lang="ru-RU" sz="6000" b="1" dirty="0" err="1" smtClean="0">
                <a:solidFill>
                  <a:srgbClr val="002060"/>
                </a:solidFill>
                <a:latin typeface="Academy Tuv" pitchFamily="2" charset="0"/>
              </a:rPr>
              <a:t>й</a:t>
            </a:r>
            <a:r>
              <a:rPr lang="ru-RU" sz="6000" b="1" dirty="0" smtClean="0">
                <a:solidFill>
                  <a:srgbClr val="002060"/>
                </a:solidFill>
                <a:latin typeface="Academy Tuv" pitchFamily="2" charset="0"/>
              </a:rPr>
              <a:t> </a:t>
            </a:r>
            <a:r>
              <a:rPr lang="ru-RU" sz="6000" b="1" dirty="0" err="1" smtClean="0">
                <a:solidFill>
                  <a:srgbClr val="002060"/>
                </a:solidFill>
                <a:latin typeface="Academy Tuv" pitchFamily="2" charset="0"/>
              </a:rPr>
              <a:t>ко</a:t>
            </a:r>
            <a:r>
              <a:rPr lang="ru-RU" sz="6000" b="1" dirty="0" err="1" smtClean="0">
                <a:solidFill>
                  <a:srgbClr val="002060"/>
                </a:solidFill>
                <a:latin typeface="Calibri"/>
              </a:rPr>
              <a:t>̄</a:t>
            </a:r>
            <a:r>
              <a:rPr lang="ru-RU" sz="6000" b="1" dirty="0" err="1" smtClean="0">
                <a:solidFill>
                  <a:srgbClr val="002060"/>
                </a:solidFill>
                <a:latin typeface="Academy Tuv" pitchFamily="2" charset="0"/>
              </a:rPr>
              <a:t>вёр</a:t>
            </a:r>
            <a:r>
              <a:rPr lang="ru-RU" sz="6000" b="1" dirty="0" smtClean="0">
                <a:solidFill>
                  <a:srgbClr val="002060"/>
                </a:solidFill>
                <a:latin typeface="Academy Tuv" pitchFamily="2" charset="0"/>
              </a:rPr>
              <a:t> </a:t>
            </a:r>
            <a:r>
              <a:rPr lang="ru-RU" sz="6000" b="1" dirty="0" err="1" smtClean="0">
                <a:solidFill>
                  <a:srgbClr val="002060"/>
                </a:solidFill>
                <a:latin typeface="Academy Tuv" pitchFamily="2" charset="0"/>
              </a:rPr>
              <a:t>ско</a:t>
            </a:r>
            <a:r>
              <a:rPr lang="ru-RU" sz="6000" b="1" dirty="0" err="1" smtClean="0">
                <a:solidFill>
                  <a:srgbClr val="002060"/>
                </a:solidFill>
                <a:latin typeface="Calibri"/>
              </a:rPr>
              <a:t>̄</a:t>
            </a:r>
            <a:r>
              <a:rPr lang="ru-RU" sz="6000" b="1" dirty="0" err="1" smtClean="0">
                <a:solidFill>
                  <a:srgbClr val="002060"/>
                </a:solidFill>
                <a:latin typeface="Academy Tuv" pitchFamily="2" charset="0"/>
              </a:rPr>
              <a:t>ре</a:t>
            </a:r>
            <a:r>
              <a:rPr lang="ru-RU" sz="6000" b="1" dirty="0" err="1" smtClean="0">
                <a:solidFill>
                  <a:srgbClr val="002060"/>
                </a:solidFill>
                <a:latin typeface="Calibri"/>
              </a:rPr>
              <a:t>́</a:t>
            </a:r>
            <a:r>
              <a:rPr lang="ru-RU" sz="6000" b="1" dirty="0" err="1" smtClean="0">
                <a:solidFill>
                  <a:srgbClr val="002060"/>
                </a:solidFill>
                <a:latin typeface="Academy Tuv" pitchFamily="2" charset="0"/>
              </a:rPr>
              <a:t>й</a:t>
            </a:r>
            <a:r>
              <a:rPr lang="ru-RU" sz="6000" b="1" dirty="0" smtClean="0">
                <a:solidFill>
                  <a:srgbClr val="002060"/>
                </a:solidFill>
                <a:latin typeface="Academy Tuv" pitchFamily="2" charset="0"/>
              </a:rPr>
              <a:t>! </a:t>
            </a:r>
            <a:endParaRPr lang="ru-RU" sz="6000" b="1" dirty="0">
              <a:solidFill>
                <a:srgbClr val="002060"/>
              </a:solidFill>
              <a:latin typeface="Academy Tu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/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ковёр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endParaRPr lang="ru-RU" sz="6000" dirty="0"/>
          </a:p>
        </p:txBody>
      </p:sp>
      <p:pic>
        <p:nvPicPr>
          <p:cNvPr id="1028" name="Picture 4" descr="http://www.belstanko.ru/wp-content/uploads/2012/04/3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3116"/>
            <a:ext cx="4476781" cy="3571900"/>
          </a:xfrm>
          <a:prstGeom prst="rect">
            <a:avLst/>
          </a:prstGeom>
          <a:noFill/>
        </p:spPr>
      </p:pic>
      <p:pic>
        <p:nvPicPr>
          <p:cNvPr id="1026" name="Picture 2" descr="C:\Documents and Settings\adm\Мои документы\Мои рисунки\билайн\билайн 06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143116"/>
            <a:ext cx="4031341" cy="35972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5400" b="1" dirty="0" smtClean="0">
              <a:solidFill>
                <a:srgbClr val="002060"/>
              </a:solidFill>
              <a:latin typeface="Academy Tuv" pitchFamily="2" charset="0"/>
            </a:endParaRPr>
          </a:p>
          <a:p>
            <a:pPr algn="ctr">
              <a:buNone/>
            </a:pPr>
            <a:r>
              <a:rPr lang="ru-RU" sz="6000" b="1" dirty="0" err="1" smtClean="0">
                <a:solidFill>
                  <a:srgbClr val="002060"/>
                </a:solidFill>
                <a:latin typeface="Academy Tuv" pitchFamily="2" charset="0"/>
              </a:rPr>
              <a:t>стистистИ</a:t>
            </a:r>
            <a:r>
              <a:rPr lang="ru-RU" sz="6000" b="1" dirty="0" smtClean="0">
                <a:solidFill>
                  <a:srgbClr val="002060"/>
                </a:solidFill>
                <a:latin typeface="Academy Tuv" pitchFamily="2" charset="0"/>
              </a:rPr>
              <a:t> </a:t>
            </a:r>
            <a:r>
              <a:rPr lang="ru-RU" sz="6000" b="1" dirty="0">
                <a:solidFill>
                  <a:srgbClr val="002060"/>
                </a:solidFill>
                <a:latin typeface="Academy Tuv" pitchFamily="2" charset="0"/>
              </a:rPr>
              <a:t>– выстилай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rgbClr val="002060"/>
                </a:solidFill>
                <a:latin typeface="Academy Tuv" pitchFamily="2" charset="0"/>
              </a:rPr>
              <a:t> </a:t>
            </a:r>
            <a:r>
              <a:rPr lang="ru-RU" sz="6000" b="1" dirty="0" err="1" smtClean="0">
                <a:solidFill>
                  <a:srgbClr val="002060"/>
                </a:solidFill>
                <a:latin typeface="Academy Tuv" pitchFamily="2" charset="0"/>
              </a:rPr>
              <a:t>скаскА</a:t>
            </a:r>
            <a:r>
              <a:rPr lang="ru-RU" sz="6000" b="1" dirty="0" smtClean="0">
                <a:solidFill>
                  <a:srgbClr val="002060"/>
                </a:solidFill>
                <a:latin typeface="Academy Tuv" pitchFamily="2" charset="0"/>
              </a:rPr>
              <a:t> </a:t>
            </a:r>
            <a:r>
              <a:rPr lang="ru-RU" sz="6000" b="1" dirty="0">
                <a:solidFill>
                  <a:srgbClr val="002060"/>
                </a:solidFill>
                <a:latin typeface="Academy Tuv" pitchFamily="2" charset="0"/>
              </a:rPr>
              <a:t>– скорей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rgbClr val="002060"/>
                </a:solidFill>
                <a:latin typeface="Academy Tuv" pitchFamily="2" charset="0"/>
              </a:rPr>
              <a:t>Выстилай ковер скорей!</a:t>
            </a:r>
            <a:endParaRPr lang="ru-RU" sz="6000" b="1" dirty="0">
              <a:solidFill>
                <a:srgbClr val="002060"/>
              </a:solidFill>
              <a:latin typeface="Academy Tu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285860"/>
            <a:ext cx="4000496" cy="414340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000496" y="357166"/>
            <a:ext cx="5143504" cy="600079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cademy Tuv" pitchFamily="2" charset="0"/>
              </a:rPr>
              <a:t>Кончик </a:t>
            </a:r>
            <a:r>
              <a:rPr lang="ru-RU" sz="2800" b="1" dirty="0">
                <a:solidFill>
                  <a:srgbClr val="002060"/>
                </a:solidFill>
                <a:latin typeface="Academy Tuv" pitchFamily="2" charset="0"/>
              </a:rPr>
              <a:t>языка </a:t>
            </a:r>
            <a:r>
              <a:rPr lang="ru-RU" sz="2800" b="1" dirty="0">
                <a:solidFill>
                  <a:srgbClr val="C00000"/>
                </a:solidFill>
                <a:latin typeface="Academy Tuv" pitchFamily="2" charset="0"/>
              </a:rPr>
              <a:t>за нижними </a:t>
            </a:r>
            <a:r>
              <a:rPr lang="ru-RU" sz="2800" b="1" dirty="0" smtClean="0">
                <a:solidFill>
                  <a:srgbClr val="C00000"/>
                </a:solidFill>
                <a:latin typeface="Academy Tuv" pitchFamily="2" charset="0"/>
              </a:rPr>
              <a:t>зубами; </a:t>
            </a:r>
          </a:p>
          <a:p>
            <a:r>
              <a:rPr lang="ru-RU" sz="2800" b="1" dirty="0">
                <a:solidFill>
                  <a:srgbClr val="002060"/>
                </a:solidFill>
                <a:latin typeface="Academy Tuv" pitchFamily="2" charset="0"/>
              </a:rPr>
              <a:t>С</a:t>
            </a:r>
            <a:r>
              <a:rPr lang="ru-RU" sz="2800" b="1" dirty="0" smtClean="0">
                <a:solidFill>
                  <a:srgbClr val="002060"/>
                </a:solidFill>
                <a:latin typeface="Academy Tuv" pitchFamily="2" charset="0"/>
              </a:rPr>
              <a:t>пинка  </a:t>
            </a:r>
            <a:r>
              <a:rPr lang="ru-RU" sz="2800" b="1" dirty="0" smtClean="0">
                <a:solidFill>
                  <a:srgbClr val="C00000"/>
                </a:solidFill>
                <a:latin typeface="Academy Tuv" pitchFamily="2" charset="0"/>
              </a:rPr>
              <a:t>выгнута; </a:t>
            </a:r>
          </a:p>
          <a:p>
            <a:r>
              <a:rPr lang="ru-RU" sz="2800" b="1" dirty="0">
                <a:solidFill>
                  <a:srgbClr val="002060"/>
                </a:solidFill>
                <a:latin typeface="Academy Tuv" pitchFamily="2" charset="0"/>
              </a:rPr>
              <a:t>С</a:t>
            </a:r>
            <a:r>
              <a:rPr lang="ru-RU" sz="2800" b="1" dirty="0" smtClean="0">
                <a:solidFill>
                  <a:srgbClr val="002060"/>
                </a:solidFill>
                <a:latin typeface="Academy Tuv" pitchFamily="2" charset="0"/>
              </a:rPr>
              <a:t>труя </a:t>
            </a:r>
            <a:r>
              <a:rPr lang="ru-RU" sz="2800" b="1" dirty="0">
                <a:solidFill>
                  <a:srgbClr val="002060"/>
                </a:solidFill>
                <a:latin typeface="Academy Tuv" pitchFamily="2" charset="0"/>
              </a:rPr>
              <a:t>воздуха </a:t>
            </a:r>
            <a:r>
              <a:rPr lang="ru-RU" sz="2800" b="1" dirty="0" smtClean="0">
                <a:solidFill>
                  <a:srgbClr val="C00000"/>
                </a:solidFill>
                <a:latin typeface="Academy Tuv" pitchFamily="2" charset="0"/>
              </a:rPr>
              <a:t>холодная, </a:t>
            </a:r>
            <a:r>
              <a:rPr lang="ru-RU" sz="2800" b="1" dirty="0">
                <a:solidFill>
                  <a:srgbClr val="C00000"/>
                </a:solidFill>
                <a:latin typeface="Academy Tuv" pitchFamily="2" charset="0"/>
              </a:rPr>
              <a:t>сильная, направлена </a:t>
            </a:r>
            <a:r>
              <a:rPr lang="ru-RU" sz="2800" b="1" dirty="0" smtClean="0">
                <a:solidFill>
                  <a:srgbClr val="C00000"/>
                </a:solidFill>
                <a:latin typeface="Academy Tuv" pitchFamily="2" charset="0"/>
              </a:rPr>
              <a:t>вниз</a:t>
            </a:r>
            <a:r>
              <a:rPr lang="ru-RU" sz="2800" b="1" dirty="0">
                <a:solidFill>
                  <a:srgbClr val="C00000"/>
                </a:solidFill>
                <a:latin typeface="Academy Tuv" pitchFamily="2" charset="0"/>
              </a:rPr>
              <a:t>;</a:t>
            </a:r>
            <a:endParaRPr lang="ru-RU" sz="2800" b="1" dirty="0" smtClean="0">
              <a:solidFill>
                <a:srgbClr val="C00000"/>
              </a:solidFill>
              <a:latin typeface="Academy Tuv" pitchFamily="2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Academy Tuv" pitchFamily="2" charset="0"/>
              </a:rPr>
              <a:t>Голоса </a:t>
            </a:r>
            <a:r>
              <a:rPr lang="ru-RU" sz="2800" b="1" dirty="0">
                <a:solidFill>
                  <a:srgbClr val="C00000"/>
                </a:solidFill>
                <a:latin typeface="Academy Tuv" pitchFamily="2" charset="0"/>
              </a:rPr>
              <a:t>нет;</a:t>
            </a:r>
            <a:r>
              <a:rPr lang="ru-RU" sz="2800" b="1" dirty="0">
                <a:solidFill>
                  <a:srgbClr val="002060"/>
                </a:solidFill>
                <a:latin typeface="Academy Tuv" pitchFamily="2" charset="0"/>
              </a:rPr>
              <a:t> </a:t>
            </a:r>
            <a:endParaRPr lang="ru-RU" sz="2800" b="1" dirty="0" smtClean="0">
              <a:solidFill>
                <a:srgbClr val="002060"/>
              </a:solidFill>
              <a:latin typeface="Academy Tuv" pitchFamily="2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Academy Tuv" pitchFamily="2" charset="0"/>
              </a:rPr>
              <a:t>Согласный;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Academy Tuv" pitchFamily="2" charset="0"/>
              </a:rPr>
              <a:t>Глухой</a:t>
            </a:r>
            <a:r>
              <a:rPr lang="ru-RU" sz="2800" b="1" dirty="0">
                <a:solidFill>
                  <a:srgbClr val="C00000"/>
                </a:solidFill>
                <a:latin typeface="Academy Tuv" pitchFamily="2" charset="0"/>
              </a:rPr>
              <a:t>,</a:t>
            </a:r>
            <a:r>
              <a:rPr lang="ru-RU" sz="2800" b="1" dirty="0">
                <a:solidFill>
                  <a:srgbClr val="002060"/>
                </a:solidFill>
                <a:latin typeface="Academy Tuv" pitchFamily="2" charset="0"/>
              </a:rPr>
              <a:t> потому что нет </a:t>
            </a:r>
            <a:r>
              <a:rPr lang="ru-RU" sz="2800" b="1" dirty="0" smtClean="0">
                <a:solidFill>
                  <a:srgbClr val="002060"/>
                </a:solidFill>
                <a:latin typeface="Academy Tuv" pitchFamily="2" charset="0"/>
              </a:rPr>
              <a:t>голоса</a:t>
            </a:r>
            <a:r>
              <a:rPr lang="ru-RU" sz="2800" b="1" dirty="0">
                <a:solidFill>
                  <a:srgbClr val="002060"/>
                </a:solidFill>
                <a:latin typeface="Academy Tuv" pitchFamily="2" charset="0"/>
              </a:rPr>
              <a:t>;</a:t>
            </a:r>
            <a:endParaRPr lang="ru-RU" sz="2800" b="1" dirty="0" smtClean="0">
              <a:solidFill>
                <a:srgbClr val="002060"/>
              </a:solidFill>
              <a:latin typeface="Academy Tuv" pitchFamily="2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Academy Tuv" pitchFamily="2" charset="0"/>
              </a:rPr>
              <a:t>Твердый;</a:t>
            </a:r>
            <a:r>
              <a:rPr lang="ru-RU" sz="2800" b="1" dirty="0" smtClean="0">
                <a:solidFill>
                  <a:srgbClr val="002060"/>
                </a:solidFill>
                <a:latin typeface="Academy Tuv" pitchFamily="2" charset="0"/>
              </a:rPr>
              <a:t>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Academy Tuv" pitchFamily="2" charset="0"/>
              </a:rPr>
              <a:t>Парный.</a:t>
            </a:r>
            <a:endParaRPr lang="ru-RU" sz="2800" b="1" dirty="0">
              <a:solidFill>
                <a:srgbClr val="C00000"/>
              </a:solidFill>
              <a:latin typeface="Academy Tu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28596" y="357166"/>
            <a:ext cx="8358246" cy="600079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4800" b="1" dirty="0" err="1" smtClean="0">
                <a:solidFill>
                  <a:srgbClr val="002060"/>
                </a:solidFill>
                <a:latin typeface="Academy Tuv" pitchFamily="2" charset="0"/>
              </a:rPr>
              <a:t>Наступи</a:t>
            </a:r>
            <a:r>
              <a:rPr lang="ru-RU" sz="4800" b="1" dirty="0" err="1" smtClean="0">
                <a:solidFill>
                  <a:srgbClr val="002060"/>
                </a:solidFill>
                <a:latin typeface="Calibri"/>
              </a:rPr>
              <a:t>́</a:t>
            </a:r>
            <a:r>
              <a:rPr lang="ru-RU" sz="4800" b="1" dirty="0" err="1" smtClean="0">
                <a:solidFill>
                  <a:srgbClr val="002060"/>
                </a:solidFill>
                <a:latin typeface="Academy Tuv" pitchFamily="2" charset="0"/>
              </a:rPr>
              <a:t>ла</a:t>
            </a:r>
            <a:endParaRPr lang="ru-RU" sz="4800" b="1" dirty="0" smtClean="0">
              <a:solidFill>
                <a:srgbClr val="002060"/>
              </a:solidFill>
              <a:latin typeface="Academy Tuv" pitchFamily="2" charset="0"/>
            </a:endParaRPr>
          </a:p>
          <a:p>
            <a:pPr algn="l"/>
            <a:r>
              <a:rPr lang="ru-RU" sz="4800" b="1" dirty="0" err="1" smtClean="0">
                <a:solidFill>
                  <a:srgbClr val="002060"/>
                </a:solidFill>
                <a:latin typeface="Academy Tuv" pitchFamily="2" charset="0"/>
              </a:rPr>
              <a:t>Ве</a:t>
            </a:r>
            <a:r>
              <a:rPr lang="ru-RU" sz="4800" b="1" dirty="0" err="1" smtClean="0">
                <a:solidFill>
                  <a:srgbClr val="002060"/>
                </a:solidFill>
                <a:latin typeface="Calibri"/>
              </a:rPr>
              <a:t>́</a:t>
            </a:r>
            <a:r>
              <a:rPr lang="ru-RU" sz="4800" b="1" dirty="0" err="1" smtClean="0">
                <a:solidFill>
                  <a:srgbClr val="002060"/>
                </a:solidFill>
                <a:latin typeface="Academy Tuv" pitchFamily="2" charset="0"/>
              </a:rPr>
              <a:t>тер</a:t>
            </a:r>
            <a:r>
              <a:rPr lang="ru-RU" sz="4800" b="1" dirty="0" smtClean="0">
                <a:solidFill>
                  <a:srgbClr val="002060"/>
                </a:solidFill>
                <a:latin typeface="Academy Tuv" pitchFamily="2" charset="0"/>
              </a:rPr>
              <a:t> </a:t>
            </a:r>
            <a:r>
              <a:rPr lang="ru-RU" sz="4800" b="1" dirty="0" err="1" smtClean="0">
                <a:solidFill>
                  <a:srgbClr val="002060"/>
                </a:solidFill>
                <a:latin typeface="Academy Tuv" pitchFamily="2" charset="0"/>
              </a:rPr>
              <a:t>срыва</a:t>
            </a:r>
            <a:r>
              <a:rPr lang="ru-RU" sz="4800" b="1" dirty="0" err="1" smtClean="0">
                <a:solidFill>
                  <a:srgbClr val="002060"/>
                </a:solidFill>
                <a:latin typeface="Calibri"/>
              </a:rPr>
              <a:t>́</a:t>
            </a:r>
            <a:r>
              <a:rPr lang="ru-RU" sz="4800" b="1" dirty="0" err="1" smtClean="0">
                <a:solidFill>
                  <a:srgbClr val="002060"/>
                </a:solidFill>
                <a:latin typeface="Academy Tuv" pitchFamily="2" charset="0"/>
              </a:rPr>
              <a:t>ет</a:t>
            </a:r>
            <a:r>
              <a:rPr lang="ru-RU" sz="4800" b="1" dirty="0" smtClean="0">
                <a:solidFill>
                  <a:srgbClr val="002060"/>
                </a:solidFill>
                <a:latin typeface="Academy Tuv" pitchFamily="2" charset="0"/>
              </a:rPr>
              <a:t>	</a:t>
            </a:r>
          </a:p>
          <a:p>
            <a:pPr algn="l"/>
            <a:r>
              <a:rPr lang="ru-RU" sz="4800" b="1" dirty="0" err="1" smtClean="0">
                <a:solidFill>
                  <a:srgbClr val="002060"/>
                </a:solidFill>
                <a:latin typeface="Academy Tuv" pitchFamily="2" charset="0"/>
              </a:rPr>
              <a:t>Пусте</a:t>
            </a:r>
            <a:r>
              <a:rPr lang="ru-RU" sz="4800" b="1" dirty="0" err="1" smtClean="0">
                <a:solidFill>
                  <a:srgbClr val="002060"/>
                </a:solidFill>
                <a:latin typeface="Calibri"/>
              </a:rPr>
              <a:t>́</a:t>
            </a:r>
            <a:r>
              <a:rPr lang="ru-RU" sz="4800" b="1" dirty="0" err="1" smtClean="0">
                <a:solidFill>
                  <a:srgbClr val="002060"/>
                </a:solidFill>
                <a:latin typeface="Academy Tuv" pitchFamily="2" charset="0"/>
              </a:rPr>
              <a:t>ют</a:t>
            </a:r>
            <a:r>
              <a:rPr lang="ru-RU" sz="4800" b="1" dirty="0">
                <a:solidFill>
                  <a:srgbClr val="002060"/>
                </a:solidFill>
                <a:latin typeface="Academy Tuv" pitchFamily="2" charset="0"/>
              </a:rPr>
              <a:t>	</a:t>
            </a:r>
          </a:p>
          <a:p>
            <a:pPr lvl="0" algn="l"/>
            <a:r>
              <a:rPr lang="ru-RU" sz="4800" b="1" dirty="0" err="1" smtClean="0">
                <a:solidFill>
                  <a:srgbClr val="002060"/>
                </a:solidFill>
                <a:latin typeface="Academy Tuv" pitchFamily="2" charset="0"/>
              </a:rPr>
              <a:t>Лю</a:t>
            </a:r>
            <a:r>
              <a:rPr lang="ru-RU" sz="4800" b="1" dirty="0" err="1" smtClean="0">
                <a:solidFill>
                  <a:srgbClr val="002060"/>
                </a:solidFill>
                <a:latin typeface="Calibri"/>
              </a:rPr>
              <a:t>́</a:t>
            </a:r>
            <a:r>
              <a:rPr lang="ru-RU" sz="4800" b="1" dirty="0" err="1" smtClean="0">
                <a:solidFill>
                  <a:srgbClr val="002060"/>
                </a:solidFill>
                <a:latin typeface="Academy Tuv" pitchFamily="2" charset="0"/>
              </a:rPr>
              <a:t>ди</a:t>
            </a:r>
            <a:r>
              <a:rPr lang="ru-RU" sz="4800" b="1" dirty="0" smtClean="0">
                <a:solidFill>
                  <a:srgbClr val="002060"/>
                </a:solidFill>
                <a:latin typeface="Academy Tuv" pitchFamily="2" charset="0"/>
              </a:rPr>
              <a:t> </a:t>
            </a:r>
            <a:r>
              <a:rPr lang="ru-RU" sz="4800" b="1" dirty="0" err="1" smtClean="0">
                <a:solidFill>
                  <a:srgbClr val="002060"/>
                </a:solidFill>
                <a:latin typeface="Academy Tuv" pitchFamily="2" charset="0"/>
              </a:rPr>
              <a:t>со</a:t>
            </a:r>
            <a:r>
              <a:rPr lang="ru-RU" sz="4800" b="1" dirty="0" err="1" smtClean="0">
                <a:solidFill>
                  <a:srgbClr val="002060"/>
                </a:solidFill>
                <a:latin typeface="Calibri"/>
              </a:rPr>
              <a:t>̄</a:t>
            </a:r>
            <a:r>
              <a:rPr lang="ru-RU" sz="4800" b="1" dirty="0" err="1" smtClean="0">
                <a:solidFill>
                  <a:srgbClr val="002060"/>
                </a:solidFill>
                <a:latin typeface="Academy Tuv" pitchFamily="2" charset="0"/>
              </a:rPr>
              <a:t>бира</a:t>
            </a:r>
            <a:r>
              <a:rPr lang="ru-RU" sz="4800" b="1" dirty="0" err="1" smtClean="0">
                <a:solidFill>
                  <a:srgbClr val="002060"/>
                </a:solidFill>
                <a:latin typeface="Calibri"/>
              </a:rPr>
              <a:t>́</a:t>
            </a:r>
            <a:r>
              <a:rPr lang="ru-RU" sz="4800" b="1" dirty="0" err="1" smtClean="0">
                <a:solidFill>
                  <a:srgbClr val="002060"/>
                </a:solidFill>
                <a:latin typeface="Academy Tuv" pitchFamily="2" charset="0"/>
              </a:rPr>
              <a:t>ю</a:t>
            </a:r>
            <a:r>
              <a:rPr lang="en-US" sz="4800" b="1" dirty="0" smtClean="0">
                <a:solidFill>
                  <a:srgbClr val="002060"/>
                </a:solidFill>
                <a:latin typeface="Academy Tuv" pitchFamily="2" charset="0"/>
              </a:rPr>
              <a:t>            </a:t>
            </a:r>
            <a:r>
              <a:rPr lang="en-US" sz="4100" b="1" dirty="0" smtClean="0">
                <a:solidFill>
                  <a:srgbClr val="002060"/>
                </a:solidFill>
                <a:latin typeface="Academy Tuv" pitchFamily="2" charset="0"/>
              </a:rPr>
              <a:t>      </a:t>
            </a:r>
            <a:r>
              <a:rPr lang="ru-RU" sz="4100" b="1" dirty="0" smtClean="0">
                <a:solidFill>
                  <a:srgbClr val="C00000"/>
                </a:solidFill>
                <a:latin typeface="Academy Tuv" pitchFamily="2" charset="0"/>
              </a:rPr>
              <a:t>свёклу </a:t>
            </a:r>
            <a:endParaRPr lang="ru-RU" sz="4100" b="1" dirty="0">
              <a:solidFill>
                <a:srgbClr val="C00000"/>
              </a:solidFill>
              <a:latin typeface="Academy Tuv" pitchFamily="2" charset="0"/>
            </a:endParaRPr>
          </a:p>
          <a:p>
            <a:pPr lvl="0" algn="l"/>
            <a:r>
              <a:rPr lang="ru-RU" sz="4100" b="1" dirty="0">
                <a:solidFill>
                  <a:srgbClr val="C00000"/>
                </a:solidFill>
                <a:latin typeface="Academy Tuv" pitchFamily="2" charset="0"/>
              </a:rPr>
              <a:t>                                         </a:t>
            </a:r>
            <a:r>
              <a:rPr lang="en-US" sz="4100" b="1" dirty="0">
                <a:solidFill>
                  <a:srgbClr val="C00000"/>
                </a:solidFill>
                <a:latin typeface="Academy Tuv" pitchFamily="2" charset="0"/>
              </a:rPr>
              <a:t>       </a:t>
            </a:r>
            <a:r>
              <a:rPr lang="en-US" sz="4100" b="1" dirty="0" smtClean="0">
                <a:solidFill>
                  <a:srgbClr val="C00000"/>
                </a:solidFill>
                <a:latin typeface="Academy Tuv" pitchFamily="2" charset="0"/>
              </a:rPr>
              <a:t>             </a:t>
            </a:r>
            <a:r>
              <a:rPr lang="ru-RU" sz="4100" b="1" dirty="0" err="1">
                <a:solidFill>
                  <a:srgbClr val="C00000"/>
                </a:solidFill>
                <a:latin typeface="Academy Tuv" pitchFamily="2" charset="0"/>
              </a:rPr>
              <a:t>по</a:t>
            </a:r>
            <a:r>
              <a:rPr lang="ru-RU" sz="4100" b="1" dirty="0" err="1">
                <a:solidFill>
                  <a:srgbClr val="C00000"/>
                </a:solidFill>
              </a:rPr>
              <a:t>̄</a:t>
            </a:r>
            <a:r>
              <a:rPr lang="ru-RU" sz="4100" b="1" dirty="0" err="1">
                <a:solidFill>
                  <a:srgbClr val="C00000"/>
                </a:solidFill>
                <a:latin typeface="Academy Tuv" pitchFamily="2" charset="0"/>
              </a:rPr>
              <a:t>ля</a:t>
            </a:r>
            <a:r>
              <a:rPr lang="ru-RU" sz="4100" b="1" dirty="0">
                <a:solidFill>
                  <a:srgbClr val="C00000"/>
                </a:solidFill>
              </a:rPr>
              <a:t>́</a:t>
            </a:r>
            <a:r>
              <a:rPr lang="ru-RU" sz="4100" b="1" dirty="0">
                <a:solidFill>
                  <a:srgbClr val="C00000"/>
                </a:solidFill>
                <a:latin typeface="Academy Tuv" pitchFamily="2" charset="0"/>
              </a:rPr>
              <a:t> </a:t>
            </a:r>
          </a:p>
          <a:p>
            <a:pPr lvl="0" algn="l"/>
            <a:r>
              <a:rPr lang="ru-RU" sz="4100" b="1" dirty="0">
                <a:solidFill>
                  <a:srgbClr val="C00000"/>
                </a:solidFill>
                <a:latin typeface="Academy Tuv" pitchFamily="2" charset="0"/>
              </a:rPr>
              <a:t>                                         </a:t>
            </a:r>
            <a:r>
              <a:rPr lang="en-US" sz="4100" b="1" dirty="0">
                <a:solidFill>
                  <a:srgbClr val="C00000"/>
                </a:solidFill>
                <a:latin typeface="Academy Tuv" pitchFamily="2" charset="0"/>
              </a:rPr>
              <a:t>     </a:t>
            </a:r>
            <a:r>
              <a:rPr lang="en-US" sz="4100" b="1" dirty="0" smtClean="0">
                <a:solidFill>
                  <a:srgbClr val="C00000"/>
                </a:solidFill>
                <a:latin typeface="Academy Tuv" pitchFamily="2" charset="0"/>
              </a:rPr>
              <a:t>            </a:t>
            </a:r>
            <a:r>
              <a:rPr lang="ru-RU" sz="4100" b="1" dirty="0" err="1">
                <a:solidFill>
                  <a:srgbClr val="C00000"/>
                </a:solidFill>
                <a:latin typeface="Academy Tuv" pitchFamily="2" charset="0"/>
              </a:rPr>
              <a:t>ли</a:t>
            </a:r>
            <a:r>
              <a:rPr lang="ru-RU" sz="4100" b="1" dirty="0" err="1">
                <a:solidFill>
                  <a:srgbClr val="C00000"/>
                </a:solidFill>
              </a:rPr>
              <a:t>́</a:t>
            </a:r>
            <a:r>
              <a:rPr lang="ru-RU" sz="4100" b="1" dirty="0" err="1">
                <a:solidFill>
                  <a:srgbClr val="C00000"/>
                </a:solidFill>
                <a:latin typeface="Academy Tuv" pitchFamily="2" charset="0"/>
              </a:rPr>
              <a:t>стья</a:t>
            </a:r>
            <a:r>
              <a:rPr lang="ru-RU" sz="4100" b="1" dirty="0">
                <a:solidFill>
                  <a:srgbClr val="C00000"/>
                </a:solidFill>
                <a:latin typeface="Academy Tuv" pitchFamily="2" charset="0"/>
              </a:rPr>
              <a:t> </a:t>
            </a:r>
          </a:p>
          <a:p>
            <a:pPr lvl="0" algn="l"/>
            <a:r>
              <a:rPr lang="ru-RU" sz="4100" b="1" dirty="0">
                <a:solidFill>
                  <a:srgbClr val="C00000"/>
                </a:solidFill>
                <a:latin typeface="Academy Tuv" pitchFamily="2" charset="0"/>
              </a:rPr>
              <a:t>                                        </a:t>
            </a:r>
            <a:r>
              <a:rPr lang="en-US" sz="4100" b="1" dirty="0">
                <a:solidFill>
                  <a:srgbClr val="C00000"/>
                </a:solidFill>
                <a:latin typeface="Academy Tuv" pitchFamily="2" charset="0"/>
              </a:rPr>
              <a:t>                                        </a:t>
            </a:r>
            <a:r>
              <a:rPr lang="ru-RU" sz="4100" b="1" dirty="0">
                <a:solidFill>
                  <a:srgbClr val="C00000"/>
                </a:solidFill>
                <a:latin typeface="Academy Tuv" pitchFamily="2" charset="0"/>
              </a:rPr>
              <a:t> </a:t>
            </a:r>
            <a:r>
              <a:rPr lang="ru-RU" sz="4100" b="1" dirty="0" err="1">
                <a:solidFill>
                  <a:srgbClr val="C00000"/>
                </a:solidFill>
                <a:latin typeface="Academy Tuv" pitchFamily="2" charset="0"/>
              </a:rPr>
              <a:t>о</a:t>
            </a:r>
            <a:r>
              <a:rPr lang="ru-RU" sz="4100" b="1" dirty="0" err="1">
                <a:solidFill>
                  <a:srgbClr val="C00000"/>
                </a:solidFill>
              </a:rPr>
              <a:t>́</a:t>
            </a:r>
            <a:r>
              <a:rPr lang="ru-RU" sz="4100" b="1" dirty="0" err="1">
                <a:solidFill>
                  <a:srgbClr val="C00000"/>
                </a:solidFill>
                <a:latin typeface="Academy Tuv" pitchFamily="2" charset="0"/>
              </a:rPr>
              <a:t>сень</a:t>
            </a:r>
            <a:r>
              <a:rPr lang="ru-RU" sz="4800" b="1" dirty="0" smtClean="0">
                <a:solidFill>
                  <a:srgbClr val="002060"/>
                </a:solidFill>
                <a:latin typeface="Academy Tuv" pitchFamily="2" charset="0"/>
              </a:rPr>
              <a:t>                                                                                                           </a:t>
            </a:r>
            <a:endParaRPr lang="en-US" sz="4800" b="1" dirty="0" smtClean="0">
              <a:solidFill>
                <a:srgbClr val="002060"/>
              </a:solidFill>
              <a:latin typeface="Academy Tu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733 0.0125 L -0.30312 -0.72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" y="-3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607 0.01551 L 0.19809 -0.4759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2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555 0.02013 L 0.20555 -0.2298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Гимнастика для глаз</a:t>
            </a:r>
            <a:b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800" b="1" dirty="0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</a:rPr>
              <a:t>Ты на палец свой смотри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</a:rPr>
              <a:t>И считай до четырёх,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</a:rPr>
              <a:t>А потом ты вдаль гляди: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</a:rPr>
              <a:t>До шести твой будет счёт!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00694" y="150017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7346" name="Picture 7" descr="0_558aa_f162b69e_L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6085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6000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488" y="15716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Academy Tuv" pitchFamily="2" charset="0"/>
              </a:rPr>
              <a:t>Игра «Летает - не летает»</a:t>
            </a:r>
            <a:endParaRPr lang="ru-RU" b="1" dirty="0">
              <a:solidFill>
                <a:srgbClr val="FF0000"/>
              </a:solidFill>
              <a:latin typeface="Academy Tuv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572560" cy="528641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/>
              <a:t> </a:t>
            </a:r>
            <a:r>
              <a:rPr lang="ru-RU" sz="4400" b="1" dirty="0">
                <a:solidFill>
                  <a:srgbClr val="002060"/>
                </a:solidFill>
                <a:latin typeface="Academy Tuv" pitchFamily="2" charset="0"/>
              </a:rPr>
              <a:t>Снежинка летает? </a:t>
            </a:r>
            <a:endParaRPr lang="ru-RU" sz="4400" b="1" dirty="0" smtClean="0">
              <a:solidFill>
                <a:srgbClr val="002060"/>
              </a:solidFill>
              <a:latin typeface="Academy Tuv" pitchFamily="2" charset="0"/>
            </a:endParaRPr>
          </a:p>
          <a:p>
            <a:pPr algn="ctr"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Academy Tuv" pitchFamily="2" charset="0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Academy Tuv" pitchFamily="2" charset="0"/>
              </a:rPr>
              <a:t>Осёл</a:t>
            </a:r>
            <a:r>
              <a:rPr lang="ru-RU" sz="4400" b="1" dirty="0">
                <a:solidFill>
                  <a:srgbClr val="002060"/>
                </a:solidFill>
                <a:latin typeface="Academy Tuv" pitchFamily="2" charset="0"/>
              </a:rPr>
              <a:t> летает? </a:t>
            </a:r>
            <a:endParaRPr lang="ru-RU" sz="4400" b="1" dirty="0" smtClean="0">
              <a:solidFill>
                <a:srgbClr val="002060"/>
              </a:solidFill>
              <a:latin typeface="Academy Tuv" pitchFamily="2" charset="0"/>
            </a:endParaRPr>
          </a:p>
          <a:p>
            <a:pPr algn="ctr"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Academy Tuv" pitchFamily="2" charset="0"/>
              </a:rPr>
              <a:t>Сова </a:t>
            </a:r>
            <a:r>
              <a:rPr lang="ru-RU" sz="4400" b="1" dirty="0">
                <a:solidFill>
                  <a:srgbClr val="002060"/>
                </a:solidFill>
                <a:latin typeface="Academy Tuv" pitchFamily="2" charset="0"/>
              </a:rPr>
              <a:t>летает? </a:t>
            </a:r>
            <a:endParaRPr lang="ru-RU" sz="4400" b="1" dirty="0" smtClean="0">
              <a:solidFill>
                <a:srgbClr val="002060"/>
              </a:solidFill>
              <a:latin typeface="Academy Tuv" pitchFamily="2" charset="0"/>
            </a:endParaRPr>
          </a:p>
          <a:p>
            <a:pPr algn="ctr"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Academy Tuv" pitchFamily="2" charset="0"/>
              </a:rPr>
              <a:t>Собака </a:t>
            </a:r>
            <a:r>
              <a:rPr lang="ru-RU" sz="4400" b="1" dirty="0">
                <a:solidFill>
                  <a:srgbClr val="002060"/>
                </a:solidFill>
                <a:latin typeface="Academy Tuv" pitchFamily="2" charset="0"/>
              </a:rPr>
              <a:t>летает? </a:t>
            </a:r>
            <a:endParaRPr lang="ru-RU" sz="4400" b="1" dirty="0" smtClean="0">
              <a:solidFill>
                <a:srgbClr val="002060"/>
              </a:solidFill>
              <a:latin typeface="Academy Tuv" pitchFamily="2" charset="0"/>
            </a:endParaRPr>
          </a:p>
          <a:p>
            <a:pPr algn="ctr"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Academy Tuv" pitchFamily="2" charset="0"/>
              </a:rPr>
              <a:t>Самолёт </a:t>
            </a:r>
            <a:r>
              <a:rPr lang="ru-RU" sz="4400" b="1" dirty="0">
                <a:solidFill>
                  <a:srgbClr val="002060"/>
                </a:solidFill>
                <a:latin typeface="Academy Tuv" pitchFamily="2" charset="0"/>
              </a:rPr>
              <a:t>летает? </a:t>
            </a:r>
            <a:endParaRPr lang="ru-RU" sz="4400" b="1" dirty="0" smtClean="0">
              <a:solidFill>
                <a:srgbClr val="002060"/>
              </a:solidFill>
              <a:latin typeface="Academy Tuv" pitchFamily="2" charset="0"/>
            </a:endParaRPr>
          </a:p>
          <a:p>
            <a:pPr algn="ctr"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Academy Tuv" pitchFamily="2" charset="0"/>
              </a:rPr>
              <a:t>Сорока </a:t>
            </a:r>
            <a:r>
              <a:rPr lang="ru-RU" sz="4400" b="1" dirty="0">
                <a:solidFill>
                  <a:srgbClr val="002060"/>
                </a:solidFill>
                <a:latin typeface="Academy Tuv" pitchFamily="2" charset="0"/>
              </a:rPr>
              <a:t>летает? </a:t>
            </a:r>
            <a:endParaRPr lang="ru-RU" sz="4400" b="1" dirty="0" smtClean="0">
              <a:solidFill>
                <a:srgbClr val="002060"/>
              </a:solidFill>
              <a:latin typeface="Academy Tuv" pitchFamily="2" charset="0"/>
            </a:endParaRPr>
          </a:p>
          <a:p>
            <a:pPr algn="ctr"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Academy Tuv" pitchFamily="2" charset="0"/>
              </a:rPr>
              <a:t>Лист </a:t>
            </a:r>
            <a:r>
              <a:rPr lang="ru-RU" sz="4400" b="1" dirty="0">
                <a:solidFill>
                  <a:srgbClr val="002060"/>
                </a:solidFill>
                <a:latin typeface="Academy Tuv" pitchFamily="2" charset="0"/>
              </a:rPr>
              <a:t>летает?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186</Words>
  <Application>Microsoft Office PowerPoint</Application>
  <PresentationFormat>Экран (4:3)</PresentationFormat>
  <Paragraphs>61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Автоматизация  звука  «С»                     в разных позициях</vt:lpstr>
      <vt:lpstr> </vt:lpstr>
      <vt:lpstr> ковёр </vt:lpstr>
      <vt:lpstr> </vt:lpstr>
      <vt:lpstr> </vt:lpstr>
      <vt:lpstr> </vt:lpstr>
      <vt:lpstr>  Гимнастика для глаз  </vt:lpstr>
      <vt:lpstr>Слайд 8</vt:lpstr>
      <vt:lpstr>Игра «Летает - не летает»</vt:lpstr>
      <vt:lpstr> </vt:lpstr>
      <vt:lpstr>Слайд 11</vt:lpstr>
      <vt:lpstr>Игра «Путаница».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Автоматизация звука  «С»                            в разных позициях</dc:title>
  <dc:creator>Customer</dc:creator>
  <cp:lastModifiedBy>adm</cp:lastModifiedBy>
  <cp:revision>55</cp:revision>
  <dcterms:created xsi:type="dcterms:W3CDTF">2013-01-16T08:08:18Z</dcterms:created>
  <dcterms:modified xsi:type="dcterms:W3CDTF">2013-01-30T01:16:37Z</dcterms:modified>
</cp:coreProperties>
</file>