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73" r:id="rId3"/>
    <p:sldId id="271" r:id="rId4"/>
    <p:sldId id="256" r:id="rId5"/>
    <p:sldId id="263" r:id="rId6"/>
    <p:sldId id="257" r:id="rId7"/>
    <p:sldId id="258" r:id="rId8"/>
    <p:sldId id="265" r:id="rId9"/>
    <p:sldId id="259" r:id="rId10"/>
    <p:sldId id="260" r:id="rId11"/>
    <p:sldId id="261" r:id="rId12"/>
    <p:sldId id="268" r:id="rId13"/>
    <p:sldId id="274" r:id="rId14"/>
    <p:sldId id="262" r:id="rId15"/>
    <p:sldId id="272" r:id="rId16"/>
    <p:sldId id="275" r:id="rId17"/>
    <p:sldId id="26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C7B1D-BBEA-495F-8117-DE144F020F6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FCCF6-CAB8-4E1B-AAA0-F41284948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17608-94B5-4013-96A9-6A686F75DC78}" type="slidenum">
              <a:rPr lang="ru-RU"/>
              <a:pPr/>
              <a:t>17</a:t>
            </a:fld>
            <a:endParaRPr 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DDBE-3251-4D50-A1CC-1280B2F0DEF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ED4D-3F25-49BE-942A-D80CF3057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DDBE-3251-4D50-A1CC-1280B2F0DEF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ED4D-3F25-49BE-942A-D80CF3057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DDBE-3251-4D50-A1CC-1280B2F0DEF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ED4D-3F25-49BE-942A-D80CF3057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DDBE-3251-4D50-A1CC-1280B2F0DEF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ED4D-3F25-49BE-942A-D80CF3057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DDBE-3251-4D50-A1CC-1280B2F0DEF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ED4D-3F25-49BE-942A-D80CF3057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DDBE-3251-4D50-A1CC-1280B2F0DEF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ED4D-3F25-49BE-942A-D80CF3057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DDBE-3251-4D50-A1CC-1280B2F0DEF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ED4D-3F25-49BE-942A-D80CF3057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DDBE-3251-4D50-A1CC-1280B2F0DEF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ED4D-3F25-49BE-942A-D80CF3057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DDBE-3251-4D50-A1CC-1280B2F0DEF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ED4D-3F25-49BE-942A-D80CF3057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DDBE-3251-4D50-A1CC-1280B2F0DEF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ED4D-3F25-49BE-942A-D80CF3057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DDBE-3251-4D50-A1CC-1280B2F0DEF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ED4D-3F25-49BE-942A-D80CF3057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EDDBE-3251-4D50-A1CC-1280B2F0DEF6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BED4D-3F25-49BE-942A-D80CF3057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s1.i.ua/1/101/206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4432" y="-142900"/>
            <a:ext cx="4969568" cy="37147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2" name="Picture 4" descr="http://www.stihi.ru/pics/2009/03/16/17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2071678"/>
            <a:ext cx="4851920" cy="371475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nus sylvestri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85762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8434" name="Picture 2" descr="http://xn----itbbjadgiv7af3o.xn--p1ai/uploads/1266577744_5946359.jpg"/>
          <p:cNvPicPr>
            <a:picLocks noChangeAspect="1" noChangeArrowheads="1"/>
          </p:cNvPicPr>
          <p:nvPr/>
        </p:nvPicPr>
        <p:blipFill>
          <a:blip r:embed="rId3"/>
          <a:srcRect l="31875"/>
          <a:stretch>
            <a:fillRect/>
          </a:stretch>
        </p:blipFill>
        <p:spPr bwMode="auto">
          <a:xfrm>
            <a:off x="6429388" y="3000372"/>
            <a:ext cx="2595554" cy="342900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57422" y="5572140"/>
            <a:ext cx="224452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СОСНА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ль обыкновенная. Молодое дерево. Юг Германии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00049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Рисунок 4" descr="http://upload.wikimedia.org/wikipedia/commons/thumb/1/1b/Koeh-105.jpg/220px-Koeh-1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643050"/>
            <a:ext cx="292895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43372" y="5500702"/>
            <a:ext cx="133427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ЕЛЬ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43108" y="-142900"/>
            <a:ext cx="2697163" cy="7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/>
              </a:rPr>
              <a:t>БЕРЁ</a:t>
            </a:r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/>
              </a:rPr>
              <a:t>З</a:t>
            </a:r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/>
              </a:rPr>
              <a:t>А</a:t>
            </a:r>
            <a:endParaRPr lang="ru-RU" sz="3600" b="1" kern="10" spc="0" dirty="0">
              <a:ln w="9525">
                <a:solidFill>
                  <a:srgbClr val="622423"/>
                </a:solidFill>
                <a:round/>
                <a:headEnd/>
                <a:tailEnd/>
              </a:ln>
              <a:solidFill>
                <a:schemeClr val="bg2">
                  <a:lumMod val="50000"/>
                </a:schemeClr>
              </a:solidFill>
              <a:effectLst/>
              <a:latin typeface="Arial Black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1785918" y="714356"/>
            <a:ext cx="2697163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/>
              </a:rPr>
              <a:t>СОСН</a:t>
            </a:r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/>
              </a:rPr>
              <a:t>А</a:t>
            </a:r>
            <a:endParaRPr lang="ru-RU" sz="3600" b="1" kern="10" spc="0" dirty="0">
              <a:ln w="9525">
                <a:solidFill>
                  <a:srgbClr val="622423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/>
              <a:latin typeface="Arial Black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2643174" y="1357298"/>
            <a:ext cx="2411411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/>
              </a:rPr>
              <a:t>ЛИ</a:t>
            </a:r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/>
              </a:rPr>
              <a:t>П</a:t>
            </a:r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/>
              </a:rPr>
              <a:t>А</a:t>
            </a:r>
            <a:endParaRPr lang="ru-RU" sz="3600" b="1" kern="10" spc="0" dirty="0">
              <a:ln w="9525">
                <a:solidFill>
                  <a:srgbClr val="622423"/>
                </a:solidFill>
                <a:round/>
                <a:headEnd/>
                <a:tailEnd/>
              </a:ln>
              <a:solidFill>
                <a:schemeClr val="bg2">
                  <a:lumMod val="50000"/>
                </a:schemeClr>
              </a:solidFill>
              <a:effectLst/>
              <a:latin typeface="Arial Black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3929058" y="2000240"/>
            <a:ext cx="2768601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/>
              </a:rPr>
              <a:t>О</a:t>
            </a:r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/>
              </a:rPr>
              <a:t>ЛЬХА</a:t>
            </a:r>
            <a:endParaRPr lang="ru-RU" sz="3600" b="1" kern="10" spc="0" dirty="0">
              <a:ln w="9525">
                <a:solidFill>
                  <a:srgbClr val="622423"/>
                </a:solidFill>
                <a:round/>
                <a:headEnd/>
                <a:tailEnd/>
              </a:ln>
              <a:solidFill>
                <a:schemeClr val="bg2">
                  <a:lumMod val="50000"/>
                </a:schemeClr>
              </a:solidFill>
              <a:effectLst/>
              <a:latin typeface="Arial Black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4000496" y="2714620"/>
            <a:ext cx="500066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/>
              </a:rPr>
              <a:t>В</a:t>
            </a:r>
            <a:endParaRPr lang="ru-RU" sz="3600" b="1" kern="10" spc="0" dirty="0">
              <a:ln w="9525">
                <a:solidFill>
                  <a:srgbClr val="622423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/>
              <a:latin typeface="Arial Black"/>
            </a:endParaRPr>
          </a:p>
        </p:txBody>
      </p:sp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4000496" y="3429000"/>
            <a:ext cx="1785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/>
              </a:rPr>
              <a:t>Е</a:t>
            </a:r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/>
              </a:rPr>
              <a:t>ЛЬ</a:t>
            </a:r>
            <a:endParaRPr lang="ru-RU" sz="3600" b="1" kern="10" spc="0" dirty="0">
              <a:ln w="9525">
                <a:solidFill>
                  <a:srgbClr val="622423"/>
                </a:solidFill>
                <a:round/>
                <a:headEnd/>
                <a:tailEnd/>
              </a:ln>
              <a:solidFill>
                <a:schemeClr val="bg2">
                  <a:lumMod val="50000"/>
                </a:schemeClr>
              </a:solidFill>
              <a:effectLst/>
              <a:latin typeface="Arial Black"/>
            </a:endParaRPr>
          </a:p>
        </p:txBody>
      </p:sp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3929058" y="4143380"/>
            <a:ext cx="1785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/>
              </a:rPr>
              <a:t>Д</a:t>
            </a:r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/>
              </a:rPr>
              <a:t>УБ</a:t>
            </a:r>
            <a:endParaRPr lang="ru-RU" sz="3600" b="1" kern="10" spc="0" dirty="0">
              <a:ln w="9525">
                <a:solidFill>
                  <a:srgbClr val="622423"/>
                </a:solidFill>
                <a:round/>
                <a:headEnd/>
                <a:tailEnd/>
              </a:ln>
              <a:solidFill>
                <a:schemeClr val="bg2">
                  <a:lumMod val="50000"/>
                </a:schemeClr>
              </a:solidFill>
              <a:effectLst/>
              <a:latin typeface="Arial Black"/>
            </a:endParaRPr>
          </a:p>
        </p:txBody>
      </p:sp>
      <p:sp>
        <p:nvSpPr>
          <p:cNvPr id="17" name="WordArt 4"/>
          <p:cNvSpPr>
            <a:spLocks noChangeArrowheads="1" noChangeShapeType="1" noTextEdit="1"/>
          </p:cNvSpPr>
          <p:nvPr/>
        </p:nvSpPr>
        <p:spPr bwMode="auto">
          <a:xfrm>
            <a:off x="2285984" y="4857760"/>
            <a:ext cx="278608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/>
              </a:rPr>
              <a:t>ЯСЕ</a:t>
            </a:r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/>
              </a:rPr>
              <a:t>Н</a:t>
            </a:r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/>
              </a:rPr>
              <a:t>Ь</a:t>
            </a:r>
            <a:endParaRPr lang="ru-RU" sz="3600" b="1" kern="10" spc="0" dirty="0">
              <a:ln w="9525">
                <a:solidFill>
                  <a:srgbClr val="622423"/>
                </a:solidFill>
                <a:round/>
                <a:headEnd/>
                <a:tailEnd/>
              </a:ln>
              <a:solidFill>
                <a:schemeClr val="bg2">
                  <a:lumMod val="50000"/>
                </a:schemeClr>
              </a:solidFill>
              <a:effectLst/>
              <a:latin typeface="Arial Black"/>
            </a:endParaRP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929058" y="5572140"/>
            <a:ext cx="1785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/>
              </a:rPr>
              <a:t>И</a:t>
            </a:r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/>
              </a:rPr>
              <a:t>ВА</a:t>
            </a:r>
            <a:endParaRPr lang="ru-RU" sz="3600" b="1" kern="10" spc="0" dirty="0">
              <a:ln w="9525">
                <a:solidFill>
                  <a:srgbClr val="622423"/>
                </a:solidFill>
                <a:round/>
                <a:headEnd/>
                <a:tailEnd/>
              </a:ln>
              <a:solidFill>
                <a:schemeClr val="bg2">
                  <a:lumMod val="50000"/>
                </a:schemeClr>
              </a:solidFill>
              <a:effectLst/>
              <a:latin typeface="Arial Black"/>
            </a:endParaRP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3929058" y="6215082"/>
            <a:ext cx="2411411" cy="6429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/>
              </a:rPr>
              <a:t>К</a:t>
            </a:r>
            <a:r>
              <a:rPr lang="ru-RU" sz="3600" b="1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/>
              </a:rPr>
              <a:t>ЛЁН</a:t>
            </a:r>
            <a:endParaRPr lang="ru-RU" sz="3600" b="1" kern="10" spc="0" dirty="0">
              <a:ln w="9525">
                <a:solidFill>
                  <a:srgbClr val="622423"/>
                </a:solidFill>
                <a:round/>
                <a:headEnd/>
                <a:tailEnd/>
              </a:ln>
              <a:solidFill>
                <a:schemeClr val="bg2">
                  <a:lumMod val="50000"/>
                </a:schemeClr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fimki.net/img/2007/07/05/sochi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685799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500174"/>
            <a:ext cx="7086592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	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Сочи состоялась «Акция по пересадке деревьев, занесенных в Красную книгу». Она незамысловато названа «Сохраним природу для потомков». Во время акции было пересажено 6860 саженцев самшита. Акция проводилась в ходе строительства совмещённой автомобильной и железной дороги «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Адлер-Красная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Поляна». 0,4 этого количества пересадили на одну поляну, а остальные – на другую. Сколько саженцев самшита пересадили на другую поляну?»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ndfon.ru/catalog/ul/i/242.jpg"/>
          <p:cNvPicPr>
            <a:picLocks noChangeAspect="1" noChangeArrowheads="1"/>
          </p:cNvPicPr>
          <p:nvPr/>
        </p:nvPicPr>
        <p:blipFill>
          <a:blip r:embed="rId2"/>
          <a:srcRect t="12210" r="45678" b="45902"/>
          <a:stretch>
            <a:fillRect/>
          </a:stretch>
        </p:blipFill>
        <p:spPr bwMode="auto">
          <a:xfrm>
            <a:off x="2357422" y="1214422"/>
            <a:ext cx="5099573" cy="54292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357554" y="285728"/>
            <a:ext cx="299312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САМШИТ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Математический диктант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0,298 + 57,84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404,16 : 48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50,3 – 8,096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10,89 </a:t>
            </a:r>
            <a:r>
              <a:rPr lang="ru-RU" sz="4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68,40 : 10 – 2,1 : 100 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6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66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Стр. 193, № 566</a:t>
            </a:r>
          </a:p>
          <a:p>
            <a:pPr>
              <a:buNone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9" name="WordArt 11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8351837" cy="2447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Arial"/>
                <a:cs typeface="Arial"/>
              </a:rPr>
              <a:t>Открытый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Arial"/>
                <a:cs typeface="Arial"/>
              </a:rPr>
              <a:t>микрафон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5050"/>
              </a:solidFill>
              <a:latin typeface="Arial"/>
              <a:cs typeface="Arial"/>
            </a:endParaRPr>
          </a:p>
        </p:txBody>
      </p:sp>
      <p:sp>
        <p:nvSpPr>
          <p:cNvPr id="104461" name="Rectangle 1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611188" y="1628775"/>
            <a:ext cx="4194175" cy="4422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800" dirty="0">
              <a:solidFill>
                <a:srgbClr val="FF505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Что ты узнал нового о деревьях нашего края?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14422"/>
            <a:ext cx="8001055" cy="452431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9600" b="1" spc="50" dirty="0" smtClean="0">
                <a:ln w="1143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ЗА ВНИМАНИЕ!</a:t>
            </a:r>
            <a:endParaRPr lang="ru-RU" sz="9600" b="1" cap="none" spc="50" dirty="0">
              <a:ln w="11430">
                <a:solidFill>
                  <a:schemeClr val="accent5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571472" y="1428736"/>
            <a:ext cx="8072494" cy="3786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2857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6B13"/>
                    </a:gs>
                    <a:gs pos="50000">
                      <a:srgbClr val="FFFF00"/>
                    </a:gs>
                    <a:gs pos="100000">
                      <a:srgbClr val="156B13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"Нет милей чудес,</a:t>
            </a:r>
          </a:p>
          <a:p>
            <a:pPr algn="ctr" rtl="0"/>
            <a:r>
              <a:rPr lang="ru-RU" sz="3600" b="1" kern="10" spc="0" dirty="0" smtClean="0">
                <a:ln w="2857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6B13"/>
                    </a:gs>
                    <a:gs pos="50000">
                      <a:srgbClr val="FFFF00"/>
                    </a:gs>
                    <a:gs pos="100000">
                      <a:srgbClr val="156B13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чем наш русский лес"</a:t>
            </a:r>
            <a:endParaRPr lang="ru-RU" sz="3600" b="1" kern="10" spc="0" dirty="0">
              <a:ln w="28575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56B13"/>
                  </a:gs>
                  <a:gs pos="50000">
                    <a:srgbClr val="FFFF00"/>
                  </a:gs>
                  <a:gs pos="100000">
                    <a:srgbClr val="156B13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alyana.100tonn.ru/maps/caucasian_game_reserve_map.gif"/>
          <p:cNvPicPr>
            <a:picLocks noChangeAspect="1" noChangeArrowheads="1"/>
          </p:cNvPicPr>
          <p:nvPr/>
        </p:nvPicPr>
        <p:blipFill>
          <a:blip r:embed="rId2"/>
          <a:srcRect t="3978" b="11159"/>
          <a:stretch>
            <a:fillRect/>
          </a:stretch>
        </p:blipFill>
        <p:spPr bwMode="auto">
          <a:xfrm>
            <a:off x="3382113" y="1142984"/>
            <a:ext cx="5761887" cy="558734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928934"/>
            <a:ext cx="37147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Кавказский Государственный природный биосферный заповедник был основан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мая 1924 г. 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2/65/97/65097373_0a08a44d9d9e4cc4d3c00a07210432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58204" cy="550070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http://www.u-lekar.ru/img/bereza.jpg"/>
          <p:cNvPicPr>
            <a:picLocks noChangeAspect="1" noChangeArrowheads="1"/>
          </p:cNvPicPr>
          <p:nvPr/>
        </p:nvPicPr>
        <p:blipFill>
          <a:blip r:embed="rId3"/>
          <a:srcRect b="9090"/>
          <a:stretch>
            <a:fillRect/>
          </a:stretch>
        </p:blipFill>
        <p:spPr bwMode="auto">
          <a:xfrm>
            <a:off x="6429388" y="2786058"/>
            <a:ext cx="2533652" cy="38649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57422" y="5572140"/>
            <a:ext cx="236218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БЕРЁЗА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5/55/Bundesarchiv_Bild_183-1985-0404-003%2C_Colditz%2C_Birkensafternte.jpg/170px-Bundesarchiv_Bild_183-1985-0404-003%2C_Colditz%2C_Birkensafter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2960" cy="35718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Bb419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857232"/>
            <a:ext cx="4932624" cy="207170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0" name="Picture 6" descr="Birch tar so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5404" y="2928934"/>
            <a:ext cx="2838596" cy="17145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2" name="Picture 8" descr="http://upload.wikimedia.org/wikipedia/commons/thumb/b/b8/Birchsyrup.jpg/220px-Birchsyru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7934" y="4857761"/>
            <a:ext cx="2316066" cy="20002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4" name="Picture 10" descr="http://t0.gstatic.com/images?q=tbn:ANd9GcQj2K_Gi_JHx28OvOj5WwUyUGshXFfZ1gFZKtJWxgHWJORTMkdWqGsKvExvq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9" y="0"/>
            <a:ext cx="2285992" cy="228599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6" name="Picture 12" descr="http://pics.livejournal.com/visitperm/pic/0018d74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4357694"/>
            <a:ext cx="3112413" cy="250030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8" name="Picture 14" descr="Деревенская утварь. Туеса и Ковш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3211015"/>
            <a:ext cx="2428892" cy="364698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сень обыкновенны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7213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Рисунок 4" descr="Koeh-06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429000"/>
            <a:ext cx="2621915" cy="316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57422" y="5572140"/>
            <a:ext cx="210826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ЯСЕНЬ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айл:Bi-colored Maple Tre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790950" cy="570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146" name="Picture 2" descr="http://www.krugosvet.ru/images/1000108_0836_001.jpg"/>
          <p:cNvPicPr>
            <a:picLocks noChangeAspect="1" noChangeArrowheads="1"/>
          </p:cNvPicPr>
          <p:nvPr/>
        </p:nvPicPr>
        <p:blipFill>
          <a:blip r:embed="rId3"/>
          <a:srcRect l="51090"/>
          <a:stretch>
            <a:fillRect/>
          </a:stretch>
        </p:blipFill>
        <p:spPr bwMode="auto">
          <a:xfrm>
            <a:off x="6715140" y="1928802"/>
            <a:ext cx="2138353" cy="476516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6248" y="5572140"/>
            <a:ext cx="178606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КЛЁН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xdom.ru/upload/wood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428892" cy="24288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http://www.woodmagic.ru/images/derevo/klen.jpg"/>
          <p:cNvPicPr>
            <a:picLocks noChangeAspect="1" noChangeArrowheads="1"/>
          </p:cNvPicPr>
          <p:nvPr/>
        </p:nvPicPr>
        <p:blipFill>
          <a:blip r:embed="rId3"/>
          <a:srcRect l="66667" t="2515" r="4166" b="78622"/>
          <a:stretch>
            <a:fillRect/>
          </a:stretch>
        </p:blipFill>
        <p:spPr bwMode="auto">
          <a:xfrm>
            <a:off x="6429388" y="214290"/>
            <a:ext cx="2200290" cy="23574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0" name="Picture 6" descr="http://nagrany.ru/data/files/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94462">
            <a:off x="206473" y="4814512"/>
            <a:ext cx="2381250" cy="15716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2" name="Picture 8" descr="http://consumer-club.com.ua/modules/multimedia/media/foto/43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786058"/>
            <a:ext cx="2071702" cy="158633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4" name="Picture 10" descr="Прялки"/>
          <p:cNvPicPr>
            <a:picLocks noChangeAspect="1" noChangeArrowheads="1"/>
          </p:cNvPicPr>
          <p:nvPr/>
        </p:nvPicPr>
        <p:blipFill>
          <a:blip r:embed="rId6"/>
          <a:srcRect r="50749"/>
          <a:stretch>
            <a:fillRect/>
          </a:stretch>
        </p:blipFill>
        <p:spPr bwMode="auto">
          <a:xfrm>
            <a:off x="3357554" y="1142984"/>
            <a:ext cx="1928826" cy="405140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4" descr="http://www.woodmagic.ru/images/derevo/klen.jpg"/>
          <p:cNvPicPr>
            <a:picLocks noChangeAspect="1" noChangeArrowheads="1"/>
          </p:cNvPicPr>
          <p:nvPr/>
        </p:nvPicPr>
        <p:blipFill>
          <a:blip r:embed="rId3"/>
          <a:srcRect l="4167" t="22636" r="66666" b="61016"/>
          <a:stretch>
            <a:fillRect/>
          </a:stretch>
        </p:blipFill>
        <p:spPr bwMode="auto">
          <a:xfrm>
            <a:off x="5715008" y="3214686"/>
            <a:ext cx="1538665" cy="14287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4" descr="http://www.woodmagic.ru/images/derevo/klen.jpg"/>
          <p:cNvPicPr>
            <a:picLocks noChangeAspect="1" noChangeArrowheads="1"/>
          </p:cNvPicPr>
          <p:nvPr/>
        </p:nvPicPr>
        <p:blipFill>
          <a:blip r:embed="rId3"/>
          <a:srcRect l="66667" t="22636" r="6249" b="40895"/>
          <a:stretch>
            <a:fillRect/>
          </a:stretch>
        </p:blipFill>
        <p:spPr bwMode="auto">
          <a:xfrm rot="1063797">
            <a:off x="7429524" y="4114948"/>
            <a:ext cx="1071570" cy="239042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t0.gstatic.com/images?q=tbn:ANd9GcT4N5ztEyfVb6EXDNmWPpwATxAw8BXHRssIm_oG7MuWiJT15rwcHGO9YUVmh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071942"/>
            <a:ext cx="2211156" cy="278605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4" name="Picture 6" descr="http://3.bp.blogspot.com/_DEVDzUuFZ2E/TQLSGPJcrxI/AAAAAAAAADE/3GF_MdeGbBg/s1600/bacchan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61496" cy="492919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57422" y="5572140"/>
            <a:ext cx="140230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ДУБ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590</TotalTime>
  <Words>85</Words>
  <Application>Microsoft Office PowerPoint</Application>
  <PresentationFormat>Экран (4:3)</PresentationFormat>
  <Paragraphs>38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Задача</vt:lpstr>
      <vt:lpstr>Слайд 14</vt:lpstr>
      <vt:lpstr>Математический диктант</vt:lpstr>
      <vt:lpstr>Домашнее задание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Admin</cp:lastModifiedBy>
  <cp:revision>48</cp:revision>
  <dcterms:created xsi:type="dcterms:W3CDTF">2011-10-27T13:32:23Z</dcterms:created>
  <dcterms:modified xsi:type="dcterms:W3CDTF">2013-01-30T10:24:03Z</dcterms:modified>
</cp:coreProperties>
</file>