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5" r:id="rId7"/>
    <p:sldId id="264" r:id="rId8"/>
    <p:sldId id="263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0BFB-02DC-4DC8-B033-57E7A54D1EA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F9ED-9F65-42B8-BB90-E9FE8F974E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F9ED-9F65-42B8-BB90-E9FE8F974E1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2BA0-5B06-448C-AA81-C46880E3852E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E60B-5A85-4543-AD76-3A0A1FFA9F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minobr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.org/" TargetMode="External"/><Relationship Id="rId2" Type="http://schemas.openxmlformats.org/officeDocument/2006/relationships/hyperlink" Target="http://www.goethe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hyperlink" Target="http://www.mir-konkursov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undsprache.at/" TargetMode="External"/><Relationship Id="rId2" Type="http://schemas.openxmlformats.org/officeDocument/2006/relationships/hyperlink" Target="http://www.deutsch-perfeck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http://www.dopcast.de-&#1089;&#1086;&#1076;&#1077;&#1088;&#1078;&#1080;&#1090;/" TargetMode="External"/><Relationship Id="rId7" Type="http://schemas.openxmlformats.org/officeDocument/2006/relationships/hyperlink" Target="http://www.lingofox.degjvj;tn/" TargetMode="External"/><Relationship Id="rId2" Type="http://schemas.openxmlformats.org/officeDocument/2006/relationships/hyperlink" Target="http://www.kaleidos.de-&#1084;&#1086;&#1078;&#1085;&#1086;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vorleser.de/" TargetMode="External"/><Relationship Id="rId5" Type="http://schemas.openxmlformats.org/officeDocument/2006/relationships/hyperlink" Target="http://www.freundin.de/" TargetMode="External"/><Relationship Id="rId4" Type="http://schemas.openxmlformats.org/officeDocument/2006/relationships/hyperlink" Target="http://www.ardmediathek.de-&#1084;&#1086;&#1078;&#1085;&#1086;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f.eduprojects.net/" TargetMode="External"/><Relationship Id="rId2" Type="http://schemas.openxmlformats.org/officeDocument/2006/relationships/hyperlink" Target="http://www.goethe.de/bil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49902">
            <a:off x="574864" y="70389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Работа с одарёнными детьми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8580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На уроках немецкого языка</a:t>
            </a:r>
            <a:endParaRPr lang="ru-RU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Picture 2" descr="C:\Users\ромнатян\Desktop\Наташина флэшка\нов фото\DCIM\100SSCAM\S6302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98797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также участвовали и во Всероссийской дистанционной олимпиаде по немецкому языку среди 5 – 9 классов в 2012 году, организованной Министерством образования на портале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http://minobr.org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ученики опубликовали свои работы на сайтах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http://nsportal.ru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http://pedsovet.org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Гутель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 «Конец света в 2012?!»,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Фёдорова А. «Лицо города – визитная карточка страны( Калининград)</a:t>
            </a:r>
          </a:p>
          <a:p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Штырёва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 «Немецкий кинематограф»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Золотова А. « Моя любимая музыка»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Уткин С. «Города золотого кольца»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Большое количество конкурсов проводятся в сети Интернет: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сайтах </a:t>
            </a:r>
          </a:p>
          <a:p>
            <a:r>
              <a:rPr lang="en-US" dirty="0" smtClean="0">
                <a:hlinkClick r:id="rId2"/>
              </a:rPr>
              <a:t>www.goethe.de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www.minobr.org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www.mir-konkursov.ru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айт</a:t>
            </a:r>
            <a:r>
              <a:rPr lang="ru-RU" dirty="0" smtClean="0"/>
              <a:t> «Познание и творчество»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Так, мои ученицы участвовали в Международном конкурсе, организованным Гёте –институтом в Швеции «Мой любимый спортсмен». Сайт:</a:t>
            </a:r>
          </a:p>
          <a:p>
            <a:r>
              <a:rPr lang="en-US" dirty="0" smtClean="0"/>
              <a:t>http://goethe.de/sportunddeutsch/</a:t>
            </a:r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169" name="Picture 1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84784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Мне нравится использовать следующие 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Предметные декады по немецкому языку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Олимпиады разных уровней 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муниципальные, городские, дистанционные)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Конкурсы ( Всероссийские. Региональные, муниципальные, школьные)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Участие в школьных научно-практических « Первые шаги»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регионального материала на уроках: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материала « Хроники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Танненвальде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    и        « Любимые произведения жителей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Танненвальде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4" name="Содержимое 3" descr="img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442972" cy="324916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4" descr="img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416606" cy="237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5-tub.yandex.net/i?id=8027048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1656184" cy="2553494"/>
          </a:xfrm>
          <a:prstGeom prst="rect">
            <a:avLst/>
          </a:prstGeom>
          <a:noFill/>
        </p:spPr>
      </p:pic>
      <p:pic>
        <p:nvPicPr>
          <p:cNvPr id="3" name="Picture 4" descr="http://im6-tub.yandex.net/i?id=116922324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8680"/>
            <a:ext cx="1860798" cy="2160240"/>
          </a:xfrm>
          <a:prstGeom prst="rect">
            <a:avLst/>
          </a:prstGeom>
          <a:noFill/>
        </p:spPr>
      </p:pic>
      <p:pic>
        <p:nvPicPr>
          <p:cNvPr id="4" name="Picture 8" descr="http://im8-tub.yandex.net/i?id=74539872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2664296" cy="2016224"/>
          </a:xfrm>
          <a:prstGeom prst="rect">
            <a:avLst/>
          </a:prstGeom>
          <a:noFill/>
        </p:spPr>
      </p:pic>
      <p:pic>
        <p:nvPicPr>
          <p:cNvPr id="5" name="Picture 6" descr="http://im5-tub.yandex.net/i?id=48557346-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32856"/>
            <a:ext cx="3024336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869160"/>
            <a:ext cx="4688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Europa</a:t>
            </a:r>
            <a:r>
              <a:rPr lang="en-US" sz="4000" dirty="0" smtClean="0">
                <a:solidFill>
                  <a:srgbClr val="C00000"/>
                </a:solidFill>
              </a:rPr>
              <a:t> in Kaliningrad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0963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Внеурочная деятельность позволяет выявлять и развивать детей в начальной школе.</a:t>
            </a:r>
            <a:br>
              <a:rPr lang="ru-RU" sz="3200" dirty="0" smtClean="0"/>
            </a:br>
            <a:r>
              <a:rPr lang="ru-RU" sz="3200" dirty="0" smtClean="0"/>
              <a:t>«Немецкий театр» -2-е классы, готовимся к выступлению 20 апреля на областном театральном фестивале.</a:t>
            </a:r>
            <a:endParaRPr lang="ru-RU" sz="3200" dirty="0"/>
          </a:p>
        </p:txBody>
      </p:sp>
      <p:pic>
        <p:nvPicPr>
          <p:cNvPr id="2050" name="Picture 2" descr="Выступле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236799" cy="2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спасиб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50999" cy="295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171185" cy="407424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Дети охотно всегда чем-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нибудь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занимаются.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Это весьма полезно,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 потому не следует  этому мешать,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но нужно принимать меры к тому,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Чтобы всегда у них было что делать.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Ян Коменский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 descr="C:\Users\ромнатян\Desktop\дюссердольф\с флэшки фото 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347864" cy="240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Цели и задачи, которые я ставлю перед собой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*   </a:t>
            </a:r>
            <a:r>
              <a:rPr lang="ru-RU" dirty="0" smtClean="0">
                <a:solidFill>
                  <a:srgbClr val="002060"/>
                </a:solidFill>
              </a:rPr>
              <a:t>Использование элементов коммуникативных и проектных методик с использованием ИКТ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* Деление учащихся на группы, что позволяет разнообразить формы взаимодействия учителя  с учениками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Внеклассная творческая и проектная деятельность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индивидуальные занятия-консультации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01208"/>
            <a:ext cx="126833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Элементы проектной методики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Практика показывает, что языковые  проекты чрезвычайно необходимы.</a:t>
            </a: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основе проекта лежит какая – либо проблема, требующая исследовательского поиска для её решения, самостоятельной деятельности учащихся на уроке и во внеурочное время.</a:t>
            </a:r>
          </a:p>
          <a:p>
            <a:endParaRPr lang="ru-RU" dirty="0"/>
          </a:p>
        </p:txBody>
      </p:sp>
      <p:pic>
        <p:nvPicPr>
          <p:cNvPr id="4" name="Picture 2" descr="Ученик - Галина Борисовна Перфи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8100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50778">
            <a:off x="1688650" y="587982"/>
            <a:ext cx="7140898" cy="18490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Обеспечение с помощью современных образовательных технологий учета индивидуальных особенностей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одаренных детей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Включение учащихся в научно -  исследовательскую и проектную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24944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Проведение предметных олимпиад интеллектуальных марафонов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Подготовка учащихся к написанию конкурсных творческих работ.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Вовлечение учащихся во внеклассные мероприятия по предмету: викторины, театрализованные представления круглый стол, интеллектуальные игры.</a:t>
            </a:r>
          </a:p>
        </p:txBody>
      </p:sp>
      <p:sp>
        <p:nvSpPr>
          <p:cNvPr id="7" name="Прямоугольник 6"/>
          <p:cNvSpPr/>
          <p:nvPr/>
        </p:nvSpPr>
        <p:spPr>
          <a:xfrm rot="414398">
            <a:off x="1853559" y="3537295"/>
            <a:ext cx="4302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Привлечение учащихся к организации и проведению уроков (роль учеников- консультантов, например при </a:t>
            </a:r>
            <a:r>
              <a:rPr lang="ru-RU" dirty="0" smtClean="0"/>
              <a:t>работе </a:t>
            </a:r>
            <a:r>
              <a:rPr lang="ru-RU" dirty="0"/>
              <a:t>над ошибками, роль учителя при выполнении опережающих заданий, роль лидера при работе при работе в группах).</a:t>
            </a:r>
          </a:p>
        </p:txBody>
      </p:sp>
      <p:pic>
        <p:nvPicPr>
          <p:cNvPr id="68610" name="Picture 2" descr="Девочка - серия анимация люде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6102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 нравится использовать компьютер на своих уроках, это позволяет мне наиболее интересно преподнести «скучные» и сложные темы – грамматику, лексику, страноведение.</a:t>
            </a:r>
          </a:p>
          <a:p>
            <a:pPr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позволяет легко и удобно осуществить контроль знаний. ( я использую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тесты на ссылках :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www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err="1" smtClean="0">
                <a:solidFill>
                  <a:srgbClr val="002060"/>
                </a:solidFill>
              </a:rPr>
              <a:t>deutschimunterricht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err="1" smtClean="0">
                <a:solidFill>
                  <a:srgbClr val="002060"/>
                </a:solidFill>
              </a:rPr>
              <a:t>gramma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smtClean="0">
                <a:solidFill>
                  <a:srgbClr val="002060"/>
                </a:solidFill>
              </a:rPr>
              <a:t>de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u="sng" dirty="0" smtClean="0">
                <a:solidFill>
                  <a:srgbClr val="002060"/>
                </a:solidFill>
                <a:hlinkClick r:id="rId2"/>
              </a:rPr>
              <a:t>www</a:t>
            </a:r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sz="2400" u="sng" dirty="0" err="1" smtClean="0">
                <a:solidFill>
                  <a:srgbClr val="002060"/>
                </a:solidFill>
                <a:hlinkClick r:id="rId2"/>
              </a:rPr>
              <a:t>deutsch</a:t>
            </a:r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2400" u="sng" dirty="0" err="1" smtClean="0">
                <a:solidFill>
                  <a:srgbClr val="002060"/>
                </a:solidFill>
                <a:hlinkClick r:id="rId2"/>
              </a:rPr>
              <a:t>perfeckt</a:t>
            </a:r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sz="2400" u="sng" dirty="0" smtClean="0">
                <a:solidFill>
                  <a:srgbClr val="002060"/>
                </a:solidFill>
                <a:hlinkClick r:id="rId2"/>
              </a:rPr>
              <a:t>com</a:t>
            </a:r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hlinkClick r:id="rId3"/>
              </a:rPr>
              <a:t>www</a:t>
            </a:r>
            <a:r>
              <a:rPr lang="ru-RU" sz="2400" u="sng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400" u="sng" dirty="0" err="1" smtClean="0">
                <a:solidFill>
                  <a:srgbClr val="002060"/>
                </a:solidFill>
                <a:hlinkClick r:id="rId3"/>
              </a:rPr>
              <a:t>kulturundsprache</a:t>
            </a:r>
            <a:r>
              <a:rPr lang="ru-RU" sz="2400" u="sng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400" u="sng" dirty="0" smtClean="0">
                <a:solidFill>
                  <a:srgbClr val="002060"/>
                </a:solidFill>
                <a:hlinkClick r:id="rId3"/>
              </a:rPr>
              <a:t>at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23554" name="Picture 2" descr="http://klub-drug.ru/wp-content/uploads/2011/04/ADHD-child-school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304256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подкастах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http://www.kaleidos.de-</a:t>
            </a:r>
            <a:r>
              <a:rPr lang="ru-RU" sz="2400" dirty="0" smtClean="0">
                <a:hlinkClick r:id="rId2"/>
              </a:rPr>
              <a:t>можно</a:t>
            </a:r>
            <a:r>
              <a:rPr lang="ru-RU" sz="2400" dirty="0" smtClean="0"/>
              <a:t> найти подробную информацию о быте в Германии</a:t>
            </a:r>
          </a:p>
          <a:p>
            <a:r>
              <a:rPr lang="en-US" sz="2400" dirty="0" smtClean="0">
                <a:hlinkClick r:id="rId3"/>
              </a:rPr>
              <a:t>http://www.dopcast.de-</a:t>
            </a:r>
            <a:r>
              <a:rPr lang="ru-RU" sz="2400" dirty="0" smtClean="0">
                <a:hlinkClick r:id="rId3"/>
              </a:rPr>
              <a:t>содержит</a:t>
            </a:r>
            <a:r>
              <a:rPr lang="ru-RU" sz="2400" dirty="0" smtClean="0"/>
              <a:t> материала видео и аудио</a:t>
            </a:r>
          </a:p>
          <a:p>
            <a:r>
              <a:rPr lang="en-US" sz="2400" dirty="0" smtClean="0">
                <a:hlinkClick r:id="rId4"/>
              </a:rPr>
              <a:t>http://www.ardmediathek.de-</a:t>
            </a:r>
            <a:r>
              <a:rPr lang="ru-RU" sz="2400" dirty="0" smtClean="0">
                <a:hlinkClick r:id="rId4"/>
              </a:rPr>
              <a:t>можно</a:t>
            </a:r>
            <a:r>
              <a:rPr lang="ru-RU" sz="2400" dirty="0" smtClean="0"/>
              <a:t> услышать радиосообщения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Сообщения о культуре, моде  можно </a:t>
            </a:r>
            <a:r>
              <a:rPr lang="ru-RU" sz="2600" dirty="0"/>
              <a:t> </a:t>
            </a:r>
            <a:r>
              <a:rPr lang="ru-RU" sz="2600" dirty="0" smtClean="0"/>
              <a:t>найти на сайте </a:t>
            </a:r>
            <a:r>
              <a:rPr lang="en-US" sz="2600" dirty="0" smtClean="0">
                <a:hlinkClick r:id="rId5"/>
              </a:rPr>
              <a:t>http://www.freundin.de</a:t>
            </a:r>
            <a:endParaRPr lang="en-US" sz="2600" dirty="0" smtClean="0"/>
          </a:p>
          <a:p>
            <a:r>
              <a:rPr lang="ru-RU" sz="2600" dirty="0" smtClean="0"/>
              <a:t>Использовать на уроке аутентичные материалы поможет сайт </a:t>
            </a:r>
            <a:r>
              <a:rPr lang="en-US" sz="2600" dirty="0" smtClean="0">
                <a:hlinkClick r:id="rId6"/>
              </a:rPr>
              <a:t>http://www.vorleser.de</a:t>
            </a:r>
            <a:endParaRPr lang="en-US" sz="2600" dirty="0" smtClean="0"/>
          </a:p>
          <a:p>
            <a:r>
              <a:rPr lang="ru-RU" sz="2600" dirty="0" smtClean="0"/>
              <a:t>Сам учитель может создать рабочие листы по грамматике пользуясь ссылкой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r>
              <a:rPr lang="en-US" sz="2600" dirty="0" smtClean="0">
                <a:hlinkClick r:id="rId7"/>
              </a:rPr>
              <a:t>http://www.lingofox.degjvj;tn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Поможет ученикам найти друзей по переписке сайт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www.blinde-kuh.de</a:t>
            </a:r>
          </a:p>
          <a:p>
            <a:endParaRPr lang="ru-RU" dirty="0"/>
          </a:p>
        </p:txBody>
      </p:sp>
      <p:pic>
        <p:nvPicPr>
          <p:cNvPr id="717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3675" y="4432299"/>
            <a:ext cx="1100138" cy="1849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интернета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делает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интересным преподаванием немецкого языка  и нескучным для учеников.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Ссылки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www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  <a:hlinkClick r:id="rId2"/>
              </a:rPr>
              <a:t>goethe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de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/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  <a:hlinkClick r:id="rId2"/>
              </a:rPr>
              <a:t>bild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позволяет   учащимся принять участие в международных проектах независимо от их уровня знаний А1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илиС2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сайте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://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daf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eduprojects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.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net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преподаватели могу пообщаться со своими коллегами на актуальные темы, создать свою статью на разные темы.</a:t>
            </a:r>
          </a:p>
          <a:p>
            <a:endParaRPr lang="ru-RU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онлайновом обучении     все тексты и другие материалы, необходимые для учебного процесса   , в отличии от дистанционного обучения.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ромнатян\Documents\school-children_6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941168"/>
            <a:ext cx="2076822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 помощью интернета мои ученики учас</a:t>
            </a:r>
            <a:r>
              <a:rPr lang="ru-RU" sz="3200" dirty="0"/>
              <a:t>т</a:t>
            </a:r>
            <a:r>
              <a:rPr lang="ru-RU" sz="3200" dirty="0" smtClean="0"/>
              <a:t>вовали во Всероссийском конкурсе института Космонавтики г. Красноярска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 писали сочинение «Кем я вижу себя в 2020 году» а московском  международном сайте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Studylab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1"/>
            <a:ext cx="1980779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662</Words>
  <Application>Microsoft Office PowerPoint</Application>
  <PresentationFormat>Экран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Работа с одарёнными детьми</vt:lpstr>
      <vt:lpstr>Слайд 2</vt:lpstr>
      <vt:lpstr>Цели и задачи, которые я ставлю перед собой</vt:lpstr>
      <vt:lpstr>Элементы проектной методики:</vt:lpstr>
      <vt:lpstr>  Обеспечение с помощью современных образовательных технологий учета индивидуальных особенностей одаренных детей   </vt:lpstr>
      <vt:lpstr>Слайд 6</vt:lpstr>
      <vt:lpstr>Например,</vt:lpstr>
      <vt:lpstr>Использование интернета</vt:lpstr>
      <vt:lpstr>С помощью интернета мои ученики участвовали во Всероссийском конкурсе института Космонавтики г. Красноярска</vt:lpstr>
      <vt:lpstr>Слайд 10</vt:lpstr>
      <vt:lpstr>Большое количество конкурсов проводятся в сети Интернет:</vt:lpstr>
      <vt:lpstr>Мне нравится использовать следующие формы работы</vt:lpstr>
      <vt:lpstr>Использование регионального материала на уроках:</vt:lpstr>
      <vt:lpstr>Слайд 14</vt:lpstr>
      <vt:lpstr>Внеурочная деятельность позволяет выявлять и развивать детей в начальной школе. «Немецкий театр» -2-е классы, готовимся к выступлению 20 апреля на областном театральном фестивале.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одарёнными детьми</dc:title>
  <dc:creator>Ляховчук</dc:creator>
  <cp:lastModifiedBy>Ляховчук</cp:lastModifiedBy>
  <cp:revision>8</cp:revision>
  <dcterms:created xsi:type="dcterms:W3CDTF">2013-03-31T10:01:50Z</dcterms:created>
  <dcterms:modified xsi:type="dcterms:W3CDTF">2013-03-31T12:28:21Z</dcterms:modified>
</cp:coreProperties>
</file>