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78000"/>
                <a:satMod val="220000"/>
                <a:alpha val="19000"/>
              </a:schemeClr>
            </a:gs>
            <a:gs pos="100000">
              <a:schemeClr val="bg2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1" fontAlgn="base" hangingPunct="1">
        <a:spcBef>
          <a:spcPct val="20000"/>
        </a:spcBef>
        <a:spcAft>
          <a:spcPct val="0"/>
        </a:spcAft>
        <a:buClr>
          <a:srgbClr val="A04DA3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33374" y="1884363"/>
            <a:ext cx="8453467" cy="2687645"/>
          </a:xfrm>
          <a:prstGeom prst="rect">
            <a:avLst/>
          </a:prstGeom>
        </p:spPr>
        <p:txBody>
          <a:bodyPr numCol="1">
            <a:prstTxWarp prst="textStop">
              <a:avLst>
                <a:gd name="adj" fmla="val 30750"/>
              </a:avLst>
            </a:prstTxWarp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1" u="none" strike="noStrike" kern="1200" cap="all" spc="0" normalizeH="0" baseline="0" noProof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“</a:t>
            </a:r>
            <a:r>
              <a:rPr kumimoji="0" lang="en-US" sz="5400" b="1" i="1" u="none" strike="noStrike" kern="1200" cap="all" spc="0" normalizeH="0" baseline="0" noProof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rno Pro Caption" pitchFamily="18" charset="0"/>
                <a:ea typeface="+mj-ea"/>
                <a:cs typeface="+mj-cs"/>
              </a:rPr>
              <a:t>a QUICKLY-MINDED      </a:t>
            </a:r>
            <a:br>
              <a:rPr kumimoji="0" lang="en-US" sz="5400" b="1" i="1" u="none" strike="noStrike" kern="1200" cap="all" spc="0" normalizeH="0" baseline="0" noProof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rno Pro Caption" pitchFamily="18" charset="0"/>
                <a:ea typeface="+mj-ea"/>
                <a:cs typeface="+mj-cs"/>
              </a:rPr>
            </a:br>
            <a:r>
              <a:rPr kumimoji="0" lang="en-US" sz="5400" b="1" i="1" u="none" strike="noStrike" kern="1200" cap="all" spc="0" normalizeH="0" baseline="0" noProof="0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rno Pro Caption" pitchFamily="18" charset="0"/>
                <a:ea typeface="+mj-ea"/>
                <a:cs typeface="+mj-cs"/>
              </a:rPr>
              <a:t>            EXPLORER”</a:t>
            </a:r>
            <a:endParaRPr kumimoji="0" lang="ru-RU" sz="5400" b="1" i="1" u="none" strike="noStrike" kern="1200" cap="all" spc="0" normalizeH="0" baseline="0" noProof="0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Arno Pro Caption" pitchFamily="18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5214950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УЧЕБНИК АФАНАСЬЕВОЙ 5 КЛ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         Задания к аудированию 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142852"/>
            <a:ext cx="8001056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</a:rPr>
              <a:t>PUT  THE  MISSING  WORDS  INTO  THE SENTENCES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</a:p>
          <a:p>
            <a:pPr algn="ctr"/>
            <a:endParaRPr lang="en-US" dirty="0" smtClean="0">
              <a:solidFill>
                <a:srgbClr val="C00000"/>
              </a:solidFill>
            </a:endParaRPr>
          </a:p>
          <a:p>
            <a:pPr marL="342900" indent="-342900" algn="ctr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A hotel was in the  …. of the city.</a:t>
            </a:r>
          </a:p>
          <a:p>
            <a:pPr marL="342900" indent="-342900" algn="ctr">
              <a:buAutoNum type="alphaLcParenR"/>
            </a:pPr>
            <a:r>
              <a:rPr lang="en-US" dirty="0" smtClean="0">
                <a:solidFill>
                  <a:srgbClr val="C00000"/>
                </a:solidFill>
              </a:rPr>
              <a:t>Corner      b) center    c) left </a:t>
            </a:r>
          </a:p>
          <a:p>
            <a:pPr marL="342900" indent="-342900" algn="ctr"/>
            <a:endParaRPr lang="en-US" dirty="0" smtClean="0">
              <a:solidFill>
                <a:srgbClr val="C00000"/>
              </a:solidFill>
            </a:endParaRPr>
          </a:p>
          <a:p>
            <a:pPr marL="342900" indent="-342900" algn="ctr"/>
            <a:r>
              <a:rPr lang="en-US" dirty="0" smtClean="0">
                <a:solidFill>
                  <a:srgbClr val="C00000"/>
                </a:solidFill>
              </a:rPr>
              <a:t>2. Two … were talking near the hotel.</a:t>
            </a:r>
          </a:p>
          <a:p>
            <a:pPr marL="342900" indent="-342900" algn="ctr">
              <a:buAutoNum type="alphaLcParenR"/>
            </a:pPr>
            <a:r>
              <a:rPr lang="en-US" dirty="0" smtClean="0">
                <a:solidFill>
                  <a:srgbClr val="C00000"/>
                </a:solidFill>
              </a:rPr>
              <a:t>Men           b) man       c) mans</a:t>
            </a:r>
          </a:p>
          <a:p>
            <a:pPr marL="342900" indent="-342900" algn="ctr">
              <a:buAutoNum type="alphaLcParenR"/>
            </a:pPr>
            <a:endParaRPr lang="en-US" dirty="0" smtClean="0">
              <a:solidFill>
                <a:srgbClr val="C00000"/>
              </a:solidFill>
            </a:endParaRPr>
          </a:p>
          <a:p>
            <a:pPr marL="342900" indent="-342900" algn="ctr"/>
            <a:r>
              <a:rPr lang="en-US" dirty="0" smtClean="0">
                <a:solidFill>
                  <a:srgbClr val="C00000"/>
                </a:solidFill>
              </a:rPr>
              <a:t>3. The first person looked for  …  and found it.</a:t>
            </a:r>
          </a:p>
          <a:p>
            <a:pPr marL="342900" indent="-342900" algn="ctr">
              <a:buAutoNum type="alphaLcParenR"/>
            </a:pPr>
            <a:r>
              <a:rPr lang="en-US" dirty="0" smtClean="0">
                <a:solidFill>
                  <a:srgbClr val="C00000"/>
                </a:solidFill>
              </a:rPr>
              <a:t>Rooms        b) silver coins     c) money</a:t>
            </a:r>
          </a:p>
          <a:p>
            <a:pPr marL="342900" indent="-342900" algn="ctr">
              <a:buAutoNum type="alphaLcParenR"/>
            </a:pPr>
            <a:endParaRPr lang="en-US" dirty="0" smtClean="0">
              <a:solidFill>
                <a:srgbClr val="C00000"/>
              </a:solidFill>
            </a:endParaRPr>
          </a:p>
          <a:p>
            <a:pPr marL="342900" indent="-342900" algn="ctr"/>
            <a:r>
              <a:rPr lang="en-US" dirty="0" smtClean="0">
                <a:solidFill>
                  <a:srgbClr val="C00000"/>
                </a:solidFill>
              </a:rPr>
              <a:t>4. He … all the money and ran out from the hotel.</a:t>
            </a:r>
          </a:p>
          <a:p>
            <a:pPr marL="342900" indent="-342900" algn="ctr">
              <a:buAutoNum type="alphaLcParenR"/>
            </a:pPr>
            <a:r>
              <a:rPr lang="en-US" dirty="0" smtClean="0">
                <a:solidFill>
                  <a:srgbClr val="C00000"/>
                </a:solidFill>
              </a:rPr>
              <a:t>Take       b) taked          c) took</a:t>
            </a:r>
          </a:p>
          <a:p>
            <a:pPr marL="342900" indent="-342900" algn="ctr"/>
            <a:endParaRPr lang="en-US" dirty="0" smtClean="0">
              <a:solidFill>
                <a:srgbClr val="C00000"/>
              </a:solidFill>
            </a:endParaRPr>
          </a:p>
          <a:p>
            <a:pPr marL="342900" indent="-342900" algn="ctr"/>
            <a:r>
              <a:rPr lang="en-US" dirty="0" smtClean="0">
                <a:solidFill>
                  <a:srgbClr val="C00000"/>
                </a:solidFill>
              </a:rPr>
              <a:t>5. He wanted to visit … countries.</a:t>
            </a:r>
          </a:p>
          <a:p>
            <a:pPr marL="342900" indent="-342900" algn="ctr">
              <a:buAutoNum type="alphaLcParenR"/>
            </a:pPr>
            <a:r>
              <a:rPr lang="en-US" dirty="0" smtClean="0">
                <a:solidFill>
                  <a:srgbClr val="C00000"/>
                </a:solidFill>
              </a:rPr>
              <a:t>Hot          b) cold         c) foreign</a:t>
            </a:r>
          </a:p>
          <a:p>
            <a:pPr marL="342900" indent="-342900" algn="ctr"/>
            <a:endParaRPr lang="en-US" dirty="0" smtClean="0">
              <a:solidFill>
                <a:srgbClr val="C00000"/>
              </a:solidFill>
            </a:endParaRPr>
          </a:p>
          <a:p>
            <a:pPr marL="342900" indent="-342900" algn="ctr"/>
            <a:r>
              <a:rPr lang="en-US" dirty="0" smtClean="0">
                <a:solidFill>
                  <a:srgbClr val="C00000"/>
                </a:solidFill>
              </a:rPr>
              <a:t>6. The second person was a …    .</a:t>
            </a:r>
          </a:p>
          <a:p>
            <a:pPr marL="342900" indent="-342900" algn="ctr"/>
            <a:r>
              <a:rPr lang="en-US" dirty="0" smtClean="0">
                <a:solidFill>
                  <a:srgbClr val="C00000"/>
                </a:solidFill>
              </a:rPr>
              <a:t>a) Fireman       b) policeman       c) policewoman</a:t>
            </a:r>
          </a:p>
          <a:p>
            <a:pPr marL="342900" indent="-342900" algn="ctr"/>
            <a:endParaRPr lang="en-US" dirty="0" smtClean="0">
              <a:solidFill>
                <a:srgbClr val="C00000"/>
              </a:solidFill>
            </a:endParaRPr>
          </a:p>
          <a:p>
            <a:pPr marL="342900" indent="-342900" algn="ctr"/>
            <a:r>
              <a:rPr lang="en-US" dirty="0" smtClean="0">
                <a:solidFill>
                  <a:srgbClr val="C00000"/>
                </a:solidFill>
              </a:rPr>
              <a:t>7. The first person said that he never tell … about the things that never took place.</a:t>
            </a:r>
          </a:p>
          <a:p>
            <a:pPr marL="342900" indent="-342900" algn="ctr"/>
            <a:r>
              <a:rPr lang="en-US" dirty="0" smtClean="0">
                <a:solidFill>
                  <a:srgbClr val="C00000"/>
                </a:solidFill>
              </a:rPr>
              <a:t>a) Stories        b) fairy tales         c) story ‘s   </a:t>
            </a:r>
          </a:p>
          <a:p>
            <a:pPr marL="342900" indent="-342900" algn="just"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pic>
        <p:nvPicPr>
          <p:cNvPr id="3" name="Рисунок 2" descr="jemocii_3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642918"/>
            <a:ext cx="1357322" cy="188517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7"/>
            <a:ext cx="5286412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The right answers:</a:t>
            </a:r>
          </a:p>
          <a:p>
            <a:pPr algn="ctr"/>
            <a:endParaRPr lang="en-US" sz="2400" b="1" dirty="0" smtClean="0">
              <a:solidFill>
                <a:srgbClr val="C00000"/>
              </a:solidFill>
            </a:endParaRPr>
          </a:p>
          <a:p>
            <a:pPr marL="457200" indent="-457200" algn="ctr">
              <a:buAutoNum type="arabicParenR"/>
            </a:pPr>
            <a:r>
              <a:rPr lang="en-US" sz="3200" b="1" dirty="0" smtClean="0">
                <a:solidFill>
                  <a:srgbClr val="C00000"/>
                </a:solidFill>
              </a:rPr>
              <a:t>B</a:t>
            </a:r>
          </a:p>
          <a:p>
            <a:pPr marL="457200" indent="-457200" algn="ctr">
              <a:buAutoNum type="arabicParenR"/>
            </a:pPr>
            <a:r>
              <a:rPr lang="en-US" sz="3200" b="1" dirty="0" smtClean="0">
                <a:solidFill>
                  <a:srgbClr val="C00000"/>
                </a:solidFill>
              </a:rPr>
              <a:t>A</a:t>
            </a:r>
          </a:p>
          <a:p>
            <a:pPr marL="457200" indent="-457200" algn="ctr">
              <a:buAutoNum type="arabicParenR"/>
            </a:pPr>
            <a:r>
              <a:rPr lang="en-US" sz="3200" b="1" dirty="0" smtClean="0">
                <a:solidFill>
                  <a:srgbClr val="C00000"/>
                </a:solidFill>
              </a:rPr>
              <a:t>C</a:t>
            </a:r>
          </a:p>
          <a:p>
            <a:pPr marL="457200" indent="-457200" algn="ctr">
              <a:buAutoNum type="arabicParenR"/>
            </a:pPr>
            <a:r>
              <a:rPr lang="en-US" sz="3200" b="1" dirty="0" smtClean="0">
                <a:solidFill>
                  <a:srgbClr val="C00000"/>
                </a:solidFill>
              </a:rPr>
              <a:t>C</a:t>
            </a:r>
          </a:p>
          <a:p>
            <a:pPr marL="457200" indent="-457200" algn="ctr">
              <a:buAutoNum type="arabicParenR"/>
            </a:pPr>
            <a:r>
              <a:rPr lang="en-US" sz="3200" b="1" dirty="0" smtClean="0">
                <a:solidFill>
                  <a:srgbClr val="C00000"/>
                </a:solidFill>
              </a:rPr>
              <a:t>C</a:t>
            </a:r>
          </a:p>
          <a:p>
            <a:pPr marL="457200" indent="-457200" algn="ctr">
              <a:buAutoNum type="arabicParenR"/>
            </a:pPr>
            <a:r>
              <a:rPr lang="en-US" sz="3200" b="1" dirty="0" smtClean="0">
                <a:solidFill>
                  <a:srgbClr val="C00000"/>
                </a:solidFill>
              </a:rPr>
              <a:t>B</a:t>
            </a:r>
          </a:p>
          <a:p>
            <a:pPr marL="457200" indent="-457200" algn="ctr">
              <a:buAutoNum type="arabicParenR"/>
            </a:pPr>
            <a:r>
              <a:rPr lang="en-US" sz="3200" b="1" dirty="0" smtClean="0">
                <a:solidFill>
                  <a:srgbClr val="C00000"/>
                </a:solidFill>
              </a:rPr>
              <a:t>A</a:t>
            </a:r>
          </a:p>
          <a:p>
            <a:pPr marL="457200" indent="-457200" algn="ctr">
              <a:buAutoNum type="arabicParenR"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marL="457200" indent="-457200" algn="ctr">
              <a:buAutoNum type="arabicParenR"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marL="457200" indent="-457200" algn="ctr">
              <a:buAutoNum type="arabicParenR"/>
            </a:pPr>
            <a:endParaRPr lang="en-US" sz="2400" dirty="0" smtClean="0"/>
          </a:p>
          <a:p>
            <a:pPr marL="457200" indent="-457200" algn="ctr">
              <a:buAutoNum type="arabicParenR"/>
            </a:pPr>
            <a:endParaRPr lang="en-US" sz="2400" dirty="0" smtClean="0"/>
          </a:p>
          <a:p>
            <a:pPr marL="457200" indent="-457200" algn="ctr">
              <a:buAutoNum type="arabicParenR"/>
            </a:pPr>
            <a:endParaRPr lang="en-US" sz="2400" dirty="0" smtClean="0"/>
          </a:p>
          <a:p>
            <a:pPr marL="457200" indent="-457200" algn="ctr">
              <a:buAutoNum type="arabicParenR"/>
            </a:pPr>
            <a:endParaRPr lang="en-US" sz="2400" dirty="0" smtClean="0"/>
          </a:p>
          <a:p>
            <a:pPr marL="457200" indent="-457200" algn="ctr">
              <a:buAutoNum type="arabicParenR"/>
            </a:pPr>
            <a:endParaRPr lang="en-US" sz="2000" dirty="0" smtClean="0"/>
          </a:p>
          <a:p>
            <a:endParaRPr lang="ru-RU" dirty="0"/>
          </a:p>
        </p:txBody>
      </p:sp>
      <p:pic>
        <p:nvPicPr>
          <p:cNvPr id="3" name="Рисунок 2" descr="ljudi-13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143248"/>
            <a:ext cx="3794136" cy="24390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1AvdHvMD02QdDpdQo4WdQnL2woZdsNcR3NhdzsNlISQdiGW5Jp2dMfRdGJRdf06G2Nod6W5Izv5dopvGfRddQl92GkLdfGmGm5ndtu0c9BMr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28604"/>
            <a:ext cx="2542468" cy="1819277"/>
          </a:xfrm>
          <a:prstGeom prst="rect">
            <a:avLst/>
          </a:prstGeom>
        </p:spPr>
      </p:pic>
      <p:pic>
        <p:nvPicPr>
          <p:cNvPr id="3" name="Рисунок 2" descr="19760-4cff985_Obzor_City_Hotel_stai_apartamenti_pochivka_more1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1500174"/>
            <a:ext cx="2846453" cy="1895479"/>
          </a:xfrm>
          <a:prstGeom prst="rect">
            <a:avLst/>
          </a:prstGeom>
        </p:spPr>
      </p:pic>
      <p:pic>
        <p:nvPicPr>
          <p:cNvPr id="4" name="Рисунок 3" descr="50aa808a-063e-3cf1-063e-3cfe3023d2bc.photo.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0760" y="285728"/>
            <a:ext cx="2807499" cy="1871666"/>
          </a:xfrm>
          <a:prstGeom prst="rect">
            <a:avLst/>
          </a:prstGeom>
        </p:spPr>
      </p:pic>
      <p:pic>
        <p:nvPicPr>
          <p:cNvPr id="5" name="Рисунок 4" descr="50b31a848b8f7115380546_600_400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1" y="3571876"/>
            <a:ext cx="3321867" cy="2214578"/>
          </a:xfrm>
          <a:prstGeom prst="rect">
            <a:avLst/>
          </a:prstGeom>
        </p:spPr>
      </p:pic>
      <p:pic>
        <p:nvPicPr>
          <p:cNvPr id="6" name="Рисунок 5" descr="Police_officer_in_riot_gear(1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7620" y="3929066"/>
            <a:ext cx="1714512" cy="2491025"/>
          </a:xfrm>
          <a:prstGeom prst="rect">
            <a:avLst/>
          </a:prstGeom>
        </p:spPr>
      </p:pic>
      <p:pic>
        <p:nvPicPr>
          <p:cNvPr id="7" name="Рисунок 6" descr="1342083019_i-uzsien.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6512" y="2428868"/>
            <a:ext cx="2357454" cy="1936480"/>
          </a:xfrm>
          <a:prstGeom prst="rect">
            <a:avLst/>
          </a:prstGeom>
        </p:spPr>
      </p:pic>
      <p:pic>
        <p:nvPicPr>
          <p:cNvPr id="8" name="Рисунок 7" descr="th.jpe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57950" y="4572008"/>
            <a:ext cx="2071702" cy="20026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57488" y="214290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A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72198" y="357166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B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43372" y="85723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C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0100" y="2928934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D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43504" y="4143380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E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43636" y="2357430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F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72198" y="585789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G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20">
  <a:themeElements>
    <a:clrScheme name="Другая 21">
      <a:dk1>
        <a:srgbClr val="934B21"/>
      </a:dk1>
      <a:lt1>
        <a:sysClr val="window" lastClr="FFFFFF"/>
      </a:lt1>
      <a:dk2>
        <a:srgbClr val="FFE599"/>
      </a:dk2>
      <a:lt2>
        <a:srgbClr val="FFF3AB"/>
      </a:lt2>
      <a:accent1>
        <a:srgbClr val="53548A"/>
      </a:accent1>
      <a:accent2>
        <a:srgbClr val="438086"/>
      </a:accent2>
      <a:accent3>
        <a:srgbClr val="A04DA3"/>
      </a:accent3>
      <a:accent4>
        <a:srgbClr val="C00000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Тема20</Template>
  <TotalTime>0</TotalTime>
  <Words>177</Words>
  <PresentationFormat>Экран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Тема20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</cp:revision>
  <dcterms:modified xsi:type="dcterms:W3CDTF">2012-12-06T12:58:10Z</dcterms:modified>
</cp:coreProperties>
</file>