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6D9B-A9C0-463E-ACE3-947CF84D497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57797-DEAE-4ABF-9626-EB349DCF7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57797-DEAE-4ABF-9626-EB349DCF78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5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938801-1034-4FF1-BA09-9B342C42640E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6106BE-5763-4C4F-87D5-DA9A022B02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3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Arial"/>
              </a:rPr>
              <a:t>Видеосистема персонального компьютера</a:t>
            </a:r>
            <a:r>
              <a:rPr lang="ru-RU" dirty="0" smtClean="0">
                <a:effectLst/>
                <a:latin typeface="Arial"/>
              </a:rPr>
              <a:t>. </a:t>
            </a:r>
            <a:endParaRPr lang="ru-RU" dirty="0">
              <a:effectLst/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22589" r="2894" b="21490"/>
          <a:stretch/>
        </p:blipFill>
        <p:spPr bwMode="auto">
          <a:xfrm>
            <a:off x="203407" y="1988840"/>
            <a:ext cx="85718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2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6974" r="16798" b="40726"/>
          <a:stretch/>
        </p:blipFill>
        <p:spPr bwMode="auto">
          <a:xfrm>
            <a:off x="247300" y="476672"/>
            <a:ext cx="8929585" cy="37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300" y="4869160"/>
            <a:ext cx="8639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системе цветопередачи </a:t>
            </a:r>
            <a:r>
              <a:rPr lang="en-US" sz="2800" dirty="0" smtClean="0"/>
              <a:t>RGB</a:t>
            </a:r>
            <a:r>
              <a:rPr lang="ru-RU" sz="2800" dirty="0" smtClean="0"/>
              <a:t> палитра цветов  формируется путём сложения </a:t>
            </a:r>
            <a:r>
              <a:rPr lang="ru-RU" sz="2800" dirty="0" smtClean="0">
                <a:solidFill>
                  <a:srgbClr val="C00000"/>
                </a:solidFill>
              </a:rPr>
              <a:t>красного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B050"/>
                </a:solidFill>
              </a:rPr>
              <a:t>зелёного</a:t>
            </a:r>
            <a:r>
              <a:rPr lang="ru-RU" sz="2800" dirty="0" smtClean="0"/>
              <a:t> и </a:t>
            </a:r>
            <a:r>
              <a:rPr lang="ru-RU" sz="2800" dirty="0" smtClean="0">
                <a:solidFill>
                  <a:srgbClr val="0070C0"/>
                </a:solidFill>
              </a:rPr>
              <a:t>синего</a:t>
            </a:r>
            <a:r>
              <a:rPr lang="ru-RU" sz="2800" dirty="0" smtClean="0"/>
              <a:t> цветов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99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4079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Arial"/>
              </a:rPr>
              <a:t>Рассмотренная особенность восприятия цвета человеческим глазом и положена в основу </a:t>
            </a:r>
          </a:p>
          <a:p>
            <a:pPr algn="just"/>
            <a:r>
              <a:rPr lang="ru-RU" sz="2800" dirty="0" smtClean="0">
                <a:effectLst/>
                <a:latin typeface="Arial"/>
              </a:rPr>
              <a:t>окрашивания каждого пикселя на экране компьютера в тот или иной цвет. На самом деле </a:t>
            </a:r>
          </a:p>
          <a:p>
            <a:pPr algn="just"/>
            <a:r>
              <a:rPr lang="ru-RU" sz="2800" dirty="0" smtClean="0">
                <a:effectLst/>
                <a:latin typeface="Arial"/>
              </a:rPr>
              <a:t>Пиксель — это три крошечные точки красного, зелёного и синего цветов, расположенные так </a:t>
            </a:r>
          </a:p>
          <a:p>
            <a:pPr algn="just"/>
            <a:r>
              <a:rPr lang="ru-RU" sz="2800" dirty="0" smtClean="0">
                <a:effectLst/>
                <a:latin typeface="Arial"/>
              </a:rPr>
              <a:t>близко друг к другу, что человек их воспринимает как единое целое. Пиксель принимает тот </a:t>
            </a:r>
          </a:p>
          <a:p>
            <a:pPr algn="just"/>
            <a:r>
              <a:rPr lang="ru-RU" sz="2800" dirty="0" smtClean="0">
                <a:effectLst/>
                <a:latin typeface="Arial"/>
              </a:rPr>
              <a:t>или иной цвет в зависимости от яркости базовых цветов</a:t>
            </a:r>
            <a:r>
              <a:rPr lang="ru-RU" dirty="0" smtClean="0">
                <a:effectLst/>
                <a:latin typeface="Arial"/>
              </a:rPr>
              <a:t>.</a:t>
            </a:r>
            <a:endParaRPr lang="ru-RU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63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706" y="692696"/>
            <a:ext cx="86774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/>
              <a:t>Глубина цвета </a:t>
            </a:r>
            <a:r>
              <a:rPr lang="ru-RU" sz="2800" dirty="0" smtClean="0"/>
              <a:t>—длина </a:t>
            </a:r>
            <a:r>
              <a:rPr lang="ru-RU" sz="2800" dirty="0"/>
              <a:t>двоичного кода, который используется для кодирования цвета </a:t>
            </a:r>
          </a:p>
          <a:p>
            <a:r>
              <a:rPr lang="ru-RU" sz="2800" dirty="0"/>
              <a:t>пикселя. </a:t>
            </a:r>
            <a:endParaRPr lang="en-US" sz="2800" dirty="0" smtClean="0"/>
          </a:p>
          <a:p>
            <a:r>
              <a:rPr lang="ru-RU" sz="2800" dirty="0" smtClean="0"/>
              <a:t>Количество </a:t>
            </a:r>
            <a:r>
              <a:rPr lang="ru-RU" sz="2800" dirty="0"/>
              <a:t>N цветов в палитре и глубина i цвета связаны между собой </a:t>
            </a:r>
            <a:r>
              <a:rPr lang="ru-RU" sz="2800" dirty="0" smtClean="0"/>
              <a:t>соотношением:</a:t>
            </a:r>
            <a:endParaRPr lang="en-US" sz="2800" dirty="0" smtClean="0"/>
          </a:p>
          <a:p>
            <a:pPr algn="ctr"/>
            <a:r>
              <a:rPr lang="ru-RU" sz="2800" dirty="0" smtClean="0"/>
              <a:t>N </a:t>
            </a:r>
            <a:r>
              <a:rPr lang="ru-RU" sz="2800" dirty="0"/>
              <a:t>= </a:t>
            </a:r>
            <a:r>
              <a:rPr lang="ru-RU" sz="2800" dirty="0" smtClean="0"/>
              <a:t>2</a:t>
            </a:r>
            <a:r>
              <a:rPr lang="en-US" sz="2800" baseline="30000" dirty="0" smtClean="0"/>
              <a:t>i</a:t>
            </a:r>
            <a:endParaRPr lang="ru-RU" sz="2800" dirty="0"/>
          </a:p>
          <a:p>
            <a:r>
              <a:rPr lang="ru-RU" sz="2800" dirty="0"/>
              <a:t>В настоящее время наиболее распространёнными значениями глубины цвета являются 8, </a:t>
            </a:r>
            <a:r>
              <a:rPr lang="ru-RU" sz="2800" dirty="0" smtClean="0"/>
              <a:t>16 </a:t>
            </a:r>
            <a:r>
              <a:rPr lang="ru-RU" sz="2800" dirty="0"/>
              <a:t>и 24 бита, которым соответствуют палитры из 256, 65 536 и </a:t>
            </a:r>
            <a:endParaRPr lang="en-US" sz="2800" dirty="0" smtClean="0"/>
          </a:p>
          <a:p>
            <a:r>
              <a:rPr lang="ru-RU" sz="2800" dirty="0" smtClean="0"/>
              <a:t>16 </a:t>
            </a:r>
            <a:r>
              <a:rPr lang="ru-RU" sz="2800" dirty="0"/>
              <a:t>777 216 цветов.</a:t>
            </a:r>
          </a:p>
        </p:txBody>
      </p:sp>
    </p:spTree>
    <p:extLst>
      <p:ext uri="{BB962C8B-B14F-4D97-AF65-F5344CB8AC3E}">
        <p14:creationId xmlns:p14="http://schemas.microsoft.com/office/powerpoint/2010/main" val="423179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46129" r="3528" b="24394"/>
          <a:stretch/>
        </p:blipFill>
        <p:spPr bwMode="auto">
          <a:xfrm>
            <a:off x="-6099" y="4107027"/>
            <a:ext cx="9144000" cy="226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08" y="188640"/>
            <a:ext cx="88569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У первых цветных мониторов базовые цвета имели всего две градации яркости, т. е. </a:t>
            </a:r>
            <a:r>
              <a:rPr lang="ru-RU" sz="2400" dirty="0" smtClean="0"/>
              <a:t>каждый </a:t>
            </a:r>
            <a:r>
              <a:rPr lang="ru-RU" sz="2400" dirty="0"/>
              <a:t>из трёх базовых цветов либо участвовал в образовании цвета пикселя </a:t>
            </a:r>
            <a:r>
              <a:rPr lang="ru-RU" sz="2400" dirty="0" smtClean="0"/>
              <a:t>обозначим </a:t>
            </a:r>
            <a:r>
              <a:rPr lang="en-US" sz="2400" dirty="0" smtClean="0"/>
              <a:t> </a:t>
            </a:r>
            <a:r>
              <a:rPr lang="ru-RU" sz="2400" dirty="0" smtClean="0"/>
              <a:t>это </a:t>
            </a:r>
            <a:r>
              <a:rPr lang="ru-RU" sz="2400" dirty="0"/>
              <a:t>состояние 1), либо нет (обозначим это состояние </a:t>
            </a:r>
            <a:r>
              <a:rPr lang="ru-RU" sz="2400" dirty="0" smtClean="0"/>
              <a:t>0). </a:t>
            </a:r>
            <a:r>
              <a:rPr lang="ru-RU" sz="2400" dirty="0"/>
              <a:t>Палитра таких мониторов состояла </a:t>
            </a:r>
            <a:r>
              <a:rPr lang="ru-RU" sz="2400" dirty="0" smtClean="0"/>
              <a:t>из </a:t>
            </a:r>
            <a:r>
              <a:rPr lang="ru-RU" sz="2400" dirty="0"/>
              <a:t>восьми цветов. При этом каждый цвет можно было </a:t>
            </a:r>
            <a:r>
              <a:rPr lang="ru-RU" sz="2400" dirty="0" smtClean="0"/>
              <a:t> закодировать </a:t>
            </a:r>
            <a:r>
              <a:rPr lang="ru-RU" sz="2400" dirty="0"/>
              <a:t>цепочкой из трёх нулей </a:t>
            </a:r>
            <a:r>
              <a:rPr lang="ru-RU" sz="2400" dirty="0" smtClean="0"/>
              <a:t>и </a:t>
            </a:r>
            <a:r>
              <a:rPr lang="ru-RU" sz="2400" dirty="0"/>
              <a:t>единиц </a:t>
            </a:r>
            <a:r>
              <a:rPr lang="ru-RU" sz="2400" dirty="0" smtClean="0"/>
              <a:t>—трёхразрядным </a:t>
            </a:r>
            <a:r>
              <a:rPr lang="ru-RU" sz="2400" dirty="0"/>
              <a:t>двоичным кодом.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Современные компьютеры обладают необычайно богатыми палитрами, количество цветов </a:t>
            </a:r>
            <a:r>
              <a:rPr lang="ru-RU" sz="2400" dirty="0" smtClean="0"/>
              <a:t>в которых зависит </a:t>
            </a:r>
            <a:r>
              <a:rPr lang="ru-RU" sz="2400" dirty="0"/>
              <a:t>от того, сколько двоичных разрядов отводится для кодирования цвета </a:t>
            </a:r>
            <a:r>
              <a:rPr lang="ru-RU" sz="2400" dirty="0" smtClean="0"/>
              <a:t>пикселя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83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Решим несколько задач по нашей теме.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4" y="980728"/>
            <a:ext cx="9005893" cy="514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4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3613"/>
            <a:ext cx="7776864" cy="659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Задача 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  процессе  преобразования  растрового  графического  изображения  количество  цветов в палитре  увеличилось  с  16  до  256.  Во  сколько  раз  увеличился  его  информационный  объём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/>
                <a:ea typeface="Calibri"/>
                <a:cs typeface="Times New Roman"/>
              </a:rPr>
              <a:t>Решение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Информационный объём файла определяется по формуле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=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K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*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где К – это количество пикселей,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         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глубина цвета.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Пусть информационный объём файла до преобразования –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а после -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baseline="-25000" dirty="0">
                <a:latin typeface="Times New Roman"/>
                <a:ea typeface="Calibri"/>
                <a:cs typeface="Times New Roman"/>
              </a:rPr>
              <a:t>2.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Тогда, чтобы ответить на вопрос, поставленный в задаче, надо найти во сколько раз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baseline="-25000" dirty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больше, чем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baseline="-25000" dirty="0">
                <a:latin typeface="Times New Roman"/>
                <a:ea typeface="Calibri"/>
                <a:cs typeface="Times New Roman"/>
              </a:rPr>
              <a:t>1.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74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условию задачи изменилось количество цветов в палитре, а количество пикселей не менялось. </a:t>
            </a:r>
            <a:endParaRPr lang="en-US" sz="2400" dirty="0" smtClean="0"/>
          </a:p>
          <a:p>
            <a:r>
              <a:rPr lang="ru-RU" sz="2400" dirty="0" smtClean="0"/>
              <a:t>Значит</a:t>
            </a:r>
            <a:endParaRPr lang="ru-RU" sz="2400" dirty="0"/>
          </a:p>
          <a:p>
            <a:r>
              <a:rPr lang="ru-RU" sz="2400" dirty="0"/>
              <a:t> </a:t>
            </a:r>
          </a:p>
          <a:p>
            <a:endParaRPr lang="en-US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глубину цвета (i) найдём, используя формулу N=2i , где N – это количество цветов в палитре:</a:t>
            </a:r>
          </a:p>
          <a:p>
            <a:r>
              <a:rPr lang="ru-RU" sz="2400" dirty="0"/>
              <a:t> i</a:t>
            </a:r>
            <a:r>
              <a:rPr lang="ru-RU" sz="2400" baseline="-25000" dirty="0"/>
              <a:t>1</a:t>
            </a:r>
            <a:r>
              <a:rPr lang="ru-RU" sz="2400" dirty="0"/>
              <a:t> =4 бита</a:t>
            </a:r>
          </a:p>
          <a:p>
            <a:r>
              <a:rPr lang="ru-RU" sz="2400" dirty="0"/>
              <a:t> i</a:t>
            </a:r>
            <a:r>
              <a:rPr lang="ru-RU" sz="2400" baseline="-25000" dirty="0"/>
              <a:t>2 </a:t>
            </a:r>
            <a:r>
              <a:rPr lang="ru-RU" sz="2400" dirty="0"/>
              <a:t>= 8 бит.</a:t>
            </a:r>
          </a:p>
          <a:p>
            <a:r>
              <a:rPr lang="ru-RU" sz="2400" dirty="0"/>
              <a:t>Значит </a:t>
            </a:r>
          </a:p>
          <a:p>
            <a:r>
              <a:rPr lang="ru-RU" sz="2400" dirty="0"/>
              <a:t>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Ответ</a:t>
            </a:r>
            <a:r>
              <a:rPr lang="ru-RU" sz="2400" dirty="0"/>
              <a:t>: Объём файла увеличился в 2 раза.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58" y="1772816"/>
            <a:ext cx="23887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44" y="4869160"/>
            <a:ext cx="239504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74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67" y="47667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Реши задачи </a:t>
            </a:r>
            <a:r>
              <a:rPr lang="ru-RU" sz="2800" b="1" dirty="0" smtClean="0"/>
              <a:t>самостоятельно</a:t>
            </a:r>
            <a:endParaRPr lang="en-US" sz="2800" b="1" dirty="0" smtClean="0"/>
          </a:p>
          <a:p>
            <a:endParaRPr lang="ru-RU" sz="2800" b="1" dirty="0"/>
          </a:p>
          <a:p>
            <a:r>
              <a:rPr lang="ru-RU" sz="2800" b="1" i="1" dirty="0"/>
              <a:t>Задача 1</a:t>
            </a:r>
          </a:p>
          <a:p>
            <a:r>
              <a:rPr lang="ru-RU" sz="2800" i="1" dirty="0"/>
              <a:t>Цветное  с  палитрой  из  256  цветов  растровое  изображение  имеет  размер </a:t>
            </a:r>
            <a:r>
              <a:rPr lang="ru-RU" sz="2800" i="1" dirty="0" smtClean="0"/>
              <a:t>100*100</a:t>
            </a:r>
            <a:r>
              <a:rPr lang="ru-RU" sz="2800" i="1" dirty="0"/>
              <a:t>  точек.  </a:t>
            </a:r>
            <a:r>
              <a:rPr lang="en-US" sz="2800" i="1" dirty="0" smtClean="0"/>
              <a:t> </a:t>
            </a:r>
            <a:r>
              <a:rPr lang="ru-RU" sz="2800" i="1" dirty="0" smtClean="0"/>
              <a:t>Какой</a:t>
            </a:r>
            <a:r>
              <a:rPr lang="ru-RU" sz="2800" i="1" dirty="0"/>
              <a:t>  информационный  объём  имеет  изображение</a:t>
            </a:r>
            <a:r>
              <a:rPr lang="ru-RU" sz="2800" dirty="0" smtClean="0"/>
              <a:t>?</a:t>
            </a:r>
            <a:r>
              <a:rPr lang="ru-RU" sz="2800" dirty="0"/>
              <a:t> </a:t>
            </a:r>
            <a:endParaRPr lang="en-US" sz="2800" dirty="0" smtClean="0"/>
          </a:p>
          <a:p>
            <a:endParaRPr lang="ru-RU" sz="2800" dirty="0"/>
          </a:p>
          <a:p>
            <a:r>
              <a:rPr lang="ru-RU" sz="2800" b="1" i="1" dirty="0"/>
              <a:t>Задача 2</a:t>
            </a:r>
          </a:p>
          <a:p>
            <a:r>
              <a:rPr lang="ru-RU" sz="2800" dirty="0"/>
              <a:t>Для  хранения  растрового  изображения  размером  </a:t>
            </a:r>
            <a:r>
              <a:rPr lang="ru-RU" sz="2800" dirty="0" smtClean="0"/>
              <a:t>64*64</a:t>
            </a:r>
            <a:r>
              <a:rPr lang="ru-RU" sz="2800" dirty="0"/>
              <a:t>  пикселя  отвели  512  байт  памяти. </a:t>
            </a:r>
            <a:r>
              <a:rPr lang="en-US" sz="2800" dirty="0" smtClean="0"/>
              <a:t>       </a:t>
            </a:r>
            <a:r>
              <a:rPr lang="ru-RU" sz="2800" dirty="0" smtClean="0"/>
              <a:t>Каково</a:t>
            </a:r>
            <a:r>
              <a:rPr lang="ru-RU" sz="2800" dirty="0"/>
              <a:t>  максимально  возможное  число  цветов  в </a:t>
            </a:r>
            <a:r>
              <a:rPr lang="ru-RU" sz="2800" dirty="0" smtClean="0"/>
              <a:t>палитре</a:t>
            </a:r>
            <a:r>
              <a:rPr lang="ru-RU" sz="2800" dirty="0"/>
              <a:t>  изображения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761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Задача 3</a:t>
            </a:r>
          </a:p>
          <a:p>
            <a:r>
              <a:rPr lang="ru-RU" sz="2400" dirty="0"/>
              <a:t>Для  хранения  растрового  изображения  размером  </a:t>
            </a:r>
            <a:r>
              <a:rPr lang="ru-RU" sz="2400" dirty="0" smtClean="0"/>
              <a:t>128 </a:t>
            </a:r>
            <a:r>
              <a:rPr lang="ru-RU" sz="2400" dirty="0"/>
              <a:t>* </a:t>
            </a:r>
            <a:r>
              <a:rPr lang="ru-RU" sz="2400" dirty="0" smtClean="0"/>
              <a:t>128</a:t>
            </a:r>
            <a:r>
              <a:rPr lang="ru-RU" sz="2400" dirty="0"/>
              <a:t>  пикселя  отвели  4  Кб  памяти.  Каково  максимально  возможное  число  цветов  в  палитре  изображения?</a:t>
            </a:r>
          </a:p>
          <a:p>
            <a:endParaRPr lang="en-US" sz="2400" dirty="0" smtClean="0"/>
          </a:p>
          <a:p>
            <a:r>
              <a:rPr lang="ru-RU" sz="2400" b="1" i="1" dirty="0" smtClean="0"/>
              <a:t>Задача </a:t>
            </a:r>
            <a:r>
              <a:rPr lang="ru-RU" sz="2400" b="1" i="1" dirty="0"/>
              <a:t>4</a:t>
            </a:r>
          </a:p>
          <a:p>
            <a:r>
              <a:rPr lang="ru-RU" sz="2400" dirty="0"/>
              <a:t>В  процессе  преобразования  растрового  графического </a:t>
            </a:r>
            <a:endParaRPr lang="en-US" sz="2400" dirty="0" smtClean="0"/>
          </a:p>
          <a:p>
            <a:r>
              <a:rPr lang="ru-RU" sz="2400" dirty="0" smtClean="0"/>
              <a:t>файла</a:t>
            </a:r>
            <a:r>
              <a:rPr lang="ru-RU" sz="2400" dirty="0"/>
              <a:t>  количество  цветов  уменьшилось  с  1024  до  32.  Во  сколько  раз  уменьшился  информационный  объём  файла</a:t>
            </a:r>
            <a:r>
              <a:rPr lang="ru-RU" sz="2400" dirty="0" smtClean="0"/>
              <a:t>?</a:t>
            </a:r>
            <a:endParaRPr lang="en-US" sz="2400" dirty="0" smtClean="0"/>
          </a:p>
          <a:p>
            <a:endParaRPr lang="ru-RU" sz="2400" dirty="0"/>
          </a:p>
          <a:p>
            <a:r>
              <a:rPr lang="ru-RU" sz="2400" b="1" i="1" dirty="0"/>
              <a:t>Задача 5</a:t>
            </a:r>
          </a:p>
          <a:p>
            <a:r>
              <a:rPr lang="ru-RU" sz="2400" dirty="0"/>
              <a:t>После  преобразования  растрового  </a:t>
            </a:r>
            <a:r>
              <a:rPr lang="ru-RU" sz="2400" dirty="0" smtClean="0"/>
              <a:t>256</a:t>
            </a:r>
            <a:r>
              <a:rPr lang="en-US" sz="2400" dirty="0" smtClean="0"/>
              <a:t> </a:t>
            </a: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цветного</a:t>
            </a:r>
            <a:r>
              <a:rPr lang="ru-RU" sz="2400" dirty="0"/>
              <a:t>  графического  файла  в  чёрно-белый  формат </a:t>
            </a:r>
            <a:endParaRPr lang="en-US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2 цвета)  его  размер  уменьшился  на  </a:t>
            </a:r>
            <a:r>
              <a:rPr lang="en-US" sz="2400" dirty="0" smtClean="0"/>
              <a:t> </a:t>
            </a:r>
            <a:r>
              <a:rPr lang="ru-RU" sz="2400" dirty="0" smtClean="0"/>
              <a:t>70 байт</a:t>
            </a:r>
            <a:r>
              <a:rPr lang="ru-RU" sz="2400" dirty="0"/>
              <a:t>.  Каков  был  размер  исходного  файла?</a:t>
            </a:r>
          </a:p>
        </p:txBody>
      </p:sp>
    </p:spTree>
    <p:extLst>
      <p:ext uri="{BB962C8B-B14F-4D97-AF65-F5344CB8AC3E}">
        <p14:creationId xmlns:p14="http://schemas.microsoft.com/office/powerpoint/2010/main" val="218477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Arial"/>
              </a:rPr>
              <a:t>Монитор и видеокарта образуют видеосистему персонального компьютера</a:t>
            </a:r>
            <a:r>
              <a:rPr lang="ru-RU" sz="2400" dirty="0" smtClean="0">
                <a:effectLst/>
                <a:latin typeface="Arial"/>
              </a:rPr>
              <a:t>. </a:t>
            </a:r>
            <a:endParaRPr lang="en-US" sz="2400" dirty="0" smtClean="0">
              <a:effectLst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50" y="2541991"/>
            <a:ext cx="3511500" cy="349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46308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86" y="26064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Рассмотрим </a:t>
            </a:r>
            <a:r>
              <a:rPr lang="ru-RU" sz="2800" b="1" dirty="0" smtClean="0"/>
              <a:t>работу </a:t>
            </a:r>
            <a:r>
              <a:rPr lang="ru-RU" sz="2800" b="1" dirty="0"/>
              <a:t>видеосистемы </a:t>
            </a:r>
            <a:r>
              <a:rPr lang="ru-RU" sz="2800" b="1" dirty="0" smtClean="0"/>
              <a:t>персонального</a:t>
            </a:r>
            <a:r>
              <a:rPr lang="en-US" sz="2800" b="1" dirty="0" smtClean="0"/>
              <a:t> </a:t>
            </a:r>
            <a:r>
              <a:rPr lang="ru-RU" sz="2800" b="1" dirty="0" smtClean="0"/>
              <a:t>компьютера </a:t>
            </a:r>
            <a:r>
              <a:rPr lang="ru-RU" sz="2800" b="1" dirty="0"/>
              <a:t>в упрощённом виде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7340" y="148478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1. </a:t>
            </a:r>
            <a:r>
              <a:rPr lang="ru-RU" sz="2800" dirty="0" smtClean="0"/>
              <a:t>Под </a:t>
            </a:r>
            <a:r>
              <a:rPr lang="ru-RU" sz="2800" dirty="0"/>
              <a:t>управлением процессора информация о </a:t>
            </a:r>
            <a:r>
              <a:rPr lang="ru-RU" sz="2800" dirty="0" smtClean="0"/>
              <a:t>цвете</a:t>
            </a:r>
            <a:r>
              <a:rPr lang="en-US" sz="2800" dirty="0" smtClean="0"/>
              <a:t> </a:t>
            </a:r>
            <a:r>
              <a:rPr lang="ru-RU" sz="2800" dirty="0" smtClean="0"/>
              <a:t>каждого </a:t>
            </a:r>
            <a:r>
              <a:rPr lang="ru-RU" sz="2800" dirty="0"/>
              <a:t>пикселя экрана компьютера </a:t>
            </a:r>
            <a:r>
              <a:rPr lang="ru-RU" sz="2800" dirty="0" smtClean="0"/>
              <a:t>заносится </a:t>
            </a:r>
            <a:r>
              <a:rPr lang="ru-RU" sz="2800" dirty="0"/>
              <a:t>для хранения в видеопамять. </a:t>
            </a:r>
            <a:endParaRPr lang="en-US" sz="2800" dirty="0" smtClean="0"/>
          </a:p>
          <a:p>
            <a:pPr algn="just"/>
            <a:r>
              <a:rPr lang="ru-RU" sz="2800" dirty="0" smtClean="0"/>
              <a:t>Видеопамять —</a:t>
            </a:r>
            <a:r>
              <a:rPr lang="en-US" sz="2800" dirty="0" smtClean="0"/>
              <a:t> </a:t>
            </a:r>
            <a:r>
              <a:rPr lang="ru-RU" sz="2800" dirty="0" smtClean="0"/>
              <a:t>это </a:t>
            </a:r>
            <a:r>
              <a:rPr lang="ru-RU" sz="2800" dirty="0"/>
              <a:t>электронное энергозависимое </a:t>
            </a:r>
          </a:p>
          <a:p>
            <a:pPr algn="just"/>
            <a:r>
              <a:rPr lang="ru-RU" sz="2800" dirty="0"/>
              <a:t>запоминающее устройство. Глубина цвета, а значит, </a:t>
            </a:r>
            <a:r>
              <a:rPr lang="ru-RU" sz="2800" dirty="0" smtClean="0"/>
              <a:t>количество </a:t>
            </a:r>
            <a:r>
              <a:rPr lang="ru-RU" sz="2800" dirty="0"/>
              <a:t>цветов в палитре </a:t>
            </a:r>
            <a:r>
              <a:rPr lang="ru-RU" sz="2800" dirty="0" smtClean="0"/>
              <a:t>компьютера</a:t>
            </a:r>
            <a:r>
              <a:rPr lang="ru-RU" sz="2800" dirty="0"/>
              <a:t>, зависит от размера видеопамяти. Видеопамять современных компьютеров </a:t>
            </a:r>
            <a:r>
              <a:rPr lang="ru-RU" sz="2800" dirty="0" smtClean="0"/>
              <a:t>составляет </a:t>
            </a:r>
            <a:r>
              <a:rPr lang="ru-RU" sz="2800" dirty="0"/>
              <a:t>256, 512 и более мегабайтов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052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800" dirty="0">
                <a:solidFill>
                  <a:prstClr val="black"/>
                </a:solidFill>
              </a:rPr>
              <a:t>2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Видеопроцессор </a:t>
            </a:r>
            <a:r>
              <a:rPr lang="ru-RU" sz="2800" dirty="0">
                <a:solidFill>
                  <a:prstClr val="black"/>
                </a:solidFill>
              </a:rPr>
              <a:t>несколько десятков раз в секунду считывает содержимое </a:t>
            </a:r>
            <a:r>
              <a:rPr lang="ru-RU" sz="2800" dirty="0" smtClean="0">
                <a:solidFill>
                  <a:prstClr val="black"/>
                </a:solidFill>
              </a:rPr>
              <a:t>видеопамяти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и </a:t>
            </a:r>
            <a:r>
              <a:rPr lang="ru-RU" sz="2800" dirty="0">
                <a:solidFill>
                  <a:prstClr val="black"/>
                </a:solidFill>
              </a:rPr>
              <a:t>передаёт его на монитор, </a:t>
            </a:r>
            <a:r>
              <a:rPr lang="ru-RU" sz="2800" dirty="0" smtClean="0">
                <a:solidFill>
                  <a:prstClr val="black"/>
                </a:solidFill>
              </a:rPr>
              <a:t>который </a:t>
            </a:r>
            <a:r>
              <a:rPr lang="ru-RU" sz="2800" dirty="0">
                <a:solidFill>
                  <a:prstClr val="black"/>
                </a:solidFill>
              </a:rPr>
              <a:t>превращает полученные данные в видимое человеком </a:t>
            </a:r>
            <a:r>
              <a:rPr lang="ru-RU" sz="2800" dirty="0" smtClean="0">
                <a:solidFill>
                  <a:prstClr val="black"/>
                </a:solidFill>
              </a:rPr>
              <a:t>изображение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 indent="457200"/>
            <a:r>
              <a:rPr lang="ru-RU" sz="2800" dirty="0" smtClean="0">
                <a:solidFill>
                  <a:prstClr val="black"/>
                </a:solidFill>
              </a:rPr>
              <a:t>Частота </a:t>
            </a:r>
            <a:r>
              <a:rPr lang="ru-RU" sz="2800" dirty="0">
                <a:solidFill>
                  <a:prstClr val="black"/>
                </a:solidFill>
              </a:rPr>
              <a:t>обновления экрана (количество обновлений экрана в секунду</a:t>
            </a:r>
            <a:r>
              <a:rPr lang="ru-RU" sz="2800" dirty="0" smtClean="0">
                <a:solidFill>
                  <a:prstClr val="black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измеряется </a:t>
            </a:r>
            <a:r>
              <a:rPr lang="ru-RU" sz="2800" dirty="0">
                <a:solidFill>
                  <a:prstClr val="black"/>
                </a:solidFill>
              </a:rPr>
              <a:t>в герцах (Гц). Комфортная работа пользователя, при которой он не </a:t>
            </a:r>
            <a:r>
              <a:rPr lang="ru-RU" sz="2800" dirty="0" smtClean="0">
                <a:solidFill>
                  <a:prstClr val="black"/>
                </a:solidFill>
              </a:rPr>
              <a:t>замечает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мерцания </a:t>
            </a:r>
            <a:r>
              <a:rPr lang="ru-RU" sz="2800" dirty="0">
                <a:solidFill>
                  <a:prstClr val="black"/>
                </a:solidFill>
              </a:rPr>
              <a:t>экрана, возможна при </a:t>
            </a:r>
            <a:r>
              <a:rPr lang="ru-RU" sz="2800" dirty="0" smtClean="0">
                <a:solidFill>
                  <a:prstClr val="black"/>
                </a:solidFill>
              </a:rPr>
              <a:t>частоте </a:t>
            </a:r>
            <a:r>
              <a:rPr lang="ru-RU" sz="2800" dirty="0">
                <a:solidFill>
                  <a:prstClr val="black"/>
                </a:solidFill>
              </a:rPr>
              <a:t>обновления экрана не менее 75 Гц</a:t>
            </a:r>
          </a:p>
          <a:p>
            <a:pPr lvl="0" algn="just"/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Качество изображения на экране компьютера </a:t>
            </a:r>
            <a:r>
              <a:rPr lang="ru-RU" sz="2800" dirty="0" smtClean="0"/>
              <a:t>зависит</a:t>
            </a:r>
            <a:r>
              <a:rPr lang="en-US" sz="2800" dirty="0" smtClean="0"/>
              <a:t> </a:t>
            </a:r>
            <a:r>
              <a:rPr lang="ru-RU" sz="2800" dirty="0" smtClean="0"/>
              <a:t>как от</a:t>
            </a:r>
            <a:r>
              <a:rPr lang="en-US" sz="2800" dirty="0" smtClean="0"/>
              <a:t> </a:t>
            </a:r>
            <a:r>
              <a:rPr lang="ru-RU" sz="2800" dirty="0" smtClean="0"/>
              <a:t>характеристик видеокарты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ru-RU" sz="2800" dirty="0"/>
              <a:t>видеоадаптера), состоящей </a:t>
            </a:r>
            <a:r>
              <a:rPr lang="ru-RU" sz="2800" dirty="0" smtClean="0"/>
              <a:t>из </a:t>
            </a:r>
            <a:r>
              <a:rPr lang="ru-RU" sz="2800" dirty="0"/>
              <a:t>видеопамяти и </a:t>
            </a:r>
            <a:r>
              <a:rPr lang="ru-RU" sz="2800" dirty="0" smtClean="0"/>
              <a:t>видеопроцессора, </a:t>
            </a:r>
            <a:r>
              <a:rPr lang="ru-RU" sz="2800" dirty="0"/>
              <a:t>так и </a:t>
            </a:r>
            <a:r>
              <a:rPr lang="ru-RU" sz="2800" dirty="0" smtClean="0"/>
              <a:t>от</a:t>
            </a:r>
            <a:r>
              <a:rPr lang="en-US" sz="2800" dirty="0" smtClean="0"/>
              <a:t> </a:t>
            </a:r>
            <a:r>
              <a:rPr lang="ru-RU" sz="2800" dirty="0" smtClean="0"/>
              <a:t>пространственного разрешения монитора.</a:t>
            </a:r>
            <a:endParaRPr lang="ru-RU" sz="2800" dirty="0"/>
          </a:p>
          <a:p>
            <a:r>
              <a:rPr lang="ru-RU" sz="2800" b="1" dirty="0"/>
              <a:t>Пространственное </a:t>
            </a:r>
            <a:r>
              <a:rPr lang="ru-RU" sz="2800" b="1" dirty="0" smtClean="0"/>
              <a:t>разрешение </a:t>
            </a:r>
            <a:r>
              <a:rPr lang="ru-RU" sz="2800" b="1" dirty="0"/>
              <a:t>монитора, глубина цвета и частота обновления экрана </a:t>
            </a:r>
            <a:r>
              <a:rPr lang="ru-RU" sz="2800" b="1" dirty="0" smtClean="0"/>
              <a:t>— основные </a:t>
            </a:r>
            <a:r>
              <a:rPr lang="ru-RU" sz="2800" b="1" dirty="0"/>
              <a:t>параметры, определяющие качество компьютерного изображения. </a:t>
            </a:r>
            <a:endParaRPr lang="en-US" sz="2800" b="1" dirty="0" smtClean="0"/>
          </a:p>
          <a:p>
            <a:r>
              <a:rPr lang="ru-RU" sz="2800" dirty="0" smtClean="0"/>
              <a:t>В</a:t>
            </a:r>
            <a:r>
              <a:rPr lang="en-US" sz="2800" dirty="0" smtClean="0"/>
              <a:t> </a:t>
            </a:r>
            <a:r>
              <a:rPr lang="ru-RU" sz="2800" dirty="0" smtClean="0"/>
              <a:t>операционных </a:t>
            </a:r>
            <a:r>
              <a:rPr lang="ru-RU" sz="2800" dirty="0"/>
              <a:t>системах предусмотрена возможность выбора необходимого пользователю и </a:t>
            </a:r>
            <a:r>
              <a:rPr lang="ru-RU" sz="2800" dirty="0" smtClean="0"/>
              <a:t>технически </a:t>
            </a:r>
            <a:r>
              <a:rPr lang="ru-RU" sz="2800" dirty="0"/>
              <a:t>возможного графического режима.</a:t>
            </a:r>
          </a:p>
        </p:txBody>
      </p:sp>
    </p:spTree>
    <p:extLst>
      <p:ext uri="{BB962C8B-B14F-4D97-AF65-F5344CB8AC3E}">
        <p14:creationId xmlns:p14="http://schemas.microsoft.com/office/powerpoint/2010/main" val="179296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951" y="7104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Arial"/>
              </a:rPr>
              <a:t>Формирование изображения на экране монитора</a:t>
            </a:r>
            <a:endParaRPr lang="ru-RU" sz="2800" b="1" dirty="0">
              <a:effectLst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32662" r="42943" b="13306"/>
          <a:stretch/>
        </p:blipFill>
        <p:spPr bwMode="auto">
          <a:xfrm>
            <a:off x="395536" y="1898601"/>
            <a:ext cx="4350774" cy="395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5357" y="594266"/>
            <a:ext cx="657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Пространственное разрешение монитора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3644" y="1123963"/>
            <a:ext cx="38242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/>
                <a:latin typeface="Arial"/>
              </a:rPr>
              <a:t>Изображение на экране монитора формируется из отдельных точек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—</a:t>
            </a:r>
          </a:p>
          <a:p>
            <a:pPr algn="ctr"/>
            <a:r>
              <a:rPr lang="ru-RU" sz="2800" b="1" dirty="0" smtClean="0">
                <a:effectLst/>
                <a:latin typeface="Arial"/>
              </a:rPr>
              <a:t>пикселей</a:t>
            </a:r>
            <a:r>
              <a:rPr lang="ru-RU" sz="2800" dirty="0" smtClean="0">
                <a:effectLst/>
                <a:latin typeface="Arial"/>
              </a:rPr>
              <a:t> </a:t>
            </a:r>
            <a:endParaRPr lang="en-US" sz="2800" dirty="0" smtClean="0">
              <a:effectLst/>
              <a:latin typeface="Arial"/>
            </a:endParaRPr>
          </a:p>
          <a:p>
            <a:pPr algn="just"/>
            <a:r>
              <a:rPr lang="ru-RU" sz="2800" dirty="0" smtClean="0">
                <a:effectLst/>
                <a:latin typeface="Arial"/>
              </a:rPr>
              <a:t>(</a:t>
            </a:r>
            <a:r>
              <a:rPr lang="ru-RU" sz="2400" dirty="0" smtClean="0">
                <a:effectLst/>
                <a:latin typeface="Arial"/>
              </a:rPr>
              <a:t>англ. picture element —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ru-RU" sz="2400" dirty="0" smtClean="0">
                <a:effectLst/>
                <a:latin typeface="Arial"/>
              </a:rPr>
              <a:t>элемент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ru-RU" sz="2400" dirty="0" smtClean="0">
                <a:effectLst/>
                <a:latin typeface="Arial"/>
              </a:rPr>
              <a:t>изображения</a:t>
            </a:r>
            <a:r>
              <a:rPr lang="ru-RU" sz="2800" dirty="0" smtClean="0">
                <a:effectLst/>
                <a:latin typeface="Arial"/>
              </a:rPr>
              <a:t>), образующих строки; всё изображение состоит из определённого количества таких строк.</a:t>
            </a:r>
            <a:endParaRPr lang="ru-RU" sz="280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88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Arial"/>
              </a:rPr>
              <a:t>Пространственное разрешение </a:t>
            </a:r>
            <a:r>
              <a:rPr lang="ru-RU" sz="2800" dirty="0" smtClean="0">
                <a:effectLst/>
                <a:latin typeface="Arial"/>
              </a:rPr>
              <a:t>монитора </a:t>
            </a:r>
          </a:p>
          <a:p>
            <a:r>
              <a:rPr lang="ru-RU" sz="2800" dirty="0" smtClean="0">
                <a:effectLst/>
                <a:latin typeface="Arial"/>
              </a:rPr>
              <a:t>определяется как произведение количества строк изображения на количество точек в 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effectLst/>
                <a:latin typeface="Arial"/>
              </a:rPr>
              <a:t>строке.</a:t>
            </a:r>
            <a:endParaRPr lang="en-US" sz="2800" dirty="0" smtClean="0">
              <a:effectLst/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effectLst/>
                <a:latin typeface="Arial"/>
              </a:rPr>
              <a:t>Мониторы могут отображать информацию с различными пространственными разрешениями 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effectLst/>
                <a:latin typeface="Arial"/>
              </a:rPr>
              <a:t>(800 х 600, 1280 х 1024, 1400 х 1050 и выше). </a:t>
            </a:r>
            <a:endParaRPr lang="en-US" sz="2800" dirty="0" smtClean="0">
              <a:effectLst/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ru-RU" sz="2800" dirty="0" smtClean="0">
                <a:effectLst/>
                <a:latin typeface="Arial"/>
              </a:rPr>
              <a:t>Например, разрешение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монитора 1280 х 1024 означает, что изображение на его экране будет </a:t>
            </a:r>
          </a:p>
          <a:p>
            <a:r>
              <a:rPr lang="ru-RU" sz="2800" dirty="0" smtClean="0">
                <a:effectLst/>
                <a:latin typeface="Arial"/>
              </a:rPr>
              <a:t>состоять из 1024 строк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, каждая из которых содержит 1280 пикселей. </a:t>
            </a:r>
            <a:endParaRPr lang="ru-RU" sz="280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7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Arial"/>
              </a:rPr>
              <a:t>Изображение высокого разрешения состоит из большого количества мелких точек и имеет хорошую чёткость.</a:t>
            </a:r>
            <a:endParaRPr lang="en-US" sz="2800" dirty="0" smtClean="0">
              <a:effectLst/>
              <a:latin typeface="Arial"/>
            </a:endParaRPr>
          </a:p>
          <a:p>
            <a:r>
              <a:rPr lang="ru-RU" sz="2800" dirty="0" smtClean="0">
                <a:effectLst/>
                <a:latin typeface="Arial"/>
              </a:rPr>
              <a:t> Изображение низкого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разрешения состоит из меньшего количества более крупных точек и может быть недостаточно чётким</a:t>
            </a:r>
            <a:endParaRPr lang="ru-RU" sz="2800" dirty="0">
              <a:effectLst/>
              <a:latin typeface="Arial"/>
            </a:endParaRPr>
          </a:p>
        </p:txBody>
      </p:sp>
      <p:pic>
        <p:nvPicPr>
          <p:cNvPr id="3074" name="Picture 2" descr="https://encrypted-tbn0.gstatic.com/images?q=tbn:ANd9GcS2Zu3x7EJQQcuRVAmcN_Ct000v7qXMpsC_W06AS0lAEzCNM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3911"/>
            <a:ext cx="4536504" cy="26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1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24" y="215062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Компьютерное представление цвета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349"/>
            <a:ext cx="89289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effectLst/>
                <a:latin typeface="Arial"/>
              </a:rPr>
              <a:t>Человеческий глаз воспринимает каждый из многочисленных цветов и оттенков окружающего мира как сумму взятых в различных пропорциях трёх базовых цветов —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красного, зелёного и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синего. </a:t>
            </a:r>
            <a:endParaRPr lang="en-US" sz="2800" dirty="0" smtClean="0">
              <a:effectLst/>
              <a:latin typeface="Arial"/>
            </a:endParaRPr>
          </a:p>
          <a:p>
            <a:pPr algn="ctr">
              <a:spcAft>
                <a:spcPts val="600"/>
              </a:spcAft>
            </a:pPr>
            <a:r>
              <a:rPr lang="ru-RU" sz="2800" dirty="0" smtClean="0">
                <a:effectLst/>
                <a:latin typeface="Arial"/>
              </a:rPr>
              <a:t>Например,</a:t>
            </a:r>
            <a:endParaRPr lang="en-US" sz="2800" dirty="0" smtClean="0">
              <a:effectLst/>
              <a:latin typeface="Arial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пурпурный цвет —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это сумма красного и синего, </a:t>
            </a:r>
          </a:p>
          <a:p>
            <a:pPr algn="ctr"/>
            <a:r>
              <a:rPr lang="ru-RU" sz="2800" dirty="0" smtClean="0">
                <a:effectLst/>
                <a:latin typeface="Arial"/>
              </a:rPr>
              <a:t>жёлтый —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сумма красного и зелёного,</a:t>
            </a:r>
            <a:endParaRPr lang="en-US" sz="2800" dirty="0" smtClean="0">
              <a:effectLst/>
              <a:latin typeface="Arial"/>
            </a:endParaRPr>
          </a:p>
          <a:p>
            <a:pPr algn="ctr"/>
            <a:r>
              <a:rPr lang="ru-RU" sz="2800" dirty="0" smtClean="0">
                <a:effectLst/>
                <a:latin typeface="Arial"/>
              </a:rPr>
              <a:t>голубой —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сумма зелёного и синего цветов.</a:t>
            </a:r>
            <a:endParaRPr lang="en-US" sz="2800" dirty="0" smtClean="0">
              <a:effectLst/>
              <a:latin typeface="Arial"/>
            </a:endParaRPr>
          </a:p>
          <a:p>
            <a:pPr algn="ctr"/>
            <a:r>
              <a:rPr lang="ru-RU" sz="2800" dirty="0" smtClean="0">
                <a:effectLst/>
                <a:latin typeface="Arial"/>
              </a:rPr>
              <a:t>Сумма</a:t>
            </a:r>
            <a:r>
              <a:rPr lang="en-US" sz="2800" dirty="0" smtClean="0">
                <a:effectLst/>
                <a:latin typeface="Arial"/>
              </a:rPr>
              <a:t>  </a:t>
            </a:r>
            <a:r>
              <a:rPr lang="ru-RU" sz="2800" dirty="0" smtClean="0">
                <a:effectLst/>
                <a:latin typeface="Arial"/>
              </a:rPr>
              <a:t>красного, зелёного и синего цветов воспринимается человеком как белый цвет, а их отсутствие —</a:t>
            </a:r>
            <a:r>
              <a:rPr lang="en-US" sz="2800" dirty="0" smtClean="0">
                <a:effectLst/>
                <a:latin typeface="Arial"/>
              </a:rPr>
              <a:t> </a:t>
            </a:r>
            <a:r>
              <a:rPr lang="ru-RU" sz="2800" dirty="0" smtClean="0">
                <a:effectLst/>
                <a:latin typeface="Arial"/>
              </a:rPr>
              <a:t>как чёрный цвет</a:t>
            </a:r>
            <a:r>
              <a:rPr lang="en-US" sz="2800" dirty="0">
                <a:latin typeface="Arial"/>
              </a:rPr>
              <a:t>.</a:t>
            </a:r>
            <a:endParaRPr lang="ru-RU" sz="280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2799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808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24</cp:revision>
  <dcterms:created xsi:type="dcterms:W3CDTF">2014-10-21T17:55:01Z</dcterms:created>
  <dcterms:modified xsi:type="dcterms:W3CDTF">2014-10-21T20:26:11Z</dcterms:modified>
</cp:coreProperties>
</file>