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76" r:id="rId2"/>
    <p:sldId id="256" r:id="rId3"/>
    <p:sldId id="266" r:id="rId4"/>
    <p:sldId id="274" r:id="rId5"/>
    <p:sldId id="265" r:id="rId6"/>
    <p:sldId id="275" r:id="rId7"/>
    <p:sldId id="257" r:id="rId8"/>
    <p:sldId id="260" r:id="rId9"/>
    <p:sldId id="258" r:id="rId10"/>
    <p:sldId id="273" r:id="rId11"/>
    <p:sldId id="262" r:id="rId12"/>
    <p:sldId id="259" r:id="rId13"/>
    <p:sldId id="264" r:id="rId14"/>
    <p:sldId id="268" r:id="rId15"/>
    <p:sldId id="269" r:id="rId16"/>
    <p:sldId id="270" r:id="rId17"/>
    <p:sldId id="271" r:id="rId18"/>
    <p:sldId id="2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B51E5-6CD5-44A3-B9FF-68D507365363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4CC7B-D10C-4AD6-8F90-C2B345976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24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4CC7B-D10C-4AD6-8F90-C2B34597649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93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5FF5-2F92-48AE-B527-B3C0566CB450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DE1B-BED8-4BA2-B59C-7C857050541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5FF5-2F92-48AE-B527-B3C0566CB450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DE1B-BED8-4BA2-B59C-7C85705054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5FF5-2F92-48AE-B527-B3C0566CB450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DE1B-BED8-4BA2-B59C-7C85705054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5FF5-2F92-48AE-B527-B3C0566CB450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DE1B-BED8-4BA2-B59C-7C85705054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5FF5-2F92-48AE-B527-B3C0566CB450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DE1B-BED8-4BA2-B59C-7C857050541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5FF5-2F92-48AE-B527-B3C0566CB450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DE1B-BED8-4BA2-B59C-7C85705054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5FF5-2F92-48AE-B527-B3C0566CB450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DE1B-BED8-4BA2-B59C-7C85705054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5FF5-2F92-48AE-B527-B3C0566CB450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E9DE1B-BED8-4BA2-B59C-7C857050541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5FF5-2F92-48AE-B527-B3C0566CB450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DE1B-BED8-4BA2-B59C-7C85705054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5FF5-2F92-48AE-B527-B3C0566CB450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5E9DE1B-BED8-4BA2-B59C-7C85705054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89A5FF5-2F92-48AE-B527-B3C0566CB450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DE1B-BED8-4BA2-B59C-7C85705054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89A5FF5-2F92-48AE-B527-B3C0566CB450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5E9DE1B-BED8-4BA2-B59C-7C857050541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4219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Классный час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7467600" cy="3849291"/>
          </a:xfrm>
        </p:spPr>
        <p:txBody>
          <a:bodyPr/>
          <a:lstStyle/>
          <a:p>
            <a:pPr marL="36576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Тема: День пожилых людей.</a:t>
            </a:r>
          </a:p>
          <a:p>
            <a:pPr marL="36576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Автор: </a:t>
            </a:r>
            <a:r>
              <a:rPr lang="ru-RU" dirty="0" err="1" smtClean="0">
                <a:solidFill>
                  <a:schemeClr val="bg1"/>
                </a:solidFill>
              </a:rPr>
              <a:t>Генералова</a:t>
            </a:r>
            <a:r>
              <a:rPr lang="ru-RU" dirty="0" smtClean="0">
                <a:solidFill>
                  <a:schemeClr val="bg1"/>
                </a:solidFill>
              </a:rPr>
              <a:t> О.В.</a:t>
            </a:r>
          </a:p>
          <a:p>
            <a:pPr marL="36576" indent="0" algn="ctr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Чульская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mtClean="0">
                <a:solidFill>
                  <a:schemeClr val="bg1"/>
                </a:solidFill>
              </a:rPr>
              <a:t>основная общеобразовательная </a:t>
            </a:r>
            <a:r>
              <a:rPr lang="ru-RU" dirty="0" smtClean="0">
                <a:solidFill>
                  <a:schemeClr val="bg1"/>
                </a:solidFill>
              </a:rPr>
              <a:t>школа.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716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7467600" cy="5937523"/>
          </a:xfrm>
        </p:spPr>
        <p:txBody>
          <a:bodyPr/>
          <a:lstStyle/>
          <a:p>
            <a:pPr marL="36576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Не зря второе название этого дня – день добра и уважения.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97152"/>
            <a:ext cx="28956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OLGA\Pictures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648072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1736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Старинная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пословица говорит, что о настоящем уровне общества можно лучше всего судить по тому, как в нем живется тем, которые не могут заботиться сами о себе – то есть самым маленьким, и самым стареньким.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97152"/>
            <a:ext cx="28956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27" y="4581128"/>
            <a:ext cx="3273425" cy="217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8654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Интересные факты: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7467600" cy="4137323"/>
          </a:xfrm>
        </p:spPr>
        <p:txBody>
          <a:bodyPr/>
          <a:lstStyle/>
          <a:p>
            <a:pPr marL="36576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Научно доказано, что человеческий организм рассчитан на 100–120 лет службы при правильной его эксплуатации.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960861858" descr="http://mir-kartinok.my1.ru/_ph/108/2/96086185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909487"/>
            <a:ext cx="2195736" cy="1772816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9218" name="Picture 2" descr="C:\Users\OLGA\Pictures\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02757"/>
            <a:ext cx="3614629" cy="277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0000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Рекорды по продолжительности жизни бьют люди, живущие в центральных районах Шри-Ланки, в районах Анд, на Кавказе. На юге Тюменской области проживают около двух тысяч человек в возрасте 90 лет и более.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97152"/>
            <a:ext cx="28956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C:\Users\OLGA\Pictures\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23942"/>
            <a:ext cx="3053844" cy="216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0857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72% 65‑летних людей, опрошенных в 12 странах мира, заявили, что они не чувствуют себя старыми. Этот показатель выше всего в Германии – 80%.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97152"/>
            <a:ext cx="28956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C:\Users\OLGA\Pictures\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3242804" cy="280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2773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Самый пожилой покоритель Эвереста. 25 мая 2008 года 76–летний спортсмен непалец Мин </a:t>
            </a:r>
            <a:r>
              <a:rPr lang="ru-RU" dirty="0" err="1">
                <a:solidFill>
                  <a:schemeClr val="bg1"/>
                </a:solidFill>
              </a:rPr>
              <a:t>Бахадур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Шерчан</a:t>
            </a:r>
            <a:r>
              <a:rPr lang="ru-RU" dirty="0">
                <a:solidFill>
                  <a:schemeClr val="bg1"/>
                </a:solidFill>
              </a:rPr>
              <a:t> успешно совершил восхождение на вершину высотой 8846 метров над уровнем моря и установил тем самым новый мировой рекорд.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97152"/>
            <a:ext cx="28956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4624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Старейший мореплаватель, в одиночку пересекший Атлантику. </a:t>
            </a:r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ru-RU" dirty="0" err="1">
                <a:solidFill>
                  <a:schemeClr val="bg1"/>
                </a:solidFill>
              </a:rPr>
              <a:t>йкл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ru-RU" dirty="0" err="1">
                <a:solidFill>
                  <a:schemeClr val="bg1"/>
                </a:solidFill>
              </a:rPr>
              <a:t>ичи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en-US" dirty="0">
                <a:solidFill>
                  <a:schemeClr val="bg1"/>
                </a:solidFill>
              </a:rPr>
              <a:t>Be</a:t>
            </a:r>
            <a:r>
              <a:rPr lang="ru-RU" dirty="0">
                <a:solidFill>
                  <a:schemeClr val="bg1"/>
                </a:solidFill>
              </a:rPr>
              <a:t>лик</a:t>
            </a:r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ru-RU" dirty="0">
                <a:solidFill>
                  <a:schemeClr val="bg1"/>
                </a:solidFill>
              </a:rPr>
              <a:t>б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ru-RU" dirty="0" err="1">
                <a:solidFill>
                  <a:schemeClr val="bg1"/>
                </a:solidFill>
              </a:rPr>
              <a:t>ит</a:t>
            </a: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ru-RU" dirty="0" err="1">
                <a:solidFill>
                  <a:schemeClr val="bg1"/>
                </a:solidFill>
              </a:rPr>
              <a:t>ния</a:t>
            </a:r>
            <a:r>
              <a:rPr lang="ru-RU" dirty="0">
                <a:solidFill>
                  <a:schemeClr val="bg1"/>
                </a:solidFill>
              </a:rPr>
              <a:t>) п</a:t>
            </a:r>
            <a:r>
              <a:rPr lang="en-US" dirty="0" err="1">
                <a:solidFill>
                  <a:schemeClr val="bg1"/>
                </a:solidFill>
              </a:rPr>
              <a:t>yc</a:t>
            </a:r>
            <a:r>
              <a:rPr lang="ru-RU" dirty="0" err="1">
                <a:solidFill>
                  <a:schemeClr val="bg1"/>
                </a:solidFill>
              </a:rPr>
              <a:t>тил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ru-RU" dirty="0">
                <a:solidFill>
                  <a:schemeClr val="bg1"/>
                </a:solidFill>
              </a:rPr>
              <a:t>я в </a:t>
            </a:r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ru-RU" dirty="0">
                <a:solidFill>
                  <a:schemeClr val="bg1"/>
                </a:solidFill>
              </a:rPr>
              <a:t>дин</a:t>
            </a:r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ru-RU" dirty="0" err="1">
                <a:solidFill>
                  <a:schemeClr val="bg1"/>
                </a:solidFill>
              </a:rPr>
              <a:t>чн</a:t>
            </a:r>
            <a:r>
              <a:rPr lang="en-US" dirty="0" err="1">
                <a:solidFill>
                  <a:schemeClr val="bg1"/>
                </a:solidFill>
              </a:rPr>
              <a:t>oe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пл</a:t>
            </a: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ru-RU" dirty="0">
                <a:solidFill>
                  <a:schemeClr val="bg1"/>
                </a:solidFill>
              </a:rPr>
              <a:t>в</a:t>
            </a: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ru-RU" dirty="0">
                <a:solidFill>
                  <a:schemeClr val="bg1"/>
                </a:solidFill>
              </a:rPr>
              <a:t>ни</a:t>
            </a:r>
            <a:r>
              <a:rPr lang="en-US" dirty="0">
                <a:solidFill>
                  <a:schemeClr val="bg1"/>
                </a:solidFill>
              </a:rPr>
              <a:t>e </a:t>
            </a:r>
            <a:r>
              <a:rPr lang="ru-RU" dirty="0">
                <a:solidFill>
                  <a:schemeClr val="bg1"/>
                </a:solidFill>
              </a:rPr>
              <a:t>из </a:t>
            </a:r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ru-RU" dirty="0" err="1">
                <a:solidFill>
                  <a:schemeClr val="bg1"/>
                </a:solidFill>
              </a:rPr>
              <a:t>ьюп</a:t>
            </a:r>
            <a:r>
              <a:rPr lang="en-US" dirty="0">
                <a:solidFill>
                  <a:schemeClr val="bg1"/>
                </a:solidFill>
              </a:rPr>
              <a:t>op</a:t>
            </a:r>
            <a:r>
              <a:rPr lang="ru-RU" dirty="0">
                <a:solidFill>
                  <a:schemeClr val="bg1"/>
                </a:solidFill>
              </a:rPr>
              <a:t>т</a:t>
            </a:r>
            <a:r>
              <a:rPr lang="en-US" dirty="0">
                <a:solidFill>
                  <a:schemeClr val="bg1"/>
                </a:solidFill>
              </a:rPr>
              <a:t>a (C</a:t>
            </a:r>
            <a:r>
              <a:rPr lang="ru-RU" dirty="0">
                <a:solidFill>
                  <a:schemeClr val="bg1"/>
                </a:solidFill>
              </a:rPr>
              <a:t>Ш</a:t>
            </a:r>
            <a:r>
              <a:rPr lang="en-US" dirty="0">
                <a:solidFill>
                  <a:schemeClr val="bg1"/>
                </a:solidFill>
              </a:rPr>
              <a:t>A) </a:t>
            </a:r>
            <a:r>
              <a:rPr lang="ru-RU" dirty="0">
                <a:solidFill>
                  <a:schemeClr val="bg1"/>
                </a:solidFill>
              </a:rPr>
              <a:t>и п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ru-RU" dirty="0" err="1">
                <a:solidFill>
                  <a:schemeClr val="bg1"/>
                </a:solidFill>
              </a:rPr>
              <a:t>ибыл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Плим</a:t>
            </a:r>
            <a:r>
              <a:rPr lang="en-US" dirty="0">
                <a:solidFill>
                  <a:schemeClr val="bg1"/>
                </a:solidFill>
              </a:rPr>
              <a:t>y</a:t>
            </a:r>
            <a:r>
              <a:rPr lang="ru-RU" dirty="0">
                <a:solidFill>
                  <a:schemeClr val="bg1"/>
                </a:solidFill>
              </a:rPr>
              <a:t>т (</a:t>
            </a:r>
            <a:r>
              <a:rPr lang="en-US" dirty="0">
                <a:solidFill>
                  <a:schemeClr val="bg1"/>
                </a:solidFill>
              </a:rPr>
              <a:t>Be</a:t>
            </a:r>
            <a:r>
              <a:rPr lang="ru-RU" dirty="0">
                <a:solidFill>
                  <a:schemeClr val="bg1"/>
                </a:solidFill>
              </a:rPr>
              <a:t>лик</a:t>
            </a:r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ru-RU" dirty="0">
                <a:solidFill>
                  <a:schemeClr val="bg1"/>
                </a:solidFill>
              </a:rPr>
              <a:t>б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ru-RU" dirty="0" err="1">
                <a:solidFill>
                  <a:schemeClr val="bg1"/>
                </a:solidFill>
              </a:rPr>
              <a:t>ит</a:t>
            </a: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ru-RU" dirty="0" err="1">
                <a:solidFill>
                  <a:schemeClr val="bg1"/>
                </a:solidFill>
              </a:rPr>
              <a:t>ния</a:t>
            </a:r>
            <a:r>
              <a:rPr lang="ru-RU" dirty="0">
                <a:solidFill>
                  <a:schemeClr val="bg1"/>
                </a:solidFill>
              </a:rPr>
              <a:t>) 31 июля 1997г. в </a:t>
            </a:r>
            <a:r>
              <a:rPr lang="ru-RU" dirty="0" err="1">
                <a:solidFill>
                  <a:schemeClr val="bg1"/>
                </a:solidFill>
              </a:rPr>
              <a:t>в</a:t>
            </a:r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ru-RU" dirty="0">
                <a:solidFill>
                  <a:schemeClr val="bg1"/>
                </a:solidFill>
              </a:rPr>
              <a:t>з</a:t>
            </a:r>
            <a:r>
              <a:rPr lang="en-US" dirty="0" err="1">
                <a:solidFill>
                  <a:schemeClr val="bg1"/>
                </a:solidFill>
              </a:rPr>
              <a:t>pac</a:t>
            </a:r>
            <a:r>
              <a:rPr lang="ru-RU" dirty="0">
                <a:solidFill>
                  <a:schemeClr val="bg1"/>
                </a:solidFill>
              </a:rPr>
              <a:t>т</a:t>
            </a:r>
            <a:r>
              <a:rPr lang="en-US" dirty="0">
                <a:solidFill>
                  <a:schemeClr val="bg1"/>
                </a:solidFill>
              </a:rPr>
              <a:t>e 80 </a:t>
            </a:r>
            <a:r>
              <a:rPr lang="ru-RU" dirty="0">
                <a:solidFill>
                  <a:schemeClr val="bg1"/>
                </a:solidFill>
              </a:rPr>
              <a:t>л</a:t>
            </a:r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ru-RU" dirty="0">
                <a:solidFill>
                  <a:schemeClr val="bg1"/>
                </a:solidFill>
              </a:rPr>
              <a:t>т и 25 </a:t>
            </a:r>
            <a:r>
              <a:rPr lang="ru-RU" dirty="0" err="1">
                <a:solidFill>
                  <a:schemeClr val="bg1"/>
                </a:solidFill>
              </a:rPr>
              <a:t>дн</a:t>
            </a:r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ru-RU" dirty="0">
                <a:solidFill>
                  <a:schemeClr val="bg1"/>
                </a:solidFill>
              </a:rPr>
              <a:t>й.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97152"/>
            <a:ext cx="28956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0055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7467600" cy="4353347"/>
          </a:xfrm>
        </p:spPr>
        <p:txBody>
          <a:bodyPr/>
          <a:lstStyle/>
          <a:p>
            <a:pPr marL="36576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Самая пожилая мать. Мария </a:t>
            </a:r>
            <a:r>
              <a:rPr lang="ru-RU" dirty="0" err="1">
                <a:solidFill>
                  <a:schemeClr val="bg1"/>
                </a:solidFill>
              </a:rPr>
              <a:t>Бусада</a:t>
            </a:r>
            <a:r>
              <a:rPr lang="ru-RU" dirty="0">
                <a:solidFill>
                  <a:schemeClr val="bg1"/>
                </a:solidFill>
              </a:rPr>
              <a:t>, жительница Испании, в возрасте 66 лет и 358 дней, 29 декабря 2006 года родила близнецов. 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97152"/>
            <a:ext cx="28956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0196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7467600" cy="6480720"/>
          </a:xfrm>
        </p:spPr>
        <p:txBody>
          <a:bodyPr>
            <a:normAutofit fontScale="92500" lnSpcReduction="10000"/>
          </a:bodyPr>
          <a:lstStyle/>
          <a:p>
            <a:pPr marL="36576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Если так говорят: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Человек пожилой –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Это мудрости клад,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Это фонд золотой,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Это россыпь таланта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И горенье в очах...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Это наши атланты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И в делах, и в речах.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Вам спасибо за все,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И почет вам, и честь,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И спасибо за то,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Что вы были и есть.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Душой молодейте,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Стареть рановато.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Так будьте здоровы,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Живите богато!</a:t>
            </a:r>
          </a:p>
          <a:p>
            <a:pPr marL="36576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97152"/>
            <a:ext cx="28956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OLGA\Desktop\79_11_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237626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5065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960861858" descr="http://mir-kartinok.my1.ru/_ph/108/2/96086185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20217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91264" cy="557748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Обычно пожилыми людьми принято называть тех, кто достиг пенсионного возраста. Мужчины выходят на пенсию в России в 60 лет, а женщины – в 55 лет. Это означает, что пожилыми считаются мужчины и женщины старше 60 и 55 лет соответственно. В нашей стране на сегодняшний день доля граждан старшего поколения достигла уже, приблизительно, 20,7%.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97152"/>
            <a:ext cx="28956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OLGA\Pictures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13176"/>
            <a:ext cx="216024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0312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27" y="4869160"/>
            <a:ext cx="2895851" cy="221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OLGA\Pictures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662473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4385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7467600" cy="5649491"/>
          </a:xfrm>
        </p:spPr>
        <p:txBody>
          <a:bodyPr>
            <a:noAutofit/>
          </a:bodyPr>
          <a:lstStyle/>
          <a:p>
            <a:pPr marL="36576" indent="0" algn="ctr">
              <a:buNone/>
            </a:pPr>
            <a:r>
              <a:rPr lang="ru-RU" sz="3200" dirty="0">
                <a:solidFill>
                  <a:schemeClr val="bg1"/>
                </a:solidFill>
              </a:rPr>
              <a:t>Для того, чтобы обратить внимание общества на проблемы людей пожилого возраста, на проблему демографического старения всего населения, а также к поиску возможностей улучшить качество жизни пенсионеров и учредили праздник пожилых людей.</a:t>
            </a:r>
          </a:p>
        </p:txBody>
      </p:sp>
      <p:pic>
        <p:nvPicPr>
          <p:cNvPr id="4" name="p960861858" descr="http://mir-kartinok.my1.ru/_ph/108/2/96086185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41168"/>
            <a:ext cx="2195736" cy="1772816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4656533"/>
            <a:ext cx="2663825" cy="202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2103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OLGA\Pictures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66" y="600075"/>
            <a:ext cx="7729268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7975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5760640"/>
          </a:xfrm>
        </p:spPr>
        <p:txBody>
          <a:bodyPr>
            <a:normAutofit/>
          </a:bodyPr>
          <a:lstStyle/>
          <a:p>
            <a:pPr marL="36576" indent="0" algn="ctr"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Международный день пожилых людей</a:t>
            </a:r>
            <a:r>
              <a:rPr lang="ru-RU" sz="32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- относительно новый праздник. Он возник в конце XX века. Сначала День пожилых людей начали отмечать в Скандинавских странах Европы, затем в Америке, а с конца 80-х годов - во всем мире. </a:t>
            </a:r>
            <a:br>
              <a:rPr lang="ru-RU" sz="32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32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Окончательно Международный день пожилых людей был провозглашен Генеральной Ассамблеей ООН в 1990 году, а в Российской Федерации - в 1992 году.</a:t>
            </a:r>
          </a:p>
          <a:p>
            <a:pPr marL="36576" indent="0" algn="ctr">
              <a:spcAft>
                <a:spcPts val="0"/>
              </a:spcAft>
              <a:buNone/>
            </a:pPr>
            <a:r>
              <a:rPr lang="ru-RU" sz="32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 </a:t>
            </a:r>
          </a:p>
          <a:p>
            <a:endParaRPr lang="ru-RU" dirty="0"/>
          </a:p>
        </p:txBody>
      </p:sp>
      <p:pic>
        <p:nvPicPr>
          <p:cNvPr id="4" name="p960861858" descr="http://mir-kartinok.my1.ru/_ph/108/2/96086185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909487"/>
            <a:ext cx="2195736" cy="1772816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1" y="4909487"/>
            <a:ext cx="2324204" cy="194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1616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7467600" cy="593752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Учреждение такого дня и празднование его в России - это вековая дань             традициям уважения и почитания старости, это знак общественного  признания огромного вклада пожилых людей в формирование   экономического и духовного потенциала общества, многогранного вклада  в развитие государства.</a:t>
            </a:r>
          </a:p>
        </p:txBody>
      </p:sp>
      <p:pic>
        <p:nvPicPr>
          <p:cNvPr id="4" name="p960861858" descr="http://mir-kartinok.my1.ru/_ph/108/2/96086185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909487"/>
            <a:ext cx="2195736" cy="1772816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4409003"/>
            <a:ext cx="259715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320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832648"/>
          </a:xfrm>
        </p:spPr>
        <p:txBody>
          <a:bodyPr/>
          <a:lstStyle/>
          <a:p>
            <a:pPr marL="36576" indent="0" algn="ctr">
              <a:buNone/>
            </a:pPr>
            <a:r>
              <a:rPr lang="ru-RU" spc="100" dirty="0">
                <a:solidFill>
                  <a:schemeClr val="bg1"/>
                </a:solidFill>
              </a:rPr>
              <a:t>1 октября проходят различные фестивали, организуемые ассоциациями в защиту прав пожилых людей, конференции и конгрессы, посвященные их правам и их роли в обществе. Общественные организации и фонды устраивают в этот день различные благотворительные акции.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960861858" descr="http://mir-kartinok.my1.ru/_ph/108/2/96086185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909487"/>
            <a:ext cx="2195736" cy="1772816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4" y="3933056"/>
            <a:ext cx="2880319" cy="358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6276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239</TotalTime>
  <Words>523</Words>
  <Application>Microsoft Office PowerPoint</Application>
  <PresentationFormat>Экран (4:3)</PresentationFormat>
  <Paragraphs>21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Техническая</vt:lpstr>
      <vt:lpstr>Классный час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Интересные факты: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21</cp:revision>
  <dcterms:created xsi:type="dcterms:W3CDTF">2013-09-26T11:30:36Z</dcterms:created>
  <dcterms:modified xsi:type="dcterms:W3CDTF">2013-09-30T03:39:49Z</dcterms:modified>
</cp:coreProperties>
</file>