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6256000" cy="10160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74" y="-108"/>
      </p:cViewPr>
      <p:guideLst>
        <p:guide orient="horz" pos="320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156187"/>
            <a:ext cx="13817600" cy="21778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757334"/>
            <a:ext cx="11379200" cy="2596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5487-3736-4623-9154-32CBE1093DAE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09CE-7BD1-4506-9369-5863D56F5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AFEA-ED7E-4FB1-9287-C13703834409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AA51-FE4C-40DB-8A56-4A400BE96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952178" y="406873"/>
            <a:ext cx="6502400" cy="86689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4979" y="406873"/>
            <a:ext cx="19236267" cy="86689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4FBE-3F8D-47B9-9C09-28126A3BF05A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08A6-1F42-4C01-AE4B-EF17618E7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4766-D296-42C6-90F8-0BF637BF023B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1CFF-9707-4033-981E-F761BFB7A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2" y="6528743"/>
            <a:ext cx="13817600" cy="20178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2" y="4306242"/>
            <a:ext cx="13817600" cy="22224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46FF-2C48-43D9-B112-347E1CBDB8E2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44C8-2E7D-472A-AECB-57FFE50C0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1" y="2370669"/>
            <a:ext cx="7179733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63468" y="2370669"/>
            <a:ext cx="7179733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4DE7-4E56-4A79-9092-59F592C9A031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0764-6CB7-4B76-81C7-33F8D2B4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274241"/>
            <a:ext cx="7182556" cy="9477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2800" y="3222037"/>
            <a:ext cx="7182556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23" y="2274241"/>
            <a:ext cx="7185378" cy="9477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57823" y="3222037"/>
            <a:ext cx="7185378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BFDD-CB2C-4C92-83DA-A7AF7D042CE2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D5A1-9C3B-4238-BA56-752A57C8C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37B7-0E98-4B26-83F0-CA1BD5475708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BA0D-D53D-42B0-A1C4-3F7746E59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8A52-4914-45DE-B74D-0BCDE8E70C09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3C45-71C7-41C0-9DF4-5A5DA6492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404518"/>
            <a:ext cx="5348112" cy="17215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5644" y="404521"/>
            <a:ext cx="9087556" cy="8671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1" y="2126076"/>
            <a:ext cx="5348112" cy="6949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80C3-73B0-4504-B563-EA640ADF7B11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D1DD-A70F-4EF8-8C23-B5498A338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7112000"/>
            <a:ext cx="9753600" cy="839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907815"/>
            <a:ext cx="9753600" cy="609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951612"/>
            <a:ext cx="9753600" cy="119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2C80-EEEF-4274-BA44-5356981DE058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18B8-05E6-4F24-A62B-A88975B5B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00" y="406400"/>
            <a:ext cx="146304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2800" y="2370138"/>
            <a:ext cx="14630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9417050"/>
            <a:ext cx="3792538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5A1B7-BFC9-4DED-9641-CAE7180AA7FF}" type="datetimeFigureOut">
              <a:rPr lang="ru-RU"/>
              <a:pPr>
                <a:defRPr/>
              </a:pPr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663" y="9417050"/>
            <a:ext cx="5146675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663" y="9417050"/>
            <a:ext cx="3792537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6E963E-FA5B-40CF-8D86-315A33832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028700" y="1168400"/>
            <a:ext cx="16725900" cy="8077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00" b="1" dirty="0">
                <a:solidFill>
                  <a:srgbClr val="000000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Monotype Corsiva"/>
                <a:cs typeface="+mn-cs"/>
              </a:rPr>
              <a:t>Растровое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00" b="1" dirty="0">
                <a:solidFill>
                  <a:srgbClr val="000000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Monotype Corsiva"/>
                <a:cs typeface="+mn-cs"/>
              </a:rPr>
              <a:t>кодирование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00" b="1" dirty="0">
                <a:solidFill>
                  <a:srgbClr val="000000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Monotype Corsiva"/>
                <a:cs typeface="+mn-cs"/>
              </a:rPr>
              <a:t>графической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700" b="1" dirty="0">
                <a:solidFill>
                  <a:srgbClr val="000000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Monotype Corsiva"/>
                <a:cs typeface="+mn-cs"/>
              </a:rPr>
              <a:t>информации.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-3365500" y="342900"/>
            <a:ext cx="1257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ru-RU" sz="6600" b="1">
                <a:solidFill>
                  <a:srgbClr val="FFFFFF"/>
                </a:solidFill>
                <a:latin typeface="Monotype Corsiva" pitchFamily="66" charset="0"/>
              </a:rPr>
              <a:t>24.10.2013 г.</a:t>
            </a:r>
          </a:p>
        </p:txBody>
      </p:sp>
      <p:pic>
        <p:nvPicPr>
          <p:cNvPr id="2053" name="Рисунок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0100" y="444500"/>
            <a:ext cx="3111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700" y="1739900"/>
            <a:ext cx="76581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" y="1739900"/>
            <a:ext cx="141859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04800" y="7734300"/>
            <a:ext cx="15748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600" b="1">
                <a:solidFill>
                  <a:srgbClr val="000000"/>
                </a:solidFill>
                <a:latin typeface="Tahoma" pitchFamily="34" charset="0"/>
              </a:rPr>
              <a:t>Как кодируется черно-белое изображение?</a:t>
            </a:r>
          </a:p>
          <a:p>
            <a:r>
              <a:rPr lang="ru-RU" sz="3600" b="1">
                <a:solidFill>
                  <a:srgbClr val="000000"/>
                </a:solidFill>
                <a:latin typeface="Tahoma" pitchFamily="34" charset="0"/>
              </a:rPr>
              <a:t>Двоичным кодом.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701800"/>
            <a:ext cx="5651500" cy="74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2108200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00" y="1689100"/>
            <a:ext cx="6451600" cy="795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565400"/>
            <a:ext cx="7975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140335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15900" y="1600200"/>
            <a:ext cx="1549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600" b="1" i="1">
                <a:solidFill>
                  <a:srgbClr val="000000"/>
                </a:solidFill>
                <a:latin typeface="Tahoma" pitchFamily="34" charset="0"/>
              </a:rPr>
              <a:t>Восстановите изображение по двоичному коду.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400" y="1866900"/>
            <a:ext cx="15671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600" b="1" i="1">
                <a:solidFill>
                  <a:srgbClr val="000000"/>
                </a:solidFill>
                <a:latin typeface="Tahoma" pitchFamily="34" charset="0"/>
              </a:rPr>
              <a:t>Запишите двоичный код .</a:t>
            </a:r>
          </a:p>
        </p:txBody>
      </p:sp>
      <p:pic>
        <p:nvPicPr>
          <p:cNvPr id="14340" name="Рисунок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4600" y="3187700"/>
            <a:ext cx="80518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3063875"/>
            <a:ext cx="47513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4572000"/>
            <a:ext cx="85979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048000" y="1384300"/>
            <a:ext cx="156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7000" b="1" i="1">
                <a:solidFill>
                  <a:srgbClr val="000000"/>
                </a:solidFill>
                <a:latin typeface="Monotype Corsiva" pitchFamily="66" charset="0"/>
              </a:rPr>
              <a:t>Домашнее задание: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55600" y="2362200"/>
            <a:ext cx="153543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4000" b="1" i="1">
                <a:solidFill>
                  <a:srgbClr val="000000"/>
                </a:solidFill>
                <a:latin typeface="Arial" charset="0"/>
              </a:rPr>
              <a:t>§</a:t>
            </a:r>
            <a:r>
              <a:rPr lang="ru-RU" sz="4000" b="1" i="1">
                <a:solidFill>
                  <a:srgbClr val="000000"/>
                </a:solidFill>
                <a:latin typeface="Times New Roman" pitchFamily="18" charset="0"/>
              </a:rPr>
              <a:t>1.3 (стр. 23-26). </a:t>
            </a:r>
          </a:p>
          <a:p>
            <a:r>
              <a:rPr lang="ru-RU" sz="4000" b="1" i="1">
                <a:solidFill>
                  <a:srgbClr val="000000"/>
                </a:solidFill>
                <a:latin typeface="Times New Roman" pitchFamily="18" charset="0"/>
              </a:rPr>
              <a:t>Придумайте и нарисуйте простое черно-белое </a:t>
            </a:r>
          </a:p>
          <a:p>
            <a:r>
              <a:rPr lang="ru-RU" sz="4000" b="1" i="1">
                <a:solidFill>
                  <a:srgbClr val="000000"/>
                </a:solidFill>
                <a:latin typeface="Times New Roman" pitchFamily="18" charset="0"/>
              </a:rPr>
              <a:t>изображение (закрасьте клетки) и запишите  </a:t>
            </a:r>
          </a:p>
          <a:p>
            <a:r>
              <a:rPr lang="ru-RU" sz="4000" b="1" i="1">
                <a:solidFill>
                  <a:srgbClr val="000000"/>
                </a:solidFill>
                <a:latin typeface="Times New Roman" pitchFamily="18" charset="0"/>
              </a:rPr>
              <a:t>двоичные коды.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082800" y="241300"/>
            <a:ext cx="13703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5800" b="1" i="1">
                <a:solidFill>
                  <a:srgbClr val="FFFFFF"/>
                </a:solidFill>
                <a:latin typeface="Monotype Corsiva" pitchFamily="66" charset="0"/>
              </a:rPr>
              <a:t>Компьютерный эксперимент.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8128000" y="5080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8128000" y="5080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</p:txBody>
      </p:sp>
      <p:pic>
        <p:nvPicPr>
          <p:cNvPr id="16390" name="Рисунок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308100"/>
            <a:ext cx="14109700" cy="831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521200" y="266700"/>
            <a:ext cx="63627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7000" b="1" i="1">
                <a:solidFill>
                  <a:srgbClr val="FFFFFF"/>
                </a:solidFill>
                <a:latin typeface="Monotype Corsiva" pitchFamily="66" charset="0"/>
              </a:rPr>
              <a:t>Итоги урока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82638" y="1746250"/>
            <a:ext cx="27901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4600">
                <a:solidFill>
                  <a:srgbClr val="000000"/>
                </a:solidFill>
                <a:latin typeface="Times New Roman" pitchFamily="18" charset="0"/>
              </a:rPr>
              <a:t>1. Сколько цветов и оттенков поддерживает </a:t>
            </a:r>
          </a:p>
          <a:p>
            <a:r>
              <a:rPr lang="ru-RU" b="1">
                <a:solidFill>
                  <a:srgbClr val="000000"/>
                </a:solidFill>
              </a:rPr>
              <a:t>	 </a:t>
            </a:r>
            <a:r>
              <a:rPr lang="ru-RU" sz="4600">
                <a:solidFill>
                  <a:srgbClr val="000000"/>
                </a:solidFill>
                <a:latin typeface="Times New Roman" pitchFamily="18" charset="0"/>
              </a:rPr>
              <a:t>современный компьютер?</a:t>
            </a:r>
            <a:r>
              <a:rPr lang="ru-RU" sz="4600" i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ru-RU" sz="4600">
                <a:solidFill>
                  <a:srgbClr val="000000"/>
                </a:solidFill>
                <a:latin typeface="Times New Roman" pitchFamily="18" charset="0"/>
              </a:rPr>
              <a:t>2. Какие основные цвета использует компьютер?</a:t>
            </a:r>
            <a:r>
              <a:rPr lang="ru-RU" sz="4600" i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ru-RU" sz="4600">
                <a:solidFill>
                  <a:srgbClr val="000000"/>
                </a:solidFill>
                <a:latin typeface="Times New Roman" pitchFamily="18" charset="0"/>
              </a:rPr>
              <a:t>3. Как называется набор цветов?</a:t>
            </a:r>
          </a:p>
          <a:p>
            <a:pPr lvl="1"/>
            <a:r>
              <a:rPr lang="ru-RU" sz="4600">
                <a:solidFill>
                  <a:srgbClr val="000000"/>
                </a:solidFill>
                <a:latin typeface="Times New Roman" pitchFamily="18" charset="0"/>
              </a:rPr>
              <a:t>4. Рисунок состоит из маленьких точек. </a:t>
            </a:r>
          </a:p>
          <a:p>
            <a:r>
              <a:rPr lang="ru-RU" b="1">
                <a:solidFill>
                  <a:srgbClr val="000000"/>
                </a:solidFill>
              </a:rPr>
              <a:t>	 </a:t>
            </a:r>
            <a:r>
              <a:rPr lang="ru-RU" sz="4600">
                <a:solidFill>
                  <a:srgbClr val="000000"/>
                </a:solidFill>
                <a:latin typeface="Times New Roman" pitchFamily="18" charset="0"/>
              </a:rPr>
              <a:t>Как называются эти точки?</a:t>
            </a:r>
          </a:p>
          <a:p>
            <a:pPr lvl="1"/>
            <a:r>
              <a:rPr lang="ru-RU" sz="4600">
                <a:solidFill>
                  <a:srgbClr val="000000"/>
                </a:solidFill>
                <a:latin typeface="Times New Roman" pitchFamily="18" charset="0"/>
              </a:rPr>
              <a:t>5. А совокупность этих точек?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22500" y="533400"/>
            <a:ext cx="14046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5600" b="1">
                <a:solidFill>
                  <a:srgbClr val="FFFFFF"/>
                </a:solidFill>
                <a:latin typeface="Times New Roman" pitchFamily="18" charset="0"/>
              </a:rPr>
              <a:t>Мой новый компьютер:</a:t>
            </a:r>
          </a:p>
        </p:txBody>
      </p:sp>
      <p:pic>
        <p:nvPicPr>
          <p:cNvPr id="18436" name="Рисунок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300" y="2146300"/>
            <a:ext cx="8661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77800" y="2006600"/>
            <a:ext cx="8559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монитор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» - </a:t>
            </a:r>
          </a:p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что увидел нового на уроке; </a:t>
            </a:r>
          </a:p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клавиатура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» - чему научился; </a:t>
            </a:r>
          </a:p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системный блок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» - что понял; </a:t>
            </a:r>
          </a:p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мышка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» - эмоции.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800100"/>
            <a:ext cx="8470900" cy="83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900" y="482600"/>
            <a:ext cx="69215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24100" cy="1002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900"/>
            <a:ext cx="14757400" cy="1043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5400"/>
            <a:ext cx="15316200" cy="103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76200"/>
            <a:ext cx="15468600" cy="1008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-50800"/>
            <a:ext cx="152019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358900" y="4432300"/>
            <a:ext cx="5054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sz="6600" b="1">
                <a:solidFill>
                  <a:srgbClr val="000000"/>
                </a:solidFill>
                <a:latin typeface="Tahoma" pitchFamily="34" charset="0"/>
              </a:rPr>
              <a:t>Пиксель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56000" cy="10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58775" y="1624013"/>
            <a:ext cx="159004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ru-RU"/>
          </a:p>
          <a:p>
            <a:r>
              <a:rPr lang="ru-RU" sz="5400" b="1">
                <a:solidFill>
                  <a:srgbClr val="F00000"/>
                </a:solidFill>
                <a:latin typeface="Tahoma" pitchFamily="34" charset="0"/>
              </a:rPr>
              <a:t>Пиксель</a:t>
            </a:r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 - </a:t>
            </a:r>
            <a:r>
              <a:rPr lang="ru-RU" sz="5400">
                <a:solidFill>
                  <a:srgbClr val="000000"/>
                </a:solidFill>
                <a:latin typeface="Tahoma" pitchFamily="34" charset="0"/>
              </a:rPr>
              <a:t>( </a:t>
            </a:r>
            <a:r>
              <a:rPr lang="ru-RU" sz="5400">
                <a:solidFill>
                  <a:srgbClr val="0000FF"/>
                </a:solidFill>
                <a:latin typeface="Tahoma" pitchFamily="34" charset="0"/>
              </a:rPr>
              <a:t>анг</a:t>
            </a:r>
            <a:r>
              <a:rPr lang="ru-RU" sz="540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ru-RU" sz="5400" i="1">
                <a:solidFill>
                  <a:srgbClr val="000000"/>
                </a:solidFill>
                <a:latin typeface="Tahoma" pitchFamily="34" charset="0"/>
              </a:rPr>
              <a:t>pixel </a:t>
            </a:r>
            <a:r>
              <a:rPr lang="ru-RU" sz="5400">
                <a:solidFill>
                  <a:srgbClr val="000000"/>
                </a:solidFill>
                <a:latin typeface="Tahoma" pitchFamily="34" charset="0"/>
              </a:rPr>
              <a:t>)</a:t>
            </a:r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 элемент изображения.</a:t>
            </a:r>
          </a:p>
          <a:p>
            <a:r>
              <a:rPr lang="ru-RU" sz="5400" b="1">
                <a:solidFill>
                  <a:srgbClr val="F00000"/>
                </a:solidFill>
                <a:latin typeface="Tahoma" pitchFamily="34" charset="0"/>
              </a:rPr>
              <a:t>Пунтилизм</a:t>
            </a:r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 - </a:t>
            </a:r>
            <a:r>
              <a:rPr lang="ru-RU" sz="540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ru-RU" sz="5400">
                <a:solidFill>
                  <a:srgbClr val="0000FF"/>
                </a:solidFill>
                <a:latin typeface="Tahoma" pitchFamily="34" charset="0"/>
              </a:rPr>
              <a:t>фр</a:t>
            </a:r>
            <a:r>
              <a:rPr lang="ru-RU" sz="5400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ru-RU" sz="5400" i="1">
                <a:solidFill>
                  <a:srgbClr val="000000"/>
                </a:solidFill>
                <a:latin typeface="Tahoma" pitchFamily="34" charset="0"/>
              </a:rPr>
              <a:t>point</a:t>
            </a:r>
            <a:r>
              <a:rPr lang="ru-RU" sz="5400">
                <a:solidFill>
                  <a:srgbClr val="000000"/>
                </a:solidFill>
                <a:latin typeface="Tahoma" pitchFamily="34" charset="0"/>
              </a:rPr>
              <a:t> ) </a:t>
            </a:r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жанр  живописи </a:t>
            </a:r>
          </a:p>
          <a:p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рисования по точкам.</a:t>
            </a:r>
          </a:p>
          <a:p>
            <a:r>
              <a:rPr lang="ru-RU" sz="5400" b="1">
                <a:solidFill>
                  <a:srgbClr val="F00000"/>
                </a:solidFill>
                <a:latin typeface="Tahoma" pitchFamily="34" charset="0"/>
              </a:rPr>
              <a:t>Растр  </a:t>
            </a:r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-</a:t>
            </a:r>
            <a:r>
              <a:rPr lang="ru-RU" sz="540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ru-RU" sz="5400">
                <a:solidFill>
                  <a:srgbClr val="0000FF"/>
                </a:solidFill>
                <a:latin typeface="Tahoma" pitchFamily="34" charset="0"/>
              </a:rPr>
              <a:t>нем. </a:t>
            </a:r>
            <a:r>
              <a:rPr lang="ru-RU" sz="5400" i="1">
                <a:solidFill>
                  <a:srgbClr val="000000"/>
                </a:solidFill>
                <a:latin typeface="Tahoma" pitchFamily="34" charset="0"/>
              </a:rPr>
              <a:t>raster )</a:t>
            </a:r>
            <a:r>
              <a:rPr lang="ru-RU" sz="5400" b="1" i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графическая сетка из </a:t>
            </a:r>
          </a:p>
          <a:p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совокупости точечных строк.</a:t>
            </a:r>
          </a:p>
          <a:p>
            <a:r>
              <a:rPr lang="ru-RU" sz="5400" b="1">
                <a:solidFill>
                  <a:srgbClr val="F00000"/>
                </a:solidFill>
                <a:latin typeface="Tahoma" pitchFamily="34" charset="0"/>
              </a:rPr>
              <a:t>Растровое изображение </a:t>
            </a:r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-</a:t>
            </a:r>
          </a:p>
          <a:p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изображение, представляющее собой </a:t>
            </a:r>
          </a:p>
          <a:p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сетку (мозаику) пикселей или цветных </a:t>
            </a:r>
          </a:p>
          <a:p>
            <a:r>
              <a:rPr lang="ru-RU" sz="5400" b="1">
                <a:solidFill>
                  <a:srgbClr val="000000"/>
                </a:solidFill>
                <a:latin typeface="Tahoma" pitchFamily="34" charset="0"/>
              </a:rPr>
              <a:t>точек на мониторе, бумаге.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156</Words>
  <Application>Microsoft Office PowerPoint</Application>
  <PresentationFormat>Произвольный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Monotype Corsiva</vt:lpstr>
      <vt:lpstr>Tahoma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Admin46</dc:creator>
  <cp:lastModifiedBy>Admin</cp:lastModifiedBy>
  <cp:revision>4</cp:revision>
  <dcterms:created xsi:type="dcterms:W3CDTF">2013-10-21T11:40:43Z</dcterms:created>
  <dcterms:modified xsi:type="dcterms:W3CDTF">2013-11-05T10:49:26Z</dcterms:modified>
</cp:coreProperties>
</file>