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6" r:id="rId3"/>
    <p:sldId id="274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69" r:id="rId16"/>
    <p:sldId id="268" r:id="rId17"/>
    <p:sldId id="265" r:id="rId18"/>
    <p:sldId id="267" r:id="rId19"/>
    <p:sldId id="272" r:id="rId20"/>
    <p:sldId id="271" r:id="rId21"/>
    <p:sldId id="26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2500164" y="3099792"/>
            <a:ext cx="3900367" cy="1617360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Людей неинтересных в мире нет.</a:t>
            </a:r>
          </a:p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Их судьбы – как истории планет.</a:t>
            </a:r>
          </a:p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У каждой все особое, свое,</a:t>
            </a:r>
          </a:p>
          <a:p>
            <a:pPr marL="45720" indent="0" algn="ctr">
              <a:buNone/>
            </a:pP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И нет планет, похожих на нее. </a:t>
            </a:r>
            <a:endParaRPr lang="en-US" sz="5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" indent="0" algn="ctr">
              <a:buNone/>
            </a:pPr>
            <a:r>
              <a:rPr lang="ru-RU" sz="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ru-RU" sz="5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Е. Евтушенко)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Documents and Settings\Nastya\Рабочий стол\дети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172819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Nastya\Рабочий стол\дети 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78092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Nastya\Рабочий стол\дети 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67" y="2780928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Nastya\Рабочий стол\дети 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05930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Nastya\Рабочий стол\дети 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200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Nastya\Рабочий стол\дети 8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926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Nastya\Рабочий стол\дети 9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Nastya\Рабочий стол\дети 1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36" y="508914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260648"/>
            <a:ext cx="3691880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Вольтер Франсуа-Мари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Аруэ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Отец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Вольтера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говорил о нем и его брате: "Я вырастил двух дураков. Один дурак в прозе, а другой - в стихах".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 descr="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3867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8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4293096"/>
            <a:ext cx="6696744" cy="237626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Исаак Ньютон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чился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хуже всех в классе, пока его не побил приятель. После чего Ньютон решил победить его в знаниях, и уже через несколько месяцев стал первым в классе</a:t>
            </a:r>
            <a:r>
              <a:rPr lang="ru-RU" sz="2600" dirty="0">
                <a:latin typeface="Cambria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Ньютон 11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4076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8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74275" y="908720"/>
            <a:ext cx="3960440" cy="532859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Отто фон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Бисмарк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анцлер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Германский империи, скверно учился и еще хуже работал: устраивался на службу только по протекции, и его либо отовсюду выгоняли, либо он уходил сам, будучи не в силах выполнять рутинную работу. 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4098" name="Picture 2" descr="C:\Users\User141\Desktop\п.у\OttoVonBismarc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46934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835292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Наполеон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учился плохо по всем предметам,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кроме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математики. </a:t>
            </a:r>
          </a:p>
        </p:txBody>
      </p:sp>
      <p:pic>
        <p:nvPicPr>
          <p:cNvPr id="4" name="Рисунок 3" descr="Наполеон 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70" y="1445212"/>
            <a:ext cx="4031485" cy="522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3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861048"/>
            <a:ext cx="8496944" cy="299695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Альберт Эйнштейн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оздатель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теории относительности, лауреат Нобелевской премии, учился очень средне. Его родители признавались знакомым, что не питают никаких иллюзий на его счет, и надеются только, что он сможет устроиться хотя бы на простую работу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C:\Users\User141\Desktop\п.у\12ei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836"/>
            <a:ext cx="3456384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6213" y="620688"/>
            <a:ext cx="4104456" cy="5991225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Александр Сергеевич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Пушкин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чень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слабо успевал в Лицее и плакал на уроках арифметики. После аттестации, на вручении дипломов он оказался вторым с конца.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Пушкин 1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733"/>
            <a:ext cx="4495800" cy="599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141\Desktop\п.у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045">
            <a:off x="167009" y="451182"/>
            <a:ext cx="1889790" cy="18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556792"/>
            <a:ext cx="65101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«Знаменитые</a:t>
            </a:r>
          </a:p>
          <a:p>
            <a:pPr algn="ctr"/>
            <a:r>
              <a:rPr lang="ru-RU" sz="66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отличники»</a:t>
            </a:r>
            <a:endParaRPr lang="ru-RU" sz="66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147" name="Picture 3" descr="C:\Users\User141\Desktop\п.у\31432a8906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978">
            <a:off x="6507685" y="3229938"/>
            <a:ext cx="2443641" cy="36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41\Desktop\п.у\school-k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579">
            <a:off x="6242592" y="173067"/>
            <a:ext cx="2251524" cy="18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141\Desktop\п.у\0_a4ef7_c59ab9c0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968790" cy="29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4104456" cy="44644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Вундеркиндом считался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Александр Грибоедов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русский писатель и дипломат. </a:t>
            </a:r>
          </a:p>
        </p:txBody>
      </p:sp>
      <p:pic>
        <p:nvPicPr>
          <p:cNvPr id="4" name="Рисунок 3" descr="Грибоедов 1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7646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3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784116"/>
            <a:ext cx="3960440" cy="51457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Русский химик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Дмитрий Менделеев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открывший периодическую систему, всегда очень хорошо учился.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141\Desktop\п.у\84bd21647828617932d931129c214a8c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8" y="620688"/>
            <a:ext cx="38873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077072"/>
            <a:ext cx="6840760" cy="266429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5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Владимир </a:t>
            </a: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Ленин</a:t>
            </a: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Золотой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медалист. Позже он экстерном благополучно освоил курс юридических наук Санкт-Петербургского университета.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Лени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045546" cy="3706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6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5907" y="404664"/>
            <a:ext cx="94958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Классный час</a:t>
            </a:r>
          </a:p>
          <a:p>
            <a:pPr algn="ctr"/>
            <a:endParaRPr lang="ru-RU" sz="3200" b="1" cap="all" spc="0" dirty="0" smtClean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«успешный человек – хороший ученик?!»</a:t>
            </a:r>
            <a:endParaRPr lang="ru-RU" sz="32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026" name="Picture 2" descr="C:\Users\User141\Desktop\п.у\2f2f324e0f27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04" y="2636912"/>
            <a:ext cx="3973240" cy="40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1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141\Desktop\п.у\marie-curi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5283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1916832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Мария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Склодовская-Кюри.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 и дважды лауреат Нобелевской премии Мария Склодовская-Кюри была круглой отличницей. </a:t>
            </a:r>
          </a:p>
        </p:txBody>
      </p:sp>
    </p:spTree>
    <p:extLst>
      <p:ext uri="{BB962C8B-B14F-4D97-AF65-F5344CB8AC3E}">
        <p14:creationId xmlns:p14="http://schemas.microsoft.com/office/powerpoint/2010/main" val="13129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4464496" cy="53285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Михаи́л (Миха́йло)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Васи́льевичЛомоно́сов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Первый русский ученый-естествоиспытатель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мирового значения,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энциклопедист, химик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физик;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он вошёл в науку как первый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химик,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который дал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физической химии определение.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 descr="Ломоносов 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7127"/>
            <a:ext cx="4176464" cy="513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6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1628800"/>
            <a:ext cx="6512511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36,6-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полезно ,интересно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38-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сложно , неинтересно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34-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бесполезно , безразлично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5113" y="404664"/>
            <a:ext cx="675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Рефлексия занятия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9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3728" y="1340768"/>
            <a:ext cx="6408712" cy="5112568"/>
          </a:xfrm>
        </p:spPr>
        <p:txBody>
          <a:bodyPr>
            <a:normAutofit lnSpcReduction="10000"/>
          </a:bodyPr>
          <a:lstStyle/>
          <a:p>
            <a:r>
              <a:rPr lang="ru-RU" sz="3200" i="1" dirty="0">
                <a:latin typeface="+mj-lt"/>
              </a:rPr>
              <a:t>-Вокруг вас больше хороших или  плохих людей? </a:t>
            </a:r>
            <a:endParaRPr lang="ru-RU" sz="3200" dirty="0">
              <a:latin typeface="+mj-lt"/>
            </a:endParaRPr>
          </a:p>
          <a:p>
            <a:r>
              <a:rPr lang="ru-RU" sz="3200" i="1" dirty="0">
                <a:latin typeface="+mj-lt"/>
              </a:rPr>
              <a:t>-Правильно ли вообще называть одних людей заведомо хорошими, а прочих напротив заранее считать плохими?</a:t>
            </a:r>
            <a:endParaRPr lang="ru-RU" sz="3200" dirty="0">
              <a:latin typeface="+mj-lt"/>
            </a:endParaRPr>
          </a:p>
          <a:p>
            <a:r>
              <a:rPr lang="ru-RU" sz="3200" dirty="0">
                <a:latin typeface="+mj-lt"/>
              </a:rPr>
              <a:t>     -</a:t>
            </a:r>
            <a:r>
              <a:rPr lang="ru-RU" sz="3200" i="1" dirty="0">
                <a:latin typeface="+mj-lt"/>
              </a:rPr>
              <a:t>По каким критериям вы отличаете хорошего человека от плохого?</a:t>
            </a:r>
            <a:endParaRPr lang="ru-RU" sz="3200" dirty="0">
              <a:latin typeface="+mj-lt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Documents and Settings\Nastya\Рабочий стол\ученик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45224"/>
            <a:ext cx="6512511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effectLst/>
              </a:rPr>
              <a:t>Шив </a:t>
            </a:r>
            <a:r>
              <a:rPr lang="ru-RU" sz="1800" dirty="0" err="1">
                <a:effectLst/>
              </a:rPr>
              <a:t>Чаран</a:t>
            </a:r>
            <a:r>
              <a:rPr lang="ru-RU" sz="1800" dirty="0">
                <a:effectLst/>
              </a:rPr>
              <a:t> </a:t>
            </a:r>
            <a:r>
              <a:rPr lang="ru-RU" sz="1800" dirty="0" err="1" smtClean="0">
                <a:effectLst/>
              </a:rPr>
              <a:t>Ядав</a:t>
            </a:r>
            <a:r>
              <a:rPr lang="ru-RU" sz="1800" dirty="0" smtClean="0">
                <a:effectLst/>
              </a:rPr>
              <a:t>, родившийся </a:t>
            </a:r>
            <a:r>
              <a:rPr lang="ru-RU" sz="1800" dirty="0">
                <a:effectLst/>
              </a:rPr>
              <a:t>в 1934 </a:t>
            </a:r>
            <a:r>
              <a:rPr lang="ru-RU" sz="1800" dirty="0" smtClean="0">
                <a:effectLst/>
              </a:rPr>
              <a:t>году.</a:t>
            </a: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ru-RU" sz="1800" dirty="0" smtClean="0">
                <a:effectLst/>
              </a:rPr>
              <a:t>В 2008 </a:t>
            </a:r>
            <a:r>
              <a:rPr lang="ru-RU" sz="1800" dirty="0">
                <a:effectLst/>
              </a:rPr>
              <a:t>году </a:t>
            </a:r>
            <a:r>
              <a:rPr lang="ru-RU" sz="1800" dirty="0" smtClean="0">
                <a:effectLst/>
              </a:rPr>
              <a:t> предпринял </a:t>
            </a:r>
            <a:r>
              <a:rPr lang="ru-RU" sz="1800" dirty="0">
                <a:effectLst/>
              </a:rPr>
              <a:t>очередную тридцать восьмую </a:t>
            </a:r>
            <a:r>
              <a:rPr lang="ru-RU" sz="1800" dirty="0" smtClean="0">
                <a:effectLst/>
              </a:rPr>
              <a:t> попытку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сдать </a:t>
            </a:r>
            <a:r>
              <a:rPr lang="ru-RU" sz="1800" dirty="0">
                <a:effectLst/>
              </a:rPr>
              <a:t>экзамены, чтобы получить документ о среднем </a:t>
            </a:r>
            <a:r>
              <a:rPr lang="ru-RU" sz="1800" dirty="0" smtClean="0">
                <a:effectLst/>
              </a:rPr>
              <a:t>образовании</a:t>
            </a:r>
            <a:r>
              <a:rPr lang="ru-RU" sz="2000" dirty="0" smtClean="0">
                <a:effectLst/>
              </a:rPr>
              <a:t>.</a:t>
            </a:r>
            <a:endParaRPr lang="ru-RU" sz="2000" dirty="0"/>
          </a:p>
        </p:txBody>
      </p:sp>
      <p:pic>
        <p:nvPicPr>
          <p:cNvPr id="1026" name="Picture 2" descr="C:\Documents and Settings\Nastya\Рабочий стол\bylec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1340768"/>
            <a:ext cx="6336704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i="1" dirty="0"/>
              <a:t> </a:t>
            </a:r>
            <a:r>
              <a:rPr lang="ru-RU" sz="2800" i="1" dirty="0">
                <a:latin typeface="+mj-lt"/>
              </a:rPr>
              <a:t>-Что может стать причиной плохой успеваемости в школе?</a:t>
            </a:r>
            <a:endParaRPr lang="ru-RU" sz="2800" dirty="0">
              <a:latin typeface="+mj-lt"/>
            </a:endParaRPr>
          </a:p>
          <a:p>
            <a:pPr marL="45720" indent="0">
              <a:buNone/>
            </a:pPr>
            <a:r>
              <a:rPr lang="ru-RU" sz="2800" i="1" dirty="0">
                <a:latin typeface="+mj-lt"/>
              </a:rPr>
              <a:t>-Может ли плохой ученик стать хорошим   человеком и наоборот?</a:t>
            </a:r>
            <a:endParaRPr lang="ru-RU" sz="2800" dirty="0">
              <a:latin typeface="+mj-lt"/>
            </a:endParaRPr>
          </a:p>
          <a:p>
            <a:pPr marL="45720" indent="0">
              <a:buNone/>
            </a:pPr>
            <a:r>
              <a:rPr lang="ru-RU" sz="2800" i="1" dirty="0">
                <a:latin typeface="+mj-lt"/>
              </a:rPr>
              <a:t>-Может ли плохой ученик быть хорошим другом?</a:t>
            </a:r>
            <a:endParaRPr lang="ru-RU" sz="2800" dirty="0">
              <a:latin typeface="+mj-lt"/>
            </a:endParaRPr>
          </a:p>
          <a:p>
            <a:pPr marL="45720" indent="0">
              <a:buNone/>
            </a:pPr>
            <a:r>
              <a:rPr lang="ru-RU" sz="2800" i="1" dirty="0">
                <a:latin typeface="+mj-lt"/>
              </a:rPr>
              <a:t>-Могут ли  дети, которые плохо  учатся в школе  добиться  успеха</a:t>
            </a:r>
            <a:r>
              <a:rPr lang="ru-RU" sz="2800" i="1" dirty="0" smtClean="0">
                <a:latin typeface="+mj-lt"/>
              </a:rPr>
              <a:t>?</a:t>
            </a:r>
            <a:endParaRPr lang="ru-RU" sz="2800" dirty="0">
              <a:latin typeface="+mj-lt"/>
            </a:endParaRPr>
          </a:p>
        </p:txBody>
      </p:sp>
      <p:pic>
        <p:nvPicPr>
          <p:cNvPr id="2050" name="Picture 2" descr="C:\Documents and Settings\Nastya\Рабочий стол\учени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1744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141\Desktop\п.у\c59ab7f3de90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7710"/>
            <a:ext cx="2631554" cy="30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41\Desktop\п.у\69490747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191749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141\Desktop\п.у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513">
            <a:off x="7000300" y="107263"/>
            <a:ext cx="1715241" cy="2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4818" y="1604811"/>
            <a:ext cx="72891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«Знаменитые 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двоечники»</a:t>
            </a:r>
            <a:endParaRPr lang="ru-RU" sz="72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" name="Picture 2" descr="C:\Users\User141\Desktop\п.у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2778">
            <a:off x="507554" y="4361756"/>
            <a:ext cx="1715241" cy="2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332656"/>
            <a:ext cx="4824536" cy="626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Уинстон Черчилль.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Шалопай Уинстон, старший сын аристократических родителей, испытывал неприязнь к процессу образования с самого юного возраста. Не то чтобы он был безнадежно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глуп,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однако учить уроки, работать на занятиях и вообще хоть как-то стараться Черчилль категорически отказывался. Черчилля считали одним из самых слабых учеников: его вместе с остальными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«двоечниками»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классе даже отстранили от изучения латыни и древнегреческого, назначив вместо этого дополнительные занятия по родному языку.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8843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4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32859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3717032"/>
            <a:ext cx="6400800" cy="302433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Андрей Тарковский</a:t>
            </a:r>
          </a:p>
          <a:p>
            <a:pPr marL="45720" indent="0" algn="ctr">
              <a:buNone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целом, если посмотреть аттестат героя, «родительской культуры» хватало только на четверку по литературе. По истории, а также по большинству точных наук Андрей натянул на трояк, а по химии и черчению в документе красуются двойки. В 1951 году будущий режиссер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инерции поступил в Московский институт востоковедения, однако уже через год бросил это безнадежное дело. </a:t>
            </a:r>
          </a:p>
        </p:txBody>
      </p:sp>
    </p:spTree>
    <p:extLst>
      <p:ext uri="{BB962C8B-B14F-4D97-AF65-F5344CB8AC3E}">
        <p14:creationId xmlns:p14="http://schemas.microsoft.com/office/powerpoint/2010/main" val="1533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41\Desktop\п.у\0_44563_a2c72954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0" y="332656"/>
            <a:ext cx="4384576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Лев Николаевич Толстой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бучение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вплоть до 16 лет было исключительно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домашним. 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первом курсе Льва Николаевича оставили на второй год из-за неудовлетворительных оценок по российской истории и немецкому. На втором курсе он стал известен всему городу как блестящий исполнитель водевильных постановок и живых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картин.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 третьего курса дело не дошло: во время летнего перерыва студент уехал в родовое поместье, где, по его собственным воспоминаниям, «стал читать Монтескье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».</a:t>
            </a:r>
          </a:p>
          <a:p>
            <a:pPr marL="45720" indent="0"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565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Шив Чаран Ядав, родившийся в 1934 году. В 2008 году  предпринял очередную тридцать восьмую  попытку сдать экзамены, чтобы получить документ о среднем образовании.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36,6- полезно ,интересно  38- сложно , неинтересно 34- бесполезно , безразлично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User141</dc:creator>
  <cp:lastModifiedBy>user</cp:lastModifiedBy>
  <cp:revision>20</cp:revision>
  <dcterms:created xsi:type="dcterms:W3CDTF">2012-10-16T07:22:46Z</dcterms:created>
  <dcterms:modified xsi:type="dcterms:W3CDTF">2013-03-04T12:40:22Z</dcterms:modified>
</cp:coreProperties>
</file>