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1" r:id="rId2"/>
    <p:sldId id="266" r:id="rId3"/>
    <p:sldId id="267" r:id="rId4"/>
    <p:sldId id="276" r:id="rId5"/>
    <p:sldId id="273" r:id="rId6"/>
    <p:sldId id="272" r:id="rId7"/>
    <p:sldId id="275" r:id="rId8"/>
    <p:sldId id="268" r:id="rId9"/>
    <p:sldId id="280" r:id="rId10"/>
    <p:sldId id="278" r:id="rId11"/>
    <p:sldId id="279" r:id="rId12"/>
    <p:sldId id="269" r:id="rId13"/>
    <p:sldId id="270" r:id="rId14"/>
    <p:sldId id="281" r:id="rId15"/>
    <p:sldId id="277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karpovka.net/2012/09/10/61224/akadem-hudojestv/" TargetMode="External"/><Relationship Id="rId13" Type="http://schemas.openxmlformats.org/officeDocument/2006/relationships/hyperlink" Target="http://www.virtualrm.spb.ru/node/4405" TargetMode="External"/><Relationship Id="rId18" Type="http://schemas.openxmlformats.org/officeDocument/2006/relationships/hyperlink" Target="http://www.nimrah.ru/exhibitions/old/289/" TargetMode="External"/><Relationship Id="rId3" Type="http://schemas.openxmlformats.org/officeDocument/2006/relationships/hyperlink" Target="http://spbfotos.ru/postcard.img500.htm" TargetMode="External"/><Relationship Id="rId7" Type="http://schemas.openxmlformats.org/officeDocument/2006/relationships/hyperlink" Target="http://900igr.net/kartinki/mkhk/Klassitsizm/023-Imperatorskoj-akademii-khudozhestv.html" TargetMode="External"/><Relationship Id="rId12" Type="http://schemas.openxmlformats.org/officeDocument/2006/relationships/hyperlink" Target="http://commons.wikimedia.org/wiki/File:Kiprensky_self.jpg?uselang=ru" TargetMode="External"/><Relationship Id="rId17" Type="http://schemas.openxmlformats.org/officeDocument/2006/relationships/hyperlink" Target="http://oldsp.ru/photo/view/5330" TargetMode="External"/><Relationship Id="rId2" Type="http://schemas.openxmlformats.org/officeDocument/2006/relationships/hyperlink" Target="http://tochek.net/lofiversion/index.php/t26023.html" TargetMode="External"/><Relationship Id="rId16" Type="http://schemas.openxmlformats.org/officeDocument/2006/relationships/hyperlink" Target="http://wmuseum.ru/rossiya/373-muzey-akademii-hudozhestv-v-sankt-peterburg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Levitsky_kokrinov.jpg?uselang=ru" TargetMode="External"/><Relationship Id="rId11" Type="http://schemas.openxmlformats.org/officeDocument/2006/relationships/hyperlink" Target="http://en.wikipedia.org/wiki/File:Galleria_degli_Uffizi_court_crop.JPG" TargetMode="External"/><Relationship Id="rId5" Type="http://schemas.openxmlformats.org/officeDocument/2006/relationships/hyperlink" Target="http://www.megabook.ru/MediaViewer.asp?AID=608870" TargetMode="External"/><Relationship Id="rId15" Type="http://schemas.openxmlformats.org/officeDocument/2006/relationships/hyperlink" Target="http://www.wm-painting.ru/StyleInPaintingAG/p2_articleid/271" TargetMode="External"/><Relationship Id="rId10" Type="http://schemas.openxmlformats.org/officeDocument/2006/relationships/hyperlink" Target="http://liveinmsk.ru/index.php?dn=places&amp;re=tags&amp;to=tag&amp;id=11" TargetMode="External"/><Relationship Id="rId4" Type="http://schemas.openxmlformats.org/officeDocument/2006/relationships/hyperlink" Target="http://travel-live.ru/dvorec-menshikova-v-sankt-peterburge.html" TargetMode="External"/><Relationship Id="rId9" Type="http://schemas.openxmlformats.org/officeDocument/2006/relationships/hyperlink" Target="http://www.skyscrapercity.com/showthread.php?t=574628&amp;page=3&amp;langid=5" TargetMode="External"/><Relationship Id="rId14" Type="http://schemas.openxmlformats.org/officeDocument/2006/relationships/hyperlink" Target="http://muzei-mira.com/kartini_russkih_hudojnikov/520-kartina-posledniy-den-pompei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i/mkhk/Klassitsizm/0010-013-Imperatorskoj-akademii-khudozhest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988840"/>
            <a:ext cx="6134100" cy="461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051050" y="188913"/>
            <a:ext cx="667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Verdana" pitchFamily="34" charset="0"/>
              </a:rPr>
              <a:t>Учебное пособие М.А. Гацкевич «Санкт-Петербург»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620688"/>
            <a:ext cx="391107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Презентация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1640" y="1556792"/>
            <a:ext cx="6423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Verdana" pitchFamily="34" charset="0"/>
              </a:rPr>
              <a:t>по теме: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«Академия художеств» 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</a:rPr>
              <a:t>для уч-ся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9 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</a:rPr>
              <a:t>класса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076825" y="4941888"/>
            <a:ext cx="371633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dirty="0">
                <a:solidFill>
                  <a:srgbClr val="002060"/>
                </a:solidFill>
                <a:latin typeface="Verdana" pitchFamily="34" charset="0"/>
              </a:rPr>
              <a:t>Учитель английского языка 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Verdana" pitchFamily="34" charset="0"/>
              </a:rPr>
              <a:t>высшей категории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Verdana" pitchFamily="34" charset="0"/>
              </a:rPr>
              <a:t> ГБОУ СОШ  № 180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Verdana" pitchFamily="34" charset="0"/>
              </a:rPr>
              <a:t>Красногвардейского района СПБ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  <a:p>
            <a:pPr algn="r"/>
            <a:endParaRPr lang="ru-RU" dirty="0">
              <a:solidFill>
                <a:srgbClr val="002060"/>
              </a:solidFill>
              <a:latin typeface="Verdana" pitchFamily="34" charset="0"/>
            </a:endParaRPr>
          </a:p>
          <a:p>
            <a:pPr algn="r"/>
            <a:r>
              <a:rPr lang="ru-RU" dirty="0">
                <a:solidFill>
                  <a:srgbClr val="002060"/>
                </a:solidFill>
                <a:latin typeface="Verdana" pitchFamily="34" charset="0"/>
              </a:rPr>
              <a:t>Дмитрук Л.Е.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Galleria degli Uffizi court crop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539552" y="1268760"/>
            <a:ext cx="4104097" cy="527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Uffizzi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Gallery ordered the self-portrait of the portrait master Orest Kiprensky.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2420888"/>
            <a:ext cx="3024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 Uffizi Gallery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 a museum in Florence, Italy. It is one of the oldest and most famous art museums of the Western world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7655" name="Picture 7" descr="File:Kiprensky sel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124744"/>
            <a:ext cx="4168527" cy="5169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91680" y="6309320"/>
            <a:ext cx="1824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Orest Kiprensky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Brjull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340768"/>
            <a:ext cx="3792318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19672" y="6309320"/>
            <a:ext cx="1488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Karl Bryullov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history artist Karl Bryullov painted the picture “The Last day of Pompei”, which was recognized in Europe.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img-fotki.yandex.ru/get/5503/denisbuzmakov.87/0_5a13f_eff442a2_XL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827584" y="1124744"/>
            <a:ext cx="7193808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1886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Now this masterpiece is in the collection of the Russian Museum of St Petersburg.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ile:Aivazovsky portrait by Tyran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08720"/>
            <a:ext cx="3447678" cy="4802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5877272"/>
            <a:ext cx="187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Ivan  </a:t>
            </a:r>
            <a:r>
              <a:rPr lang="en-US" dirty="0" err="1" smtClean="0"/>
              <a:t>Ayvazovsky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1328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marinist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Ivan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Ayvazovsky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at the age of 30 became a member of the Academy. Now a lot of his best pictures we can see in the halls of the Russian Museum as well.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le:REPIN portret REP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8"/>
            <a:ext cx="3960440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19672" y="6237312"/>
            <a:ext cx="117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Ilya Repin</a:t>
            </a:r>
            <a:endParaRPr lang="ru-RU" dirty="0"/>
          </a:p>
        </p:txBody>
      </p:sp>
      <p:pic>
        <p:nvPicPr>
          <p:cNvPr id="54276" name="Picture 4" descr="File:SurikovSelfPortrai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948181"/>
            <a:ext cx="3816424" cy="5204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40152" y="6309320"/>
            <a:ext cx="15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Vasily</a:t>
            </a:r>
            <a:r>
              <a:rPr lang="en-US" dirty="0" smtClean="0"/>
              <a:t> </a:t>
            </a:r>
            <a:r>
              <a:rPr lang="en-US" dirty="0" err="1" smtClean="0"/>
              <a:t>Surikov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648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lot of  outstanding masters studied and worked there. Such as: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Along the classes and studios the building contains a research museum of the Academy and a reference library.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wm-painting.ru/images/Museum2/Artakademi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196752"/>
            <a:ext cx="6048672" cy="519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wmuseum.ru/uploads/posts/2011-06/1307704492_2008-10-13_11-29-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196752"/>
            <a:ext cx="7620000" cy="532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www.nimrah.ru/upload/2012-04-23_15-05-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1268760"/>
            <a:ext cx="741682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oldsp.ru/upload/photos/8/5/0/800_85060e6d15fe7dccdc6b2844860ebc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196752"/>
            <a:ext cx="7620000" cy="5124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67544" y="332656"/>
            <a:ext cx="8348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In the museum, works by the greatest painters are displayed.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5" descr="http://xn----7sbqier6abq.xn--p1ai/wp-content/uploads/2013/01/%D0%9E.%D0%92.-%D0%9C%D0%B0%D1%80%D1%8C%D1%8F%D0%BD%D0%BE%D0%B2%D1%81%D0%BA%D0%B0%D1%8F.-%D0%94%D0%B8%D0%B0%D0%BD%D0%B0.-2003%D0%B3.-%D0%B1%D1%80%D0%BE%D0%BD%D0%B7%D0%B0.-%D0%9C%D0%B0%D1%81%D1%82%D0%B5%D1%80%D1%81%D0%BA%D0%B0%D1%8F-%D0%A6%D0%B8%D0%B3%D0%B0%D0%BB%D1%8F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268760"/>
            <a:ext cx="741682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9" name="Picture 7" descr="http://900igr.net/datai/mkhk/Klassitsizm/0010-013-Imperatorskoj-akademii-khudozhest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340768"/>
            <a:ext cx="7488832" cy="5051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tochek.net/lofiversion/index.php/t26023.html</a:t>
            </a:r>
            <a:endParaRPr lang="ru-RU" sz="1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2762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spbfotos.ru/postcard.img500.htm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12776"/>
            <a:ext cx="5454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travel-live.ru/dvorec-menshikova-v-sankt-peterburge.html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628800"/>
            <a:ext cx="4734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http://</a:t>
            </a:r>
            <a:r>
              <a:rPr lang="en-US" sz="1100" dirty="0" smtClean="0">
                <a:hlinkClick r:id="rId5"/>
              </a:rPr>
              <a:t>www.megabook.ru/MediaViewer.asp?AID=608870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844824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http://commons.wikimedia.org/wiki/File:Levitsky_kokrinov.jpg?uselang=ru</a:t>
            </a:r>
            <a:endParaRPr lang="ru-RU" sz="12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55976" y="332656"/>
            <a:ext cx="42803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Verdana" pitchFamily="34" charset="0"/>
              </a:rPr>
              <a:t>Интернет - ресурсы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060848"/>
            <a:ext cx="67687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7"/>
              </a:rPr>
              <a:t>http://900igr.net/kartinki/mkhk/Klassitsizm/023-Imperatorskoj-akademii-khudozhestv.html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27687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8"/>
              </a:rPr>
              <a:t>http://karpovka.net/2012/09/10/61224/akadem-hudojestv/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492896"/>
            <a:ext cx="5238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9"/>
              </a:rPr>
              <a:t>http://www.skyscrapercity.com/showthread.php?t=574628&amp;page=3&amp;langid=5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270892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10"/>
              </a:rPr>
              <a:t>http://liveinmsk.ru/index.php?dn=places&amp;re=tags&amp;to=tag&amp;id=11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292494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11"/>
              </a:rPr>
              <a:t>http://en.wikipedia.org/wiki/File:Galleria_degli_Uffizi_court_crop.JPG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314096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12"/>
              </a:rPr>
              <a:t>http://commons.wikimedia.org/wiki/File:Kiprensky_self.jpg?uselang=ru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3356992"/>
            <a:ext cx="26484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13"/>
              </a:rPr>
              <a:t>http://www.virtualrm.spb.ru/node/4405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3573016"/>
            <a:ext cx="6120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14"/>
              </a:rPr>
              <a:t>http://muzei-mira.com/kartini_russkih_hudojnikov/520-kartina-posledniy-den-pompei.html</a:t>
            </a:r>
            <a:endParaRPr lang="ru-RU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378904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15"/>
              </a:rPr>
              <a:t>http://www.wm-painting.ru/StyleInPaintingAG/p2_articleid/271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4005064"/>
            <a:ext cx="59046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16"/>
              </a:rPr>
              <a:t>http://wmuseum.ru/rossiya/373-muzey-akademii-hudozhestv-v-sankt-peterburge.html</a:t>
            </a:r>
            <a:endParaRPr lang="ru-RU" sz="11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4221088"/>
            <a:ext cx="2178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17"/>
              </a:rPr>
              <a:t>http://oldsp.ru/photo/view/5330</a:t>
            </a:r>
            <a:endParaRPr lang="ru-RU" sz="11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4365104"/>
            <a:ext cx="2917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18"/>
              </a:rPr>
              <a:t>http://www.nimrah.ru/exhibitions/old/289</a:t>
            </a:r>
            <a:r>
              <a:rPr lang="en-US" dirty="0" smtClean="0">
                <a:hlinkClick r:id="rId18"/>
              </a:rPr>
              <a:t>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megabook.ru/MObjects2/data/pict2006/last/02la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412776"/>
            <a:ext cx="720396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2" name="Picture 4" descr="http://www.megabook.ru/MObjects2/data/pict2006/new/618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412776"/>
            <a:ext cx="746723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332656"/>
            <a:ext cx="683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Academy of Arts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16530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main facade of the Academy of Arts overlooks the Neva.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le:Levitsky kokrin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12776"/>
            <a:ext cx="3419103" cy="479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6237312"/>
            <a:ext cx="228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Alexander </a:t>
            </a:r>
            <a:r>
              <a:rPr lang="en-US" dirty="0" err="1" smtClean="0"/>
              <a:t>Kokorinov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886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building was designed by the architects Alexander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Kokorinov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Jean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Batist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Vallin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Mothe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 1764.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492896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construction of the building was finished in 1788. It is one of the vivid examples of early Classicism in Russian architecture.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Академия художест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12776"/>
            <a:ext cx="7885189" cy="479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40466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Over the entrance there is an inscription in bronze letters “To Free Arts. The year of 1765”.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3114/fotosait99.2e/0_215b9_fbf35b03_or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8670211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4725144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It was the first building in classic style in St Petersburg. The well-balanced proportions of the main facade are particularly impressive.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liveinmsk.ru/up/photos/album/2west2/42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44824"/>
            <a:ext cx="847371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67544" y="373305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The Academy of the Three Most Noble Arts (painting, sculpture and architecture) was founded in 1757. The first students graduated from the Academy in 1762.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thumb/7/78/Shuv_rokot.jpg/200px-Shuv_roko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340768"/>
            <a:ext cx="3738530" cy="4804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84168" y="6237312"/>
            <a:ext cx="156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Ivan Shuvalov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08920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1757, Count Ivan Shuvalov came forward with a project to create the Academy of  Fine Arts.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064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idea of creation of a Russian artistic school belonged to Peter I but it was realized only partially at that time.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artchive.ru/images/work/800/30449/%D0%9F.-%D0%A1.-%D0%98%D0%B2%D0%B0%D0%BD%D0%BE%D0%B2--%D0%92%D0%B8%D0%B4-%D0%90%D0%BA%D0%B0%D0%B4%D0%B5%D0%BC%D0%B8%D0%B8-%D1%85%D1%83%D0%B4%D0%BE%D0%B6%D0%B5%D1%81%D1%82%D0%B2-%D1%81-%D0%B4%D0%B2%D1%83%D0%BC%D1%8F-%D1%81%D1%84%D0%B8%D0%BD%D0%BA%D1%81%D0%B0%D0%BC%D0%B8,-%D1%83%D0%BA%D1%80%D0%B0%D1%88%D0%B0%D1%8E%D1%89%D0%B8%D0%BC%D0%B8-%D0%BD%D0%BE%D0%B2%D1%8B%D0%B9-%D1%81%D0%BF%D1%83%D1%81%D0%BA-%D0%BD%D0%B0%D0%B1%D0%B5%D1%80%D0%B5%D0%B6%D0%BD%D0%BE%D0%B9-%D0%9D%D0%B5%D0%B2%D1%8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196752"/>
            <a:ext cx="799288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le:Jacobi InaguarationofAcadem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548680"/>
            <a:ext cx="8341199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544522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Inauguration of the Academy of Arts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a painting by Valery Jacobi.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188640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The Academy of Arts has played an important role in the development of Russian art. A lot of famous Russian painters and sculptors studied and worked there.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80526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 the beginning of the 19th century the graduates of the Academy of Arts deserved the European recognition.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5" descr="http://www.virtualrm.spb.ru/files/images/akademei3%20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412776"/>
            <a:ext cx="6694959" cy="421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380</TotalTime>
  <Words>469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Larisa</cp:lastModifiedBy>
  <cp:revision>73</cp:revision>
  <dcterms:created xsi:type="dcterms:W3CDTF">2012-09-03T17:04:12Z</dcterms:created>
  <dcterms:modified xsi:type="dcterms:W3CDTF">2013-03-30T12:07:57Z</dcterms:modified>
</cp:coreProperties>
</file>