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7" r:id="rId4"/>
    <p:sldId id="264" r:id="rId5"/>
    <p:sldId id="258" r:id="rId6"/>
    <p:sldId id="265" r:id="rId7"/>
    <p:sldId id="266" r:id="rId8"/>
    <p:sldId id="269" r:id="rId9"/>
    <p:sldId id="259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E9B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culty.washington.edu/demorest/image007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610600" cy="2057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«ДОРОГА, КОТОРУЮ МЫ </a:t>
            </a:r>
            <a:r>
              <a:rPr lang="ru-RU" sz="4400" b="1" dirty="0" err="1" smtClean="0"/>
              <a:t>вЫБИРАЕМ</a:t>
            </a:r>
            <a:r>
              <a:rPr lang="ru-RU" sz="4400" b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81000"/>
            <a:ext cx="3733800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Классный час 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 t="54266" r="72482"/>
          <a:stretch>
            <a:fillRect/>
          </a:stretch>
        </p:blipFill>
        <p:spPr bwMode="auto">
          <a:xfrm>
            <a:off x="6804720" y="0"/>
            <a:ext cx="2339280" cy="28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1823" t="15714" r="72365" b="41111"/>
          <a:stretch>
            <a:fillRect/>
          </a:stretch>
        </p:blipFill>
        <p:spPr bwMode="auto">
          <a:xfrm>
            <a:off x="152400" y="152400"/>
            <a:ext cx="21574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43134" t="18254" r="39544" b="41111"/>
          <a:stretch>
            <a:fillRect/>
          </a:stretch>
        </p:blipFill>
        <p:spPr bwMode="auto">
          <a:xfrm>
            <a:off x="3886200" y="4419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59544" t="16984" r="19487" b="41111"/>
          <a:stretch>
            <a:fillRect/>
          </a:stretch>
        </p:blipFill>
        <p:spPr bwMode="auto">
          <a:xfrm>
            <a:off x="7391400" y="43434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57721" t="60159" r="19487" b="1746"/>
          <a:stretch>
            <a:fillRect/>
          </a:stretch>
        </p:blipFill>
        <p:spPr bwMode="auto">
          <a:xfrm>
            <a:off x="0" y="42672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2736" t="58889" r="76011" b="1746"/>
          <a:stretch>
            <a:fillRect/>
          </a:stretch>
        </p:blipFill>
        <p:spPr bwMode="auto">
          <a:xfrm>
            <a:off x="5486400" y="3581400"/>
            <a:ext cx="1776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78689" t="57619" r="1254" b="1746"/>
          <a:stretch>
            <a:fillRect/>
          </a:stretch>
        </p:blipFill>
        <p:spPr bwMode="auto">
          <a:xfrm>
            <a:off x="2057400" y="35052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для клч\0006-006-Tipichnye-zabluzhdenija-podrostkov-pri-vybore-professi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для клч\0007-007-Paradnyj-vykhod-otsenka-prestizhnoj-raboty-tolko-s-vneshnej-storony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defRPr/>
            </a:pPr>
            <a:r>
              <a:rPr lang="ru-RU" sz="2200" b="1" i="1" dirty="0" smtClean="0"/>
              <a:t>сегодня я узнал…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было интересно…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было трудно…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я понял, что…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теперь я могу…</a:t>
            </a:r>
          </a:p>
          <a:p>
            <a:pPr>
              <a:defRPr/>
            </a:pPr>
            <a:r>
              <a:rPr lang="ru-RU" sz="2200" b="1" dirty="0" smtClean="0"/>
              <a:t> </a:t>
            </a:r>
            <a:r>
              <a:rPr lang="ru-RU" sz="2200" b="1" i="1" dirty="0" smtClean="0"/>
              <a:t>я почувствовал, что…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я приобрел…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я научился…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я попробую…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меня удивило…</a:t>
            </a:r>
          </a:p>
          <a:p>
            <a:pPr>
              <a:defRPr/>
            </a:pPr>
            <a:r>
              <a:rPr lang="ru-RU" sz="2200" b="1" dirty="0" smtClean="0"/>
              <a:t> </a:t>
            </a:r>
            <a:r>
              <a:rPr lang="ru-RU" sz="2200" b="1" i="1" dirty="0" smtClean="0"/>
              <a:t>урок дал мне для жизни…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i="1" dirty="0" smtClean="0"/>
              <a:t>мне захотелось…    и </a:t>
            </a:r>
            <a:r>
              <a:rPr lang="ru-RU" sz="2200" b="1" i="1" dirty="0" err="1" smtClean="0"/>
              <a:t>т.п</a:t>
            </a:r>
            <a:endParaRPr lang="ru-RU"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  <a:ln>
            <a:solidFill>
              <a:schemeClr val="accent2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Эпиграфы.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153400" cy="167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Arial Black" pitchFamily="34" charset="0"/>
              </a:rPr>
              <a:t>«Если вы не думаете о будущем, у вас его не будет!» </a:t>
            </a:r>
            <a:endParaRPr lang="ru-RU" sz="2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Дж. Голсуорси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895600"/>
            <a:ext cx="8153400" cy="1600438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i="1" dirty="0" smtClean="0">
                <a:latin typeface="Arial Black" pitchFamily="34" charset="0"/>
                <a:cs typeface="Times New Roman" pitchFamily="18" charset="0"/>
              </a:rPr>
              <a:t>Если человек не знает, к какой пристани он держит путь, для него ни один ветер не будет попутным</a:t>
            </a:r>
            <a:r>
              <a:rPr lang="ru-RU" sz="3200" b="1" i="1" dirty="0" smtClean="0">
                <a:latin typeface="Arial Black" pitchFamily="34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</a:t>
            </a:r>
            <a:r>
              <a:rPr lang="ru-RU" b="1" i="1" dirty="0" smtClean="0">
                <a:cs typeface="Times New Roman" pitchFamily="18" charset="0"/>
              </a:rPr>
              <a:t>Сенека </a:t>
            </a:r>
            <a:r>
              <a:rPr lang="ru-RU" b="1" dirty="0" smtClean="0">
                <a:cs typeface="Times New Roman" pitchFamily="18" charset="0"/>
              </a:rPr>
              <a:t>Древнеримский философ.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953000"/>
            <a:ext cx="8077200" cy="1785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«Хромой путник может обогнать скакуна на лошади, если знает, куда идти». 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+mj-lt"/>
              </a:rPr>
              <a:t>Ф. Бэкон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                                                                     </a:t>
            </a:r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а 66 из 22518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7924800" cy="66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42261" y="3810000"/>
            <a:ext cx="1901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Кем бы я…?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04800"/>
            <a:ext cx="23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Что для меня…?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572000"/>
            <a:ext cx="257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Есть ли у меня..</a:t>
            </a:r>
            <a:r>
              <a:rPr lang="ru-RU" sz="2400" i="1" u="sng" dirty="0" smtClean="0"/>
              <a:t>.?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152400"/>
            <a:ext cx="1953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Чего бы я...?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33600"/>
            <a:ext cx="2203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Какую цену...?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41510" y="2209800"/>
            <a:ext cx="2302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Зачем людям.?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07289" y="2819400"/>
            <a:ext cx="2036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Кто должен..</a:t>
            </a:r>
            <a:r>
              <a:rPr lang="ru-RU" sz="2400" i="1" u="sng" dirty="0" smtClean="0"/>
              <a:t>.?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962400"/>
            <a:ext cx="362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Можно ли обойтись без.?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71800"/>
            <a:ext cx="275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Какие качества...? 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6172200"/>
            <a:ext cx="2670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Хорошо ли жить...?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62600" y="0"/>
            <a:ext cx="204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С кем мне…?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39000" y="5638800"/>
            <a:ext cx="171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Что мне…?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5257800"/>
            <a:ext cx="2355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Как выбрать...?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66800"/>
            <a:ext cx="273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Как преодолеть...? 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05600" y="1600200"/>
            <a:ext cx="2313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Как получить...?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914400"/>
            <a:ext cx="316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Почему приходится...?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562600"/>
            <a:ext cx="246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Сколько стоит...? 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381000"/>
            <a:ext cx="227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/>
              <a:t>Кому нужны…?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7239000" cy="39322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Выбор профессии – сложный и ответственный шаг в жизни каждого человека. От продуманного </a:t>
            </a:r>
          </a:p>
          <a:p>
            <a:pPr>
              <a:buNone/>
            </a:pPr>
            <a:r>
              <a:rPr lang="ru-RU" b="1" dirty="0" smtClean="0"/>
              <a:t>выбора профессии во многом </a:t>
            </a:r>
          </a:p>
          <a:p>
            <a:pPr>
              <a:buNone/>
            </a:pPr>
            <a:r>
              <a:rPr lang="ru-RU" b="1" dirty="0" smtClean="0"/>
              <a:t>зависит будущая судьба.</a:t>
            </a:r>
          </a:p>
          <a:p>
            <a:pPr>
              <a:buNone/>
            </a:pPr>
            <a:r>
              <a:rPr lang="ru-RU" b="1" dirty="0" smtClean="0"/>
              <a:t> Правильно выбрать </a:t>
            </a:r>
          </a:p>
          <a:p>
            <a:pPr>
              <a:buNone/>
            </a:pPr>
            <a:r>
              <a:rPr lang="ru-RU" b="1" dirty="0" smtClean="0"/>
              <a:t>профессию – значит найти </a:t>
            </a:r>
          </a:p>
          <a:p>
            <a:pPr>
              <a:buNone/>
            </a:pPr>
            <a:r>
              <a:rPr lang="ru-RU" b="1" dirty="0" smtClean="0"/>
              <a:t>свое место в жизни.</a:t>
            </a:r>
            <a:endParaRPr lang="ru-RU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</a:t>
            </a:r>
            <a:r>
              <a:rPr lang="ru-RU" sz="4000" b="1" smtClean="0"/>
              <a:t>Профессиональный 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562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Профессиональный план можно представить схематично в виде трех составляющих: «могу», «хочу», «надо»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ля клч\0003-003-KHochu-interesy-i-sklonnosti-lichnost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Интересы и склонности в профессиональном выборе («ХОЧУ»).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95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 dirty="0" smtClean="0"/>
              <a:t>Между интересами и склонностями  много общего, но есть и свои различия. Как правило, интересы означают «ХОЧУ ЗНАТЬ», а склонности – «ХОЧУ ДЕЛАТЬ».</a:t>
            </a:r>
          </a:p>
          <a:p>
            <a:pPr>
              <a:buNone/>
              <a:defRPr/>
            </a:pPr>
            <a:r>
              <a:rPr lang="ru-RU" b="1" dirty="0" smtClean="0"/>
              <a:t>Оптимальный вариант в ситуации профессионального выбора – когда интересы и склонности согласованы между собой и дополняют друг друга по их предметной соотнесенности, широте содержания, устойчивости, силе, длительности.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24000"/>
            <a:ext cx="4203700" cy="225107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42037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личности в профессиональной деятельности («МОГУ»)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962400" cy="2255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Каждая профессия имеет специфические сложности, которые необходимо знать, усваивать и выполнять. Эти особенности называются требованиями, предъявляемыми профессией к человеку.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4343400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Если они совпадают с личными качествами человека, его индивидуально-психологическими особенностями и возможностями, то тогда говорят о профессиональной пригодности человека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1666875"/>
            <a:ext cx="40370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84" y="4267200"/>
            <a:ext cx="414054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Надо – потребности общества в конкретных специальностях, в людях определенных профессий.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для клч\0005-005-Oshibki-v-vybore-professii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9" t="5555" r="11667" b="2444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374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«ДОРОГА, КОТОРУЮ МЫ вЫБИРАЕМ»  </vt:lpstr>
      <vt:lpstr>Эпиграфы.</vt:lpstr>
      <vt:lpstr>Слайд 3</vt:lpstr>
      <vt:lpstr>     Профессиональный план</vt:lpstr>
      <vt:lpstr>Слайд 5</vt:lpstr>
      <vt:lpstr>Интересы и склонности в профессиональном выборе («ХОЧУ»).</vt:lpstr>
      <vt:lpstr>Возможности личности в профессиональной деятельности («МОГУ»)</vt:lpstr>
      <vt:lpstr>Надо – потребности общества в конкретных специальностях, в людях определенных профессий. </vt:lpstr>
      <vt:lpstr>Слайд 9</vt:lpstr>
      <vt:lpstr>Слайд 10</vt:lpstr>
      <vt:lpstr>Слайд 11</vt:lpstr>
      <vt:lpstr>Подведение итогов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59</cp:revision>
  <dcterms:modified xsi:type="dcterms:W3CDTF">2012-01-26T15:23:55Z</dcterms:modified>
</cp:coreProperties>
</file>