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Agency FB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6729A-539B-46E3-A7B8-B7D7C5C33086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B795322C-F9B3-4A3C-BE4A-7966A0F774E4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gency FB" pitchFamily="34" charset="0"/>
              </a:endParaRPr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gency FB" pitchFamily="34" charset="0"/>
              </a:endParaRP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gency FB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6729A-539B-46E3-A7B8-B7D7C5C33086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5322C-F9B3-4A3C-BE4A-7966A0F774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6729A-539B-46E3-A7B8-B7D7C5C33086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5322C-F9B3-4A3C-BE4A-7966A0F774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6729A-539B-46E3-A7B8-B7D7C5C33086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95322C-F9B3-4A3C-BE4A-7966A0F774E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6729A-539B-46E3-A7B8-B7D7C5C33086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95322C-F9B3-4A3C-BE4A-7966A0F774E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6729A-539B-46E3-A7B8-B7D7C5C33086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5322C-F9B3-4A3C-BE4A-7966A0F774E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6729A-539B-46E3-A7B8-B7D7C5C33086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5322C-F9B3-4A3C-BE4A-7966A0F774E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6729A-539B-46E3-A7B8-B7D7C5C33086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5322C-F9B3-4A3C-BE4A-7966A0F774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6729A-539B-46E3-A7B8-B7D7C5C33086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95322C-F9B3-4A3C-BE4A-7966A0F774E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FA6729A-539B-46E3-A7B8-B7D7C5C33086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B795322C-F9B3-4A3C-BE4A-7966A0F774E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6729A-539B-46E3-A7B8-B7D7C5C33086}" type="datetimeFigureOut">
              <a:rPr lang="ru-RU" smtClean="0"/>
              <a:pPr/>
              <a:t>29.01.2013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5322C-F9B3-4A3C-BE4A-7966A0F774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Agency FB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Agency FB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795322C-F9B3-4A3C-BE4A-7966A0F774E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gency FB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A6729A-539B-46E3-A7B8-B7D7C5C33086}" type="datetimeFigureOut">
              <a:rPr lang="ru-RU" smtClean="0"/>
              <a:pPr/>
              <a:t>29.01.2013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7264509" cy="2376264"/>
          </a:xfrm>
        </p:spPr>
        <p:txBody>
          <a:bodyPr/>
          <a:lstStyle/>
          <a:p>
            <a:pPr algn="ctr"/>
            <a:r>
              <a:rPr lang="ru-RU" sz="36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/>
                <a:ea typeface="Calibri"/>
              </a:rPr>
              <a:t>“Умножение  и деление чисел, полученных при измерении мерами стоимости, на однозначное число”</a:t>
            </a:r>
            <a:endParaRPr lang="ru-RU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668217" cy="279525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dirty="0">
                <a:solidFill>
                  <a:schemeClr val="bg2">
                    <a:lumMod val="50000"/>
                  </a:schemeClr>
                </a:solidFill>
                <a:latin typeface="Times New Roman"/>
                <a:ea typeface="Calibri"/>
              </a:rPr>
              <a:t>Конспект открытого </a:t>
            </a:r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  <a:latin typeface="Times New Roman"/>
                <a:ea typeface="Calibri"/>
              </a:rPr>
              <a:t>урока</a:t>
            </a:r>
          </a:p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  <a:latin typeface="Times New Roman"/>
                <a:ea typeface="Calibri"/>
              </a:rPr>
              <a:t>в 7«Б» </a:t>
            </a:r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  <a:latin typeface="Times New Roman"/>
                <a:ea typeface="Calibri"/>
              </a:rPr>
              <a:t>классе по математике </a:t>
            </a:r>
          </a:p>
          <a:p>
            <a:pPr algn="ctr"/>
            <a:endParaRPr lang="ru-RU" sz="4000" dirty="0" smtClean="0">
              <a:solidFill>
                <a:schemeClr val="bg2">
                  <a:lumMod val="50000"/>
                </a:schemeClr>
              </a:solidFill>
              <a:latin typeface="Times New Roman"/>
              <a:ea typeface="Calibri"/>
            </a:endParaRPr>
          </a:p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  <a:latin typeface="Times New Roman"/>
                <a:ea typeface="Calibri"/>
              </a:rPr>
              <a:t>Тема</a:t>
            </a:r>
            <a:r>
              <a:rPr lang="ru-RU" dirty="0">
                <a:latin typeface="Times New Roman"/>
                <a:ea typeface="Calibri"/>
              </a:rPr>
              <a:t>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7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25144"/>
            <a:ext cx="7342584" cy="1675656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/>
                <a:ea typeface="Calibri"/>
              </a:rPr>
              <a:t>В Новгороде в XIII веке наряду с названием "гривна" стало употребляться название "рубль". 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04664"/>
            <a:ext cx="7632848" cy="4248472"/>
          </a:xfrm>
        </p:spPr>
      </p:pic>
    </p:spTree>
    <p:extLst>
      <p:ext uri="{BB962C8B-B14F-4D97-AF65-F5344CB8AC3E}">
        <p14:creationId xmlns:p14="http://schemas.microsoft.com/office/powerpoint/2010/main" val="363515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6152" y="1196752"/>
            <a:ext cx="7235981" cy="4608512"/>
          </a:xfrm>
        </p:spPr>
        <p:txBody>
          <a:bodyPr/>
          <a:lstStyle/>
          <a:p>
            <a:r>
              <a:rPr lang="ru-RU" sz="96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31р</a:t>
            </a:r>
            <a:r>
              <a:rPr lang="ru-RU" sz="9600" dirty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. и </a:t>
            </a:r>
            <a:r>
              <a:rPr lang="ru-RU" sz="96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4    </a:t>
            </a:r>
            <a:r>
              <a:rPr lang="ru-RU" sz="9600" dirty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100к. и 5 5р.10к. и 2 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sz="3600" dirty="0">
                <a:solidFill>
                  <a:srgbClr val="000000"/>
                </a:solidFill>
                <a:latin typeface="Times New Roman"/>
                <a:ea typeface="Calibri"/>
              </a:rPr>
              <a:t>Найти произведение чисел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: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268760"/>
            <a:ext cx="2088232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05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628800"/>
            <a:ext cx="7596021" cy="4896544"/>
          </a:xfrm>
        </p:spPr>
        <p:txBody>
          <a:bodyPr/>
          <a:lstStyle/>
          <a:p>
            <a:r>
              <a:rPr lang="ru-RU" sz="5400" b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Calibri"/>
                <a:cs typeface="+mn-cs"/>
              </a:rPr>
              <a:t>1 батон – 12 </a:t>
            </a:r>
            <a:r>
              <a:rPr lang="ru-RU" sz="5400" b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Calibri"/>
                <a:cs typeface="+mn-cs"/>
              </a:rPr>
              <a:t>руб.  </a:t>
            </a:r>
            <a:br>
              <a:rPr lang="ru-RU" sz="5400" b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Calibri"/>
                <a:cs typeface="+mn-cs"/>
              </a:rPr>
            </a:br>
            <a:r>
              <a:rPr lang="ru-RU" sz="5400" b="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3 </a:t>
            </a:r>
            <a:r>
              <a:rPr lang="ru-RU" sz="5400" b="0" dirty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батона </a:t>
            </a:r>
            <a:r>
              <a:rPr lang="ru-RU" sz="5400" b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Calibri"/>
              </a:rPr>
              <a:t>–</a:t>
            </a:r>
            <a:r>
              <a:rPr lang="ru-RU" sz="5400" b="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 </a:t>
            </a:r>
            <a:r>
              <a:rPr lang="ru-RU" sz="5400" b="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?   </a:t>
            </a:r>
            <a:br>
              <a:rPr lang="ru-RU" sz="5400" b="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</a:br>
            <a:r>
              <a:rPr lang="ru-RU" sz="4400" b="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Вопрос</a:t>
            </a:r>
            <a:r>
              <a:rPr lang="ru-RU" sz="4400" b="0" dirty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: </a:t>
            </a:r>
            <a:r>
              <a:rPr lang="ru-RU" sz="4400" b="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Сколько </a:t>
            </a:r>
            <a:r>
              <a:rPr lang="ru-RU" sz="4400" b="0" dirty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сдачи можно получить с 50 </a:t>
            </a:r>
            <a:r>
              <a:rPr lang="ru-RU" sz="4400" b="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рублей?</a:t>
            </a:r>
            <a:r>
              <a:rPr lang="ru-RU" sz="4400" b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Calibri"/>
                <a:cs typeface="+mn-cs"/>
              </a:rPr>
              <a:t/>
            </a:r>
            <a:br>
              <a:rPr lang="ru-RU" sz="4400" b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Calibri"/>
                <a:cs typeface="+mn-cs"/>
              </a:rPr>
            </a:br>
            <a:endParaRPr lang="ru-RU" sz="4400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6600" i="1" u="wavy" dirty="0">
                <a:solidFill>
                  <a:srgbClr val="000000"/>
                </a:solidFill>
                <a:ea typeface="Calibri"/>
              </a:rPr>
              <a:t>Устно решить</a:t>
            </a:r>
            <a:r>
              <a:rPr lang="ru-RU" sz="6600" i="1" u="wavy" dirty="0" smtClean="0">
                <a:solidFill>
                  <a:srgbClr val="000000"/>
                </a:solidFill>
                <a:ea typeface="Calibri"/>
              </a:rPr>
              <a:t>:</a:t>
            </a:r>
            <a:endParaRPr lang="ru-RU" sz="6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988840"/>
            <a:ext cx="2520280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21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6152" y="1484784"/>
            <a:ext cx="7235981" cy="4608512"/>
          </a:xfrm>
        </p:spPr>
        <p:txBody>
          <a:bodyPr/>
          <a:lstStyle/>
          <a:p>
            <a:pPr marR="71755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ru-RU" sz="3600" b="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1</a:t>
            </a:r>
            <a:r>
              <a:rPr lang="ru-RU" sz="3600" b="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) </a:t>
            </a:r>
            <a:r>
              <a:rPr lang="ru-RU" sz="36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выразить </a:t>
            </a:r>
            <a:r>
              <a:rPr lang="ru-RU" sz="3600" b="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число, полученное при измерении,  в более мелких мерах;</a:t>
            </a:r>
            <a:r>
              <a:rPr lang="ru-RU" sz="3600" b="0" dirty="0">
                <a:solidFill>
                  <a:schemeClr val="tx1"/>
                </a:solidFill>
                <a:effectLst/>
              </a:rPr>
              <a:t/>
            </a:r>
            <a:br>
              <a:rPr lang="ru-RU" sz="3600" b="0" dirty="0">
                <a:solidFill>
                  <a:schemeClr val="tx1"/>
                </a:solidFill>
                <a:effectLst/>
              </a:rPr>
            </a:br>
            <a:r>
              <a:rPr lang="ru-RU" sz="3600" b="0" dirty="0" smtClean="0">
                <a:solidFill>
                  <a:schemeClr val="tx1"/>
                </a:solidFill>
                <a:effectLst/>
              </a:rPr>
              <a:t>2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) </a:t>
            </a:r>
            <a:r>
              <a:rPr lang="ru-RU" sz="36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выполнить </a:t>
            </a:r>
            <a:r>
              <a:rPr lang="ru-RU" sz="3600" b="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умножение или деление;</a:t>
            </a:r>
            <a:r>
              <a:rPr lang="ru-RU" sz="3600" b="0" dirty="0">
                <a:solidFill>
                  <a:schemeClr val="tx1"/>
                </a:solidFill>
                <a:effectLst/>
              </a:rPr>
              <a:t/>
            </a:r>
            <a:br>
              <a:rPr lang="ru-RU" sz="3600" b="0" dirty="0">
                <a:solidFill>
                  <a:schemeClr val="tx1"/>
                </a:solidFill>
                <a:effectLst/>
              </a:rPr>
            </a:br>
            <a:r>
              <a:rPr lang="ru-RU" sz="3600" b="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3) выразить число, полученное в ответе, в более крупных мерах (если это возможно</a:t>
            </a:r>
            <a:r>
              <a:rPr lang="ru-RU" sz="36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)</a:t>
            </a:r>
            <a:endParaRPr lang="ru-RU" sz="3600" b="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178713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n w="12700">
                  <a:solidFill>
                    <a:srgbClr val="675D59"/>
                  </a:solidFill>
                </a:ln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Чтобы </a:t>
            </a:r>
            <a:r>
              <a:rPr lang="ru-RU" sz="3600" dirty="0">
                <a:ln w="12700">
                  <a:solidFill>
                    <a:srgbClr val="675D59"/>
                  </a:solidFill>
                </a:ln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выполнить умножение </a:t>
            </a:r>
            <a:r>
              <a:rPr lang="ru-RU" sz="3600" dirty="0" smtClean="0">
                <a:ln w="12700">
                  <a:solidFill>
                    <a:srgbClr val="675D59"/>
                  </a:solidFill>
                </a:ln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или </a:t>
            </a:r>
            <a:r>
              <a:rPr lang="ru-RU" sz="3600" dirty="0">
                <a:ln w="12700">
                  <a:solidFill>
                    <a:srgbClr val="675D59"/>
                  </a:solidFill>
                </a:ln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деление числа нужно:</a:t>
            </a:r>
            <a:r>
              <a:rPr lang="ru-RU" sz="3600" dirty="0">
                <a:ln w="12700">
                  <a:solidFill>
                    <a:srgbClr val="675D59"/>
                  </a:solidFill>
                </a:ln>
                <a:solidFill>
                  <a:schemeClr val="accent1"/>
                </a:solidFill>
                <a:ea typeface="Calibri"/>
                <a:cs typeface="Times New Roman"/>
              </a:rPr>
              <a:t/>
            </a:r>
            <a:br>
              <a:rPr lang="ru-RU" sz="3600" dirty="0">
                <a:ln w="12700">
                  <a:solidFill>
                    <a:srgbClr val="675D59"/>
                  </a:solidFill>
                </a:ln>
                <a:solidFill>
                  <a:schemeClr val="accent1"/>
                </a:solidFill>
                <a:ea typeface="Calibri"/>
                <a:cs typeface="Times New Roman"/>
              </a:rPr>
            </a:br>
            <a:r>
              <a:rPr lang="ru-RU" sz="3600" dirty="0" smtClean="0">
                <a:ln w="12700">
                  <a:solidFill>
                    <a:srgbClr val="675D59"/>
                  </a:solidFill>
                </a:ln>
                <a:solidFill>
                  <a:schemeClr val="accent1"/>
                </a:solidFill>
                <a:ea typeface="Calibri"/>
                <a:cs typeface="Times New Roman"/>
              </a:rPr>
              <a:t>                                   </a:t>
            </a:r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4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TC101859868[[fn=Термический]]</Template>
  <TotalTime>58</TotalTime>
  <Words>92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Thermal</vt:lpstr>
      <vt:lpstr>“Умножение  и деление чисел, полученных при измерении мерами стоимости, на однозначное число”</vt:lpstr>
      <vt:lpstr>В Новгороде в XIII веке наряду с названием "гривна" стало употребляться название "рубль". </vt:lpstr>
      <vt:lpstr>31р. и 4    100к. и 5 5р.10к. и 2 </vt:lpstr>
      <vt:lpstr>1 батон – 12 руб.   3 батона –  ?    Вопрос: Сколько сдачи можно получить с 50 рублей? </vt:lpstr>
      <vt:lpstr>1) выразить число, полученное при измерении,  в более мелких мерах; 2) выполнить умножение или деление; 3) выразить число, полученное в ответе, в более крупных мерах (если это возможно)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“Умножение  и деление чисел, полученных при измерении мерами стоимости, на однозначное число”</dc:title>
  <dc:creator>Tata</dc:creator>
  <cp:lastModifiedBy>Наталья</cp:lastModifiedBy>
  <cp:revision>7</cp:revision>
  <dcterms:created xsi:type="dcterms:W3CDTF">2013-01-27T07:49:24Z</dcterms:created>
  <dcterms:modified xsi:type="dcterms:W3CDTF">2013-01-29T17:07:14Z</dcterms:modified>
</cp:coreProperties>
</file>