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galleryua.com/d/4989-4/P8151934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448272"/>
          </a:xfrm>
        </p:spPr>
        <p:txBody>
          <a:bodyPr>
            <a:normAutofit/>
          </a:bodyPr>
          <a:lstStyle/>
          <a:p>
            <a:r>
              <a:rPr lang="de-DE" sz="6000" dirty="0" smtClean="0"/>
              <a:t>Der Umweltschutz in Deutschland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220px-The_Earth_seen_from_Apollo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708920"/>
            <a:ext cx="3550245" cy="3550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10080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CH" sz="3600" b="1"/>
              <a:t>Die Abwässer werden heute gereinigt</a:t>
            </a:r>
            <a:r>
              <a:rPr lang="ru-RU" sz="3600" b="1"/>
              <a:t>.</a:t>
            </a:r>
            <a:r>
              <a:rPr lang="ru-RU" sz="2800"/>
              <a:t> </a:t>
            </a:r>
            <a:endParaRPr lang="ru-RU" sz="2400"/>
          </a:p>
        </p:txBody>
      </p:sp>
      <p:pic>
        <p:nvPicPr>
          <p:cNvPr id="10244" name="Picture 4" descr="kova"/>
          <p:cNvPicPr>
            <a:picLocks noChangeAspect="1" noChangeArrowheads="1"/>
          </p:cNvPicPr>
          <p:nvPr/>
        </p:nvPicPr>
        <p:blipFill>
          <a:blip r:embed="rId2" cstate="print"/>
          <a:srcRect t="7559"/>
          <a:stretch>
            <a:fillRect/>
          </a:stretch>
        </p:blipFill>
        <p:spPr bwMode="auto">
          <a:xfrm>
            <a:off x="900113" y="0"/>
            <a:ext cx="7273925" cy="545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3898900" cy="3024187"/>
          </a:xfrm>
        </p:spPr>
        <p:txBody>
          <a:bodyPr/>
          <a:lstStyle/>
          <a:p>
            <a:r>
              <a:rPr lang="de-CH" b="1"/>
              <a:t>Alle Lebensmittel werden kontrolliert</a:t>
            </a:r>
            <a:r>
              <a:rPr lang="ru-RU" b="1"/>
              <a:t>,</a:t>
            </a:r>
            <a:r>
              <a:rPr lang="de-CH" b="1"/>
              <a:t> ob sie radioaktiv verseucht sind</a:t>
            </a:r>
            <a:r>
              <a:rPr lang="ru-RU" b="1"/>
              <a:t>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76250"/>
            <a:ext cx="38481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98450"/>
            <a:ext cx="40322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61025"/>
            <a:ext cx="8229600" cy="1196975"/>
          </a:xfrm>
        </p:spPr>
        <p:txBody>
          <a:bodyPr/>
          <a:lstStyle/>
          <a:p>
            <a:r>
              <a:rPr lang="de-DE" sz="3600" b="1"/>
              <a:t>Die Deutscher sorgen für Flora und Fauna</a:t>
            </a:r>
            <a:endParaRPr lang="ru-RU" sz="3600" b="1"/>
          </a:p>
        </p:txBody>
      </p:sp>
      <p:pic>
        <p:nvPicPr>
          <p:cNvPr id="11269" name="Picture 5" descr="Картинка 6 из 10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b="3937"/>
          <a:stretch>
            <a:fillRect/>
          </a:stretch>
        </p:blipFill>
        <p:spPr bwMode="auto">
          <a:xfrm>
            <a:off x="0" y="0"/>
            <a:ext cx="5472113" cy="3370263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133600"/>
            <a:ext cx="47625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573463"/>
            <a:ext cx="3240087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229225"/>
            <a:ext cx="8229600" cy="1295400"/>
          </a:xfrm>
        </p:spPr>
        <p:txBody>
          <a:bodyPr/>
          <a:lstStyle/>
          <a:p>
            <a:r>
              <a:rPr lang="de-DE" sz="3600" b="1"/>
              <a:t>Um Müll wieder gebrauchen zu können</a:t>
            </a:r>
            <a:r>
              <a:rPr lang="ru-RU" sz="3600" b="1"/>
              <a:t>, </a:t>
            </a:r>
            <a:r>
              <a:rPr lang="de-DE" sz="3600" b="1"/>
              <a:t>muss  man ihn trennen</a:t>
            </a:r>
            <a:r>
              <a:rPr lang="ru-RU" sz="3600" b="1"/>
              <a:t>.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705725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724400"/>
            <a:ext cx="8569325" cy="2133600"/>
          </a:xfrm>
        </p:spPr>
        <p:txBody>
          <a:bodyPr/>
          <a:lstStyle/>
          <a:p>
            <a:r>
              <a:rPr lang="de-DE" sz="3600" b="1"/>
              <a:t>Altes Glas kommt in den Glascontainer</a:t>
            </a:r>
            <a:r>
              <a:rPr lang="ru-RU" sz="3600" b="1"/>
              <a:t>, </a:t>
            </a:r>
            <a:r>
              <a:rPr lang="de-DE" sz="3600" b="1"/>
              <a:t>altes Papier</a:t>
            </a:r>
            <a:r>
              <a:rPr lang="ru-RU" sz="3600" b="1"/>
              <a:t> – </a:t>
            </a:r>
            <a:r>
              <a:rPr lang="de-DE" sz="3600" b="1"/>
              <a:t>in den Altpapiercontainer.</a:t>
            </a:r>
            <a:r>
              <a:rPr lang="ru-RU" sz="3600" b="1"/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50038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Stimmt</a:t>
            </a:r>
            <a:r>
              <a:rPr lang="ru-RU" b="1" dirty="0" smtClean="0"/>
              <a:t> </a:t>
            </a:r>
            <a:r>
              <a:rPr lang="ru-RU" b="1" dirty="0" err="1" smtClean="0"/>
              <a:t>das</a:t>
            </a:r>
            <a:r>
              <a:rPr lang="ru-RU" b="1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de-DE" dirty="0" smtClean="0"/>
              <a:t>Die Bundesrepublik hat gute Leistungen auf dem Gebiet des Umweltschutzes.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In 15 Jahren werden 7 Milliarden Menschen auf unserer Erde leben.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Der größte Teil der Luftschadstoffe stammt von den Betrieben, die Energie produzieren.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Lebensmittel ohne Chemikalien kann man in den Bioladen kaufen.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Die Abwässer werden heute nicht gereinigt.</a:t>
            </a:r>
            <a:endParaRPr lang="ru-RU" dirty="0" smtClean="0"/>
          </a:p>
          <a:p>
            <a:pPr lvl="0">
              <a:buFont typeface="Wingdings" pitchFamily="2" charset="2"/>
              <a:buChar char="Ø"/>
            </a:pPr>
            <a:r>
              <a:rPr lang="ru-RU" dirty="0" err="1" smtClean="0"/>
              <a:t>Man</a:t>
            </a:r>
            <a:r>
              <a:rPr lang="ru-RU" dirty="0" smtClean="0"/>
              <a:t> </a:t>
            </a:r>
            <a:r>
              <a:rPr lang="ru-RU" dirty="0" err="1" smtClean="0"/>
              <a:t>muss</a:t>
            </a:r>
            <a:r>
              <a:rPr lang="ru-RU" dirty="0" smtClean="0"/>
              <a:t> </a:t>
            </a:r>
            <a:r>
              <a:rPr lang="ru-RU" dirty="0" err="1" smtClean="0"/>
              <a:t>Müll</a:t>
            </a:r>
            <a:r>
              <a:rPr lang="ru-RU" dirty="0" smtClean="0"/>
              <a:t> </a:t>
            </a:r>
            <a:r>
              <a:rPr lang="ru-RU" dirty="0" err="1" smtClean="0"/>
              <a:t>trennen</a:t>
            </a:r>
            <a:r>
              <a:rPr lang="ru-RU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Man kann Kuchenabfalle zu Kompost verarbeiten.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60648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Setzen Sie die Verben in die Lücken in der richtigen Form ein.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Der Umweltschutz steht _____in Deutschland des politischen Lebens. Die Bundesrepublik hat gute Leistungen auf dem Gebiet des____. Man denkt an____ Energiearten. Es ist verboten, schädliche Stoffe für ____der Sprayflaschen und als___ zu verwenden. Alle____ werden kontrolliert, ob sie radioaktiv verseucht sind. Metalle und _____kann man auch wiederverwenden.</a:t>
            </a:r>
            <a:endParaRPr lang="ru-RU" dirty="0" smtClean="0"/>
          </a:p>
          <a:p>
            <a:r>
              <a:rPr lang="de-DE" dirty="0" smtClean="0"/>
              <a:t>(Alternative, Lebensmittel, Umweltschutzes, im Zentrum, </a:t>
            </a:r>
            <a:r>
              <a:rPr lang="de-DE" dirty="0" err="1" smtClean="0"/>
              <a:t>Kuhlmittel</a:t>
            </a:r>
            <a:r>
              <a:rPr lang="de-DE" dirty="0" smtClean="0"/>
              <a:t>, die Herstellung, Kunststoffe)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	</a:t>
            </a:r>
            <a:r>
              <a:rPr lang="de-CH" b="1" dirty="0"/>
              <a:t>Verbinden Sie Satzteile</a:t>
            </a:r>
            <a:endParaRPr lang="ru-RU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495800" cy="352839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/>
              <a:t>1.</a:t>
            </a:r>
            <a:r>
              <a:rPr lang="de-CH" b="1" dirty="0"/>
              <a:t> Die erfolgreiche Umweltpolitik braucht</a:t>
            </a:r>
            <a:r>
              <a:rPr lang="ru-RU" b="1" dirty="0"/>
              <a:t>…</a:t>
            </a:r>
          </a:p>
          <a:p>
            <a:pPr>
              <a:lnSpc>
                <a:spcPct val="90000"/>
              </a:lnSpc>
            </a:pPr>
            <a:r>
              <a:rPr lang="ru-RU" b="1" dirty="0"/>
              <a:t>2.</a:t>
            </a:r>
            <a:r>
              <a:rPr lang="de-CH" b="1" dirty="0"/>
              <a:t> Jeder Mensch braucht Essen</a:t>
            </a:r>
            <a:r>
              <a:rPr lang="ru-RU" b="1" dirty="0"/>
              <a:t>…</a:t>
            </a:r>
          </a:p>
          <a:p>
            <a:pPr>
              <a:lnSpc>
                <a:spcPct val="90000"/>
              </a:lnSpc>
            </a:pPr>
            <a:r>
              <a:rPr lang="ru-RU" b="1" dirty="0"/>
              <a:t>3.</a:t>
            </a:r>
            <a:r>
              <a:rPr lang="de-CH" b="1" dirty="0"/>
              <a:t> Aus altem Glas</a:t>
            </a:r>
            <a:r>
              <a:rPr lang="ru-RU" b="1" dirty="0"/>
              <a:t>…</a:t>
            </a:r>
          </a:p>
          <a:p>
            <a:pPr>
              <a:lnSpc>
                <a:spcPct val="90000"/>
              </a:lnSpc>
            </a:pPr>
            <a:r>
              <a:rPr lang="ru-RU" b="1" dirty="0"/>
              <a:t>4.</a:t>
            </a:r>
            <a:r>
              <a:rPr lang="de-CH" b="1" dirty="0"/>
              <a:t> Deutschland krampft</a:t>
            </a:r>
            <a:r>
              <a:rPr lang="ru-RU" b="1" dirty="0"/>
              <a:t>…</a:t>
            </a:r>
          </a:p>
          <a:p>
            <a:pPr>
              <a:lnSpc>
                <a:spcPct val="90000"/>
              </a:lnSpc>
            </a:pPr>
            <a:r>
              <a:rPr lang="ru-RU" b="1" dirty="0"/>
              <a:t>5.</a:t>
            </a:r>
            <a:r>
              <a:rPr lang="de-CH" b="1" dirty="0"/>
              <a:t> Um Mull wieder gebrauchen zu können</a:t>
            </a:r>
            <a:r>
              <a:rPr lang="ru-RU" b="1" dirty="0"/>
              <a:t>…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760"/>
            <a:ext cx="4100264" cy="50405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a) </a:t>
            </a:r>
            <a:r>
              <a:rPr lang="de-DE" b="1"/>
              <a:t>…die Mitwirkung aller Bürger.</a:t>
            </a:r>
            <a:r>
              <a:rPr lang="ru-RU"/>
              <a:t> 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 b="1"/>
              <a:t>b) … </a:t>
            </a:r>
            <a:r>
              <a:rPr lang="de-DE" b="1"/>
              <a:t>Wohnung, eine Arbeitsstelle.</a:t>
            </a:r>
            <a:r>
              <a:rPr lang="ru-RU"/>
              <a:t> 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ru-RU" b="1"/>
              <a:t>c) …</a:t>
            </a:r>
            <a:r>
              <a:rPr lang="de-DE" b="1"/>
              <a:t>wird neues Glas.</a:t>
            </a:r>
            <a:r>
              <a:rPr lang="ru-RU"/>
              <a:t> </a:t>
            </a:r>
            <a:endParaRPr lang="ru-RU" b="1"/>
          </a:p>
          <a:p>
            <a:pPr>
              <a:lnSpc>
                <a:spcPct val="90000"/>
              </a:lnSpc>
            </a:pPr>
            <a:r>
              <a:rPr lang="de-DE" b="1"/>
              <a:t>d) …gegen die Vergrößerung der Ozonschichtlocher</a:t>
            </a:r>
            <a:r>
              <a:rPr lang="ru-RU"/>
              <a:t> </a:t>
            </a:r>
            <a:endParaRPr lang="de-DE"/>
          </a:p>
          <a:p>
            <a:pPr>
              <a:lnSpc>
                <a:spcPct val="90000"/>
              </a:lnSpc>
            </a:pPr>
            <a:r>
              <a:rPr lang="ru-RU" b="1"/>
              <a:t>e) …</a:t>
            </a:r>
            <a:r>
              <a:rPr lang="de-DE" b="1"/>
              <a:t>muss man ihn trennen</a:t>
            </a:r>
            <a:r>
              <a:rPr lang="ru-RU"/>
              <a:t> </a:t>
            </a:r>
            <a:r>
              <a:rPr lang="ru-RU" b="1"/>
              <a:t>.</a:t>
            </a:r>
          </a:p>
        </p:txBody>
      </p:sp>
      <p:pic>
        <p:nvPicPr>
          <p:cNvPr id="3074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725144"/>
            <a:ext cx="2952328" cy="1964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94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9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6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		Was passt nicht?</a:t>
            </a:r>
            <a:r>
              <a:rPr lang="ru-RU" dirty="0"/>
              <a:t>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4495800" cy="4114800"/>
          </a:xfrm>
        </p:spPr>
        <p:txBody>
          <a:bodyPr/>
          <a:lstStyle/>
          <a:p>
            <a:r>
              <a:rPr lang="de-DE" sz="4000" dirty="0"/>
              <a:t>Glas, </a:t>
            </a:r>
          </a:p>
          <a:p>
            <a:r>
              <a:rPr lang="de-DE" sz="4000" dirty="0"/>
              <a:t>Papier, </a:t>
            </a:r>
          </a:p>
          <a:p>
            <a:r>
              <a:rPr lang="de-DE" sz="4000" dirty="0"/>
              <a:t>Kuchenabfalle,</a:t>
            </a:r>
          </a:p>
          <a:p>
            <a:r>
              <a:rPr lang="de-DE" sz="4000" dirty="0"/>
              <a:t> Abwässer,</a:t>
            </a:r>
          </a:p>
          <a:p>
            <a:r>
              <a:rPr lang="de-DE" sz="4000" dirty="0"/>
              <a:t> Treibhauseffekt</a:t>
            </a:r>
            <a:endParaRPr lang="ru-RU" sz="40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905000"/>
            <a:ext cx="3827462" cy="4114800"/>
          </a:xfrm>
        </p:spPr>
        <p:txBody>
          <a:bodyPr>
            <a:normAutofit lnSpcReduction="10000"/>
          </a:bodyPr>
          <a:lstStyle/>
          <a:p>
            <a:r>
              <a:rPr lang="de-CH" sz="4000" dirty="0"/>
              <a:t>Luft</a:t>
            </a:r>
            <a:r>
              <a:rPr lang="ru-RU" sz="4000" dirty="0"/>
              <a:t>,</a:t>
            </a:r>
            <a:r>
              <a:rPr lang="de-CH" sz="4000" dirty="0"/>
              <a:t> </a:t>
            </a:r>
          </a:p>
          <a:p>
            <a:r>
              <a:rPr lang="de-CH" sz="4000" dirty="0"/>
              <a:t>Energie</a:t>
            </a:r>
            <a:r>
              <a:rPr lang="ru-RU" sz="4000" dirty="0"/>
              <a:t>,</a:t>
            </a:r>
            <a:r>
              <a:rPr lang="de-CH" sz="4000" dirty="0"/>
              <a:t> </a:t>
            </a:r>
          </a:p>
          <a:p>
            <a:r>
              <a:rPr lang="de-CH" sz="4000" dirty="0"/>
              <a:t>Erwärmung</a:t>
            </a:r>
            <a:r>
              <a:rPr lang="ru-RU" sz="4000" dirty="0"/>
              <a:t>,</a:t>
            </a:r>
            <a:r>
              <a:rPr lang="de-CH" sz="4000" dirty="0"/>
              <a:t> </a:t>
            </a:r>
          </a:p>
          <a:p>
            <a:r>
              <a:rPr lang="de-CH" sz="4000" dirty="0"/>
              <a:t>Boden</a:t>
            </a:r>
            <a:r>
              <a:rPr lang="ru-RU" sz="4000" dirty="0"/>
              <a:t>,</a:t>
            </a:r>
            <a:r>
              <a:rPr lang="de-CH" sz="4000" dirty="0"/>
              <a:t> </a:t>
            </a:r>
          </a:p>
          <a:p>
            <a:r>
              <a:rPr lang="de-CH" sz="4000" dirty="0"/>
              <a:t>Wasser</a:t>
            </a:r>
            <a:r>
              <a:rPr lang="ru-RU" sz="4000" dirty="0"/>
              <a:t>,</a:t>
            </a:r>
            <a:r>
              <a:rPr lang="de-CH" sz="4000" dirty="0"/>
              <a:t> </a:t>
            </a:r>
          </a:p>
          <a:p>
            <a:r>
              <a:rPr lang="de-CH" sz="4000" dirty="0"/>
              <a:t>Müll</a:t>
            </a:r>
            <a:endParaRPr lang="ru-RU" sz="4000" dirty="0"/>
          </a:p>
        </p:txBody>
      </p:sp>
      <p:pic>
        <p:nvPicPr>
          <p:cNvPr id="4098" name="Picture 2" descr="C:\Documents and Settings\Admin\Рабочий стол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2533650" cy="180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4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8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4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2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84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  <p:bldP spid="2150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4000" b="1" dirty="0"/>
              <a:t> Welche Substantive passen</a:t>
            </a:r>
            <a:r>
              <a:rPr lang="ru-RU" sz="4000" b="1" dirty="0"/>
              <a:t>? </a:t>
            </a:r>
            <a:r>
              <a:rPr lang="de-DE" sz="4000" b="1" dirty="0"/>
              <a:t/>
            </a:r>
            <a:br>
              <a:rPr lang="de-DE" sz="4000" b="1" dirty="0"/>
            </a:br>
            <a:r>
              <a:rPr lang="de-DE" sz="4000" b="1" dirty="0"/>
              <a:t>Was muss man…</a:t>
            </a:r>
            <a:endParaRPr lang="ru-RU" sz="400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CH" sz="3600" b="1" dirty="0"/>
              <a:t>Produzieren </a:t>
            </a:r>
          </a:p>
          <a:p>
            <a:r>
              <a:rPr lang="de-CH" sz="3600" b="1" dirty="0"/>
              <a:t>verwenden </a:t>
            </a:r>
          </a:p>
          <a:p>
            <a:r>
              <a:rPr lang="de-CH" sz="3600" b="1" dirty="0"/>
              <a:t>retten </a:t>
            </a:r>
          </a:p>
          <a:p>
            <a:r>
              <a:rPr lang="de-CH" sz="3600" b="1" dirty="0"/>
              <a:t>trennen </a:t>
            </a:r>
          </a:p>
          <a:p>
            <a:r>
              <a:rPr lang="de-CH" sz="3600" b="1" dirty="0"/>
              <a:t>verarbeiten </a:t>
            </a:r>
          </a:p>
          <a:p>
            <a:r>
              <a:rPr lang="de-CH" sz="3600" b="1" dirty="0"/>
              <a:t>reinigen</a:t>
            </a:r>
            <a:endParaRPr lang="ru-RU" sz="3600" b="1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sz="3600" b="1" dirty="0"/>
              <a:t>Energie</a:t>
            </a:r>
          </a:p>
          <a:p>
            <a:r>
              <a:rPr lang="de-DE" sz="3600" b="1" dirty="0"/>
              <a:t>schädliche Stoffe </a:t>
            </a:r>
          </a:p>
          <a:p>
            <a:r>
              <a:rPr lang="de-DE" sz="3600" b="1" dirty="0"/>
              <a:t>Rhein</a:t>
            </a:r>
            <a:r>
              <a:rPr lang="ru-RU" sz="3600" b="1" dirty="0"/>
              <a:t> </a:t>
            </a:r>
            <a:endParaRPr lang="de-DE" sz="3600" b="1" dirty="0"/>
          </a:p>
          <a:p>
            <a:r>
              <a:rPr lang="de-DE" sz="3600" b="1" dirty="0"/>
              <a:t>Müll </a:t>
            </a:r>
          </a:p>
          <a:p>
            <a:r>
              <a:rPr lang="de-DE" sz="3600" b="1" dirty="0" smtClean="0"/>
              <a:t>Küchenabfalle</a:t>
            </a:r>
            <a:endParaRPr lang="de-DE" sz="3600" b="1" dirty="0"/>
          </a:p>
          <a:p>
            <a:r>
              <a:rPr lang="de-DE" sz="3600" b="1" dirty="0"/>
              <a:t>Abwässer </a:t>
            </a:r>
          </a:p>
          <a:p>
            <a:endParaRPr lang="ru-RU" sz="3600" b="1" dirty="0"/>
          </a:p>
        </p:txBody>
      </p:sp>
      <p:pic>
        <p:nvPicPr>
          <p:cNvPr id="5122" name="Picture 2" descr="C:\Documents and Settings\Admin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509120"/>
            <a:ext cx="2219325" cy="206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6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6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23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35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  <p:bldP spid="2355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4000" b="1"/>
              <a:t>Umweltschütz ist wichtige Problem für den ganzen Welt</a:t>
            </a:r>
            <a:endParaRPr lang="ru-RU" sz="4000" b="1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6479" t="35373" r="15947" b="43138"/>
          <a:stretch>
            <a:fillRect/>
          </a:stretch>
        </p:blipFill>
        <p:spPr>
          <a:xfrm>
            <a:off x="179388" y="2060575"/>
            <a:ext cx="8713787" cy="30241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/>
              <a:t>Was haben Sie aus dem Text erfahren?</a:t>
            </a:r>
            <a:endParaRPr lang="ru-RU" b="1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24175"/>
            <a:ext cx="2916238" cy="309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3600" b="1" dirty="0"/>
              <a:t>Ich habe erfahren, </a:t>
            </a:r>
            <a:r>
              <a:rPr lang="de-DE" sz="3600" b="1" dirty="0" smtClean="0"/>
              <a:t>dass…</a:t>
            </a:r>
            <a:endParaRPr lang="ru-RU" sz="3600" b="1" dirty="0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27313" y="1905000"/>
            <a:ext cx="6516687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dirty="0"/>
              <a:t>Die erfolgreiche Umweltpolitik braucht die Mitwirkung aller Bürger.</a:t>
            </a:r>
          </a:p>
          <a:p>
            <a:pPr>
              <a:lnSpc>
                <a:spcPct val="90000"/>
              </a:lnSpc>
            </a:pPr>
            <a:r>
              <a:rPr lang="de-CH" dirty="0"/>
              <a:t>Von den Betrieben</a:t>
            </a:r>
            <a:r>
              <a:rPr lang="ru-RU" dirty="0"/>
              <a:t>,</a:t>
            </a:r>
            <a:r>
              <a:rPr lang="de-CH" dirty="0"/>
              <a:t> die Energie produzieren</a:t>
            </a:r>
            <a:r>
              <a:rPr lang="ru-RU" dirty="0"/>
              <a:t>,</a:t>
            </a:r>
            <a:r>
              <a:rPr lang="de-CH" dirty="0"/>
              <a:t> stammt der größte Teil der Luftschadstoffe</a:t>
            </a:r>
            <a:r>
              <a:rPr lang="ru-RU" dirty="0"/>
              <a:t>.</a:t>
            </a:r>
            <a:r>
              <a:rPr lang="de-CH" dirty="0"/>
              <a:t> </a:t>
            </a:r>
          </a:p>
          <a:p>
            <a:pPr>
              <a:lnSpc>
                <a:spcPct val="90000"/>
              </a:lnSpc>
            </a:pPr>
            <a:r>
              <a:rPr lang="de-CH" dirty="0"/>
              <a:t>Man denkt an alternative Energiearten</a:t>
            </a:r>
            <a:r>
              <a:rPr lang="ru-RU" dirty="0"/>
              <a:t> </a:t>
            </a:r>
            <a:endParaRPr lang="de-DE" dirty="0"/>
          </a:p>
          <a:p>
            <a:pPr>
              <a:lnSpc>
                <a:spcPct val="90000"/>
              </a:lnSpc>
            </a:pPr>
            <a:r>
              <a:rPr lang="de-CH" dirty="0"/>
              <a:t>Das Trinkwasser wird kontrolliert</a:t>
            </a:r>
          </a:p>
          <a:p>
            <a:pPr>
              <a:lnSpc>
                <a:spcPct val="90000"/>
              </a:lnSpc>
            </a:pPr>
            <a:r>
              <a:rPr lang="de-DE" dirty="0"/>
              <a:t>Im Deutschland wird Müll verarbeitet.</a:t>
            </a:r>
          </a:p>
          <a:p>
            <a:pPr>
              <a:lnSpc>
                <a:spcPct val="90000"/>
              </a:lnSpc>
            </a:pPr>
            <a:r>
              <a:rPr lang="de-CH" dirty="0"/>
              <a:t>Metalle und Kunststoffe kann man auch wiederverwenden</a:t>
            </a:r>
            <a:r>
              <a:rPr lang="ru-RU" dirty="0"/>
              <a:t>. </a:t>
            </a:r>
          </a:p>
        </p:txBody>
      </p:sp>
      <p:pic>
        <p:nvPicPr>
          <p:cNvPr id="11266" name="Picture 2" descr="http://www.alemany.ru/wwpic/115432123548aae9e57ffc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2667000" cy="2190750"/>
          </a:xfrm>
          <a:prstGeom prst="rect">
            <a:avLst/>
          </a:prstGeom>
          <a:noFill/>
        </p:spPr>
      </p:pic>
      <p:pic>
        <p:nvPicPr>
          <p:cNvPr id="11268" name="Picture 4" descr="http://www.alemany.ru/wwpic/205990820448aae9d2490d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2667000" cy="2190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2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2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 build="p"/>
      <p:bldP spid="3277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820150" cy="1384300"/>
          </a:xfrm>
        </p:spPr>
        <p:txBody>
          <a:bodyPr/>
          <a:lstStyle/>
          <a:p>
            <a:pPr algn="ctr"/>
            <a:r>
              <a:rPr lang="de-DE" sz="4000" b="1"/>
              <a:t>Was kann man vorschlagen, um die Natur schützen?</a:t>
            </a:r>
            <a:endParaRPr lang="ru-RU" sz="4000" b="1"/>
          </a:p>
        </p:txBody>
      </p:sp>
      <p:sp>
        <p:nvSpPr>
          <p:cNvPr id="35844" name="Oval 4"/>
          <p:cNvSpPr>
            <a:spLocks noChangeArrowheads="1"/>
          </p:cNvSpPr>
          <p:nvPr/>
        </p:nvSpPr>
        <p:spPr bwMode="auto">
          <a:xfrm>
            <a:off x="5292725" y="3141663"/>
            <a:ext cx="3455988" cy="12239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 flipH="1">
            <a:off x="2484438" y="3994150"/>
            <a:ext cx="714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5508625" y="3357563"/>
            <a:ext cx="2879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3200" b="1"/>
              <a:t>Man muss…</a:t>
            </a:r>
            <a:endParaRPr lang="ru-RU" sz="3200" b="1"/>
          </a:p>
        </p:txBody>
      </p:sp>
      <p:sp>
        <p:nvSpPr>
          <p:cNvPr id="35847" name="Oval 7"/>
          <p:cNvSpPr>
            <a:spLocks noChangeArrowheads="1"/>
          </p:cNvSpPr>
          <p:nvPr/>
        </p:nvSpPr>
        <p:spPr bwMode="auto">
          <a:xfrm>
            <a:off x="468313" y="1773238"/>
            <a:ext cx="3816350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755650" y="1844675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/>
              <a:t>an alternative Energiearten</a:t>
            </a:r>
            <a:r>
              <a:rPr lang="ru-RU" sz="2400" b="1"/>
              <a:t> </a:t>
            </a:r>
            <a:r>
              <a:rPr lang="de-DE" sz="2000" b="1"/>
              <a:t>denken</a:t>
            </a:r>
            <a:endParaRPr lang="ru-RU" sz="2000" b="1"/>
          </a:p>
        </p:txBody>
      </p:sp>
      <p:sp>
        <p:nvSpPr>
          <p:cNvPr id="35849" name="Oval 9"/>
          <p:cNvSpPr>
            <a:spLocks noChangeArrowheads="1"/>
          </p:cNvSpPr>
          <p:nvPr/>
        </p:nvSpPr>
        <p:spPr bwMode="auto">
          <a:xfrm>
            <a:off x="5076825" y="1844675"/>
            <a:ext cx="4067175" cy="7921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076825" y="1989138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/>
              <a:t>Lebensmittel</a:t>
            </a:r>
            <a:r>
              <a:rPr lang="de-CH" sz="2000" b="1"/>
              <a:t> kontrollieren</a:t>
            </a:r>
            <a:endParaRPr lang="ru-RU" sz="2000" b="1"/>
          </a:p>
        </p:txBody>
      </p:sp>
      <p:sp>
        <p:nvSpPr>
          <p:cNvPr id="35851" name="Oval 11"/>
          <p:cNvSpPr>
            <a:spLocks noChangeArrowheads="1"/>
          </p:cNvSpPr>
          <p:nvPr/>
        </p:nvSpPr>
        <p:spPr bwMode="auto">
          <a:xfrm>
            <a:off x="323850" y="4868863"/>
            <a:ext cx="4248150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84213" y="5084763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/>
              <a:t>Die Abwässer reinigen</a:t>
            </a:r>
            <a:endParaRPr lang="ru-RU" sz="2400" b="1"/>
          </a:p>
        </p:txBody>
      </p:sp>
      <p:sp>
        <p:nvSpPr>
          <p:cNvPr id="35853" name="Oval 13"/>
          <p:cNvSpPr>
            <a:spLocks noChangeArrowheads="1"/>
          </p:cNvSpPr>
          <p:nvPr/>
        </p:nvSpPr>
        <p:spPr bwMode="auto">
          <a:xfrm>
            <a:off x="5724525" y="5229225"/>
            <a:ext cx="2735263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5508625" y="5516563"/>
            <a:ext cx="316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b="1"/>
              <a:t>Müll</a:t>
            </a:r>
            <a:r>
              <a:rPr lang="de-CH" sz="2400" b="1"/>
              <a:t> trennen</a:t>
            </a:r>
            <a:r>
              <a:rPr lang="ru-RU" sz="2400"/>
              <a:t> </a:t>
            </a:r>
          </a:p>
        </p:txBody>
      </p:sp>
      <p:sp>
        <p:nvSpPr>
          <p:cNvPr id="35855" name="Oval 15"/>
          <p:cNvSpPr>
            <a:spLocks noChangeArrowheads="1"/>
          </p:cNvSpPr>
          <p:nvPr/>
        </p:nvSpPr>
        <p:spPr bwMode="auto">
          <a:xfrm>
            <a:off x="0" y="3068638"/>
            <a:ext cx="4572000" cy="1150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50825" y="3357563"/>
            <a:ext cx="41052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CH" sz="2400" b="1"/>
              <a:t>schädliche Stoffe nicht verwenden</a:t>
            </a:r>
            <a:endParaRPr lang="ru-RU" sz="2400" b="1"/>
          </a:p>
        </p:txBody>
      </p:sp>
      <p:sp>
        <p:nvSpPr>
          <p:cNvPr id="35857" name="Line 17"/>
          <p:cNvSpPr>
            <a:spLocks noChangeShapeType="1"/>
          </p:cNvSpPr>
          <p:nvPr/>
        </p:nvSpPr>
        <p:spPr bwMode="auto">
          <a:xfrm>
            <a:off x="7019925" y="436562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 flipH="1">
            <a:off x="4284663" y="4076700"/>
            <a:ext cx="1366837" cy="1081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572000" y="3716338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0" name="Line 20"/>
          <p:cNvSpPr>
            <a:spLocks noChangeShapeType="1"/>
          </p:cNvSpPr>
          <p:nvPr/>
        </p:nvSpPr>
        <p:spPr bwMode="auto">
          <a:xfrm flipH="1" flipV="1">
            <a:off x="4211638" y="2492375"/>
            <a:ext cx="1512887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 flipV="1">
            <a:off x="6948488" y="2492375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animBg="1"/>
      <p:bldP spid="35846" grpId="0"/>
      <p:bldP spid="35847" grpId="0" animBg="1"/>
      <p:bldP spid="35848" grpId="0"/>
      <p:bldP spid="35849" grpId="0" animBg="1"/>
      <p:bldP spid="35850" grpId="0"/>
      <p:bldP spid="35851" grpId="0" animBg="1"/>
      <p:bldP spid="35852" grpId="0"/>
      <p:bldP spid="35853" grpId="0" animBg="1"/>
      <p:bldP spid="35854" grpId="0"/>
      <p:bldP spid="35855" grpId="0" animBg="1"/>
      <p:bldP spid="358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велосипе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81128"/>
            <a:ext cx="3116762" cy="2088231"/>
          </a:xfrm>
          <a:prstGeom prst="rect">
            <a:avLst/>
          </a:prstGeom>
          <a:noFill/>
        </p:spPr>
      </p:pic>
      <p:pic>
        <p:nvPicPr>
          <p:cNvPr id="9218" name="Picture 2" descr="http://www.alemany.ru/wwpic/36716604948aaeb05e68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667000" cy="2190750"/>
          </a:xfrm>
          <a:prstGeom prst="rect">
            <a:avLst/>
          </a:prstGeom>
          <a:noFill/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Was können wir </a:t>
            </a:r>
            <a:r>
              <a:rPr lang="de-DE" b="1" dirty="0" smtClean="0"/>
              <a:t>machen</a:t>
            </a:r>
            <a:endParaRPr lang="ru-RU" b="1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4000" b="1" dirty="0"/>
              <a:t>weniger Müll produzieren</a:t>
            </a:r>
            <a:r>
              <a:rPr lang="ru-RU" sz="4000" b="1" dirty="0"/>
              <a:t> </a:t>
            </a:r>
            <a:endParaRPr lang="de-DE" sz="4000" b="1" dirty="0"/>
          </a:p>
          <a:p>
            <a:pPr>
              <a:lnSpc>
                <a:spcPct val="90000"/>
              </a:lnSpc>
            </a:pPr>
            <a:r>
              <a:rPr lang="de-DE" sz="4000" b="1" dirty="0"/>
              <a:t>alte Hefte sammeln </a:t>
            </a:r>
          </a:p>
          <a:p>
            <a:pPr>
              <a:lnSpc>
                <a:spcPct val="90000"/>
              </a:lnSpc>
            </a:pPr>
            <a:r>
              <a:rPr lang="de-DE" sz="4000" b="1" dirty="0"/>
              <a:t>das Wasser </a:t>
            </a:r>
            <a:r>
              <a:rPr lang="de-DE" sz="4000" b="1" dirty="0" smtClean="0"/>
              <a:t>sparen</a:t>
            </a:r>
            <a:endParaRPr lang="de-DE" sz="4000" b="1" dirty="0"/>
          </a:p>
          <a:p>
            <a:pPr>
              <a:lnSpc>
                <a:spcPct val="90000"/>
              </a:lnSpc>
            </a:pPr>
            <a:r>
              <a:rPr lang="de-DE" sz="4000" b="1" dirty="0"/>
              <a:t>Die Flaschen</a:t>
            </a:r>
            <a:r>
              <a:rPr lang="ru-RU" sz="4000" b="1" dirty="0"/>
              <a:t> </a:t>
            </a:r>
            <a:r>
              <a:rPr lang="de-DE" sz="4000" b="1" dirty="0"/>
              <a:t>nicht hinauswerfen</a:t>
            </a:r>
          </a:p>
          <a:p>
            <a:pPr>
              <a:lnSpc>
                <a:spcPct val="90000"/>
              </a:lnSpc>
            </a:pPr>
            <a:r>
              <a:rPr lang="de-DE" sz="4000" b="1" dirty="0"/>
              <a:t>Feuer im Walde nicht machen</a:t>
            </a:r>
          </a:p>
          <a:p>
            <a:pPr>
              <a:lnSpc>
                <a:spcPct val="90000"/>
              </a:lnSpc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de-DE" b="1"/>
              <a:t>Warum ist diese Problem so wichtig?</a:t>
            </a:r>
            <a:endParaRPr lang="ru-RU" b="1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268538" y="3213100"/>
            <a:ext cx="3959225" cy="12239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4800" b="1">
                <a:latin typeface="Arial" charset="0"/>
              </a:rPr>
              <a:t>Umwelt</a:t>
            </a:r>
            <a:endParaRPr lang="ru-RU" sz="4800" b="1">
              <a:latin typeface="Arial" charset="0"/>
            </a:endParaRPr>
          </a:p>
        </p:txBody>
      </p:sp>
      <p:sp>
        <p:nvSpPr>
          <p:cNvPr id="4103" name="Oval 7"/>
          <p:cNvSpPr>
            <a:spLocks noChangeArrowheads="1"/>
          </p:cNvSpPr>
          <p:nvPr/>
        </p:nvSpPr>
        <p:spPr bwMode="auto">
          <a:xfrm>
            <a:off x="3851275" y="1844675"/>
            <a:ext cx="1008063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Luft</a:t>
            </a:r>
            <a:endParaRPr lang="ru-RU" sz="2400" b="1">
              <a:latin typeface="Arial" charset="0"/>
            </a:endParaRPr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6948488" y="3068638"/>
            <a:ext cx="1152525" cy="10810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Wasser</a:t>
            </a:r>
            <a:endParaRPr lang="ru-RU" sz="2400" b="1">
              <a:latin typeface="Arial" charset="0"/>
            </a:endParaRPr>
          </a:p>
        </p:txBody>
      </p:sp>
      <p:sp>
        <p:nvSpPr>
          <p:cNvPr id="4105" name="Oval 9"/>
          <p:cNvSpPr>
            <a:spLocks noChangeArrowheads="1"/>
          </p:cNvSpPr>
          <p:nvPr/>
        </p:nvSpPr>
        <p:spPr bwMode="auto">
          <a:xfrm>
            <a:off x="4211638" y="5084763"/>
            <a:ext cx="1008062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Boden</a:t>
            </a:r>
            <a:endParaRPr lang="ru-RU" sz="2400" b="1">
              <a:latin typeface="Arial" charset="0"/>
            </a:endParaRPr>
          </a:p>
        </p:txBody>
      </p:sp>
      <p:sp>
        <p:nvSpPr>
          <p:cNvPr id="4106" name="Oval 10"/>
          <p:cNvSpPr>
            <a:spLocks noChangeArrowheads="1"/>
          </p:cNvSpPr>
          <p:nvPr/>
        </p:nvSpPr>
        <p:spPr bwMode="auto">
          <a:xfrm>
            <a:off x="1116013" y="4581525"/>
            <a:ext cx="1079500" cy="10080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Tiere</a:t>
            </a:r>
            <a:endParaRPr lang="ru-RU" sz="2400" b="1">
              <a:latin typeface="Arial" charset="0"/>
            </a:endParaRPr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042988" y="2349500"/>
            <a:ext cx="11525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Mensch</a:t>
            </a:r>
            <a:endParaRPr lang="ru-RU" sz="2400" b="1">
              <a:latin typeface="Arial" charset="0"/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6588125" y="4581525"/>
            <a:ext cx="1223963" cy="1079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400" b="1">
                <a:latin typeface="Arial" charset="0"/>
              </a:rPr>
              <a:t>Pflanzen</a:t>
            </a:r>
            <a:endParaRPr lang="ru-RU" sz="2400" b="1">
              <a:latin typeface="Arial" charset="0"/>
            </a:endParaRPr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1908175" y="4221163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 flipV="1">
            <a:off x="1908175" y="2781300"/>
            <a:ext cx="12239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V="1">
            <a:off x="4356100" y="27813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 flipV="1">
            <a:off x="6227763" y="3644900"/>
            <a:ext cx="7207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5867400" y="4149725"/>
            <a:ext cx="7921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4572000" y="4437063"/>
            <a:ext cx="714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5651500" y="1844675"/>
            <a:ext cx="1150938" cy="10810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de-DE" sz="2000" b="1">
                <a:latin typeface="Arial" charset="0"/>
              </a:rPr>
              <a:t>Energie</a:t>
            </a:r>
            <a:endParaRPr lang="ru-RU" sz="2000" b="1">
              <a:latin typeface="Arial" charset="0"/>
            </a:endParaRPr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 flipH="1">
            <a:off x="5651500" y="2852738"/>
            <a:ext cx="3603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250"/>
                            </p:stCondLst>
                            <p:childTnLst>
                              <p:par>
                                <p:cTn id="4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750"/>
                            </p:stCondLst>
                            <p:childTnLst>
                              <p:par>
                                <p:cTn id="5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250"/>
                            </p:stCondLst>
                            <p:childTnLst>
                              <p:par>
                                <p:cTn id="6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3" grpId="0" animBg="1"/>
      <p:bldP spid="4104" grpId="0" animBg="1"/>
      <p:bldP spid="4105" grpId="0" animBg="1"/>
      <p:bldP spid="4106" grpId="0" animBg="1"/>
      <p:bldP spid="4107" grpId="0" animBg="1"/>
      <p:bldP spid="4110" grpId="0" animBg="1"/>
      <p:bldP spid="4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b="1"/>
              <a:t>	Was passt zusammen</a:t>
            </a:r>
            <a:r>
              <a:rPr lang="ru-RU"/>
              <a:t>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de-DE" sz="4000" b="1"/>
              <a:t>Produzieren</a:t>
            </a:r>
          </a:p>
          <a:p>
            <a:r>
              <a:rPr lang="de-DE" sz="4000" b="1"/>
              <a:t>brauchen</a:t>
            </a:r>
          </a:p>
          <a:p>
            <a:r>
              <a:rPr lang="de-DE" sz="4000" b="1"/>
              <a:t>Trennen</a:t>
            </a:r>
          </a:p>
          <a:p>
            <a:r>
              <a:rPr lang="de-DE" sz="4000" b="1"/>
              <a:t> verarbeiten</a:t>
            </a:r>
          </a:p>
          <a:p>
            <a:r>
              <a:rPr lang="de-DE" sz="4000" b="1"/>
              <a:t> verwenden</a:t>
            </a:r>
          </a:p>
          <a:p>
            <a:r>
              <a:rPr lang="de-DE" sz="4000" b="1"/>
              <a:t> reinigen</a:t>
            </a:r>
            <a:r>
              <a:rPr lang="ru-RU" sz="4000" b="1"/>
              <a:t>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sz="3600" b="1"/>
              <a:t>Energie, </a:t>
            </a:r>
          </a:p>
          <a:p>
            <a:pPr>
              <a:lnSpc>
                <a:spcPct val="90000"/>
              </a:lnSpc>
            </a:pPr>
            <a:r>
              <a:rPr lang="de-DE" sz="3600" b="1"/>
              <a:t>Mull, </a:t>
            </a:r>
          </a:p>
          <a:p>
            <a:pPr>
              <a:lnSpc>
                <a:spcPct val="90000"/>
              </a:lnSpc>
            </a:pPr>
            <a:r>
              <a:rPr lang="de-DE" sz="3600" b="1"/>
              <a:t>Kuchenabfalle,</a:t>
            </a:r>
          </a:p>
          <a:p>
            <a:pPr>
              <a:lnSpc>
                <a:spcPct val="90000"/>
              </a:lnSpc>
            </a:pPr>
            <a:r>
              <a:rPr lang="de-DE" sz="3600" b="1"/>
              <a:t> Essen, </a:t>
            </a:r>
          </a:p>
          <a:p>
            <a:pPr>
              <a:lnSpc>
                <a:spcPct val="90000"/>
              </a:lnSpc>
            </a:pPr>
            <a:r>
              <a:rPr lang="de-DE" sz="3600" b="1"/>
              <a:t>schädliche Stoffe</a:t>
            </a:r>
          </a:p>
          <a:p>
            <a:pPr>
              <a:lnSpc>
                <a:spcPct val="90000"/>
              </a:lnSpc>
            </a:pPr>
            <a:r>
              <a:rPr lang="de-DE" sz="3600" b="1"/>
              <a:t>Abwässer</a:t>
            </a:r>
            <a:r>
              <a:rPr lang="de-DE"/>
              <a:t> </a:t>
            </a:r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3276600" y="5805488"/>
            <a:ext cx="16557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3419475" y="2997200"/>
            <a:ext cx="122396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V="1">
            <a:off x="3203575" y="2781300"/>
            <a:ext cx="1512888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V="1">
            <a:off x="3924300" y="2133600"/>
            <a:ext cx="9350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V="1">
            <a:off x="3995738" y="3429000"/>
            <a:ext cx="86360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V="1">
            <a:off x="3851275" y="4652963"/>
            <a:ext cx="100806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/>
      <p:bldP spid="17414" grpId="0" build="p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Schreiben Sie neue Wörter!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Mitwirkung</a:t>
                      </a:r>
                      <a:r>
                        <a:rPr lang="en-US" sz="1800" kern="1200" dirty="0" smtClean="0"/>
                        <a:t>  </a:t>
                      </a:r>
                      <a:r>
                        <a:rPr lang="ru-RU" sz="1800" kern="1200" dirty="0" smtClean="0"/>
                        <a:t>- содействие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Produzieren</a:t>
                      </a:r>
                      <a:r>
                        <a:rPr lang="ru-RU" sz="1800" kern="1200" dirty="0" smtClean="0"/>
                        <a:t> – производить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Luftschadstoff</a:t>
                      </a:r>
                      <a:r>
                        <a:rPr lang="ru-RU" sz="1800" kern="1200" dirty="0" smtClean="0"/>
                        <a:t> – вредные</a:t>
                      </a:r>
                      <a:r>
                        <a:rPr lang="ru-RU" sz="1800" kern="1200" baseline="0" dirty="0" smtClean="0"/>
                        <a:t> вещества в воздухе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Brauchen</a:t>
                      </a:r>
                      <a:r>
                        <a:rPr lang="ru-RU" sz="1800" kern="1200" dirty="0" smtClean="0"/>
                        <a:t> – нуждаться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Treibhauseffekt</a:t>
                      </a:r>
                      <a:r>
                        <a:rPr lang="ru-RU" sz="1800" kern="1200" dirty="0" smtClean="0"/>
                        <a:t> – тепловой эффект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Verursachen</a:t>
                      </a:r>
                      <a:r>
                        <a:rPr lang="ru-RU" sz="1800" kern="1200" dirty="0" smtClean="0"/>
                        <a:t> – являться причиной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Erwärmung</a:t>
                      </a:r>
                      <a:r>
                        <a:rPr lang="ru-RU" sz="1800" kern="1200" dirty="0" smtClean="0"/>
                        <a:t> – потепление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Verwenden</a:t>
                      </a:r>
                      <a:r>
                        <a:rPr lang="ru-RU" sz="1800" kern="1200" dirty="0" smtClean="0"/>
                        <a:t> – использовать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Sonneenergie</a:t>
                      </a:r>
                      <a:r>
                        <a:rPr lang="ru-RU" sz="1800" kern="1200" dirty="0" smtClean="0"/>
                        <a:t> – солнечная энергия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Retten</a:t>
                      </a:r>
                      <a:r>
                        <a:rPr lang="ru-RU" sz="1800" kern="1200" dirty="0" smtClean="0"/>
                        <a:t> – спасать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Küchenabfalle</a:t>
                      </a:r>
                      <a:r>
                        <a:rPr lang="ru-RU" sz="1800" kern="1200" dirty="0" smtClean="0"/>
                        <a:t> – кухонные отходы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Trennen</a:t>
                      </a:r>
                      <a:r>
                        <a:rPr lang="ru-RU" sz="1800" kern="1200" dirty="0" smtClean="0"/>
                        <a:t> – разделять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Trinkwasser</a:t>
                      </a:r>
                      <a:r>
                        <a:rPr lang="en-US" sz="1800" kern="1200" dirty="0" smtClean="0"/>
                        <a:t> </a:t>
                      </a:r>
                      <a:r>
                        <a:rPr lang="ru-RU" sz="1800" kern="1200" dirty="0" smtClean="0"/>
                        <a:t>  - питьевая вода</a:t>
                      </a:r>
                      <a:r>
                        <a:rPr lang="en-US" sz="1800" kern="1200" dirty="0" smtClean="0"/>
                        <a:t>                     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Verarbeiten</a:t>
                      </a:r>
                      <a:r>
                        <a:rPr lang="ru-RU" sz="1800" kern="1200" dirty="0" smtClean="0"/>
                        <a:t> – перерабатывать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Abwässer</a:t>
                      </a:r>
                      <a:r>
                        <a:rPr lang="ru-RU" sz="1800" kern="1200" dirty="0" smtClean="0"/>
                        <a:t> – сточные 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Reinigen</a:t>
                      </a:r>
                      <a:r>
                        <a:rPr lang="ru-RU" sz="1800" kern="1200" dirty="0" smtClean="0"/>
                        <a:t> - очищать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/>
                        <a:t>Verarbeitung</a:t>
                      </a:r>
                      <a:r>
                        <a:rPr lang="ru-RU" sz="1800" kern="1200" dirty="0" smtClean="0"/>
                        <a:t> - переработка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  &#10;Загрязнение воздуха. Изображение с сайта aesi1.com.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0"/>
            <a:ext cx="7127875" cy="5346700"/>
          </a:xfrm>
          <a:noFill/>
          <a:ln/>
        </p:spPr>
      </p:pic>
      <p:sp>
        <p:nvSpPr>
          <p:cNvPr id="61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27088" y="5516563"/>
            <a:ext cx="7859712" cy="1341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/>
              <a:t>Von den Betrieben, die Energie produzieren, </a:t>
            </a:r>
            <a:r>
              <a:rPr lang="de-CH" b="1"/>
              <a:t>stammt der größte Teil der Luftschadstoffe</a:t>
            </a:r>
            <a:r>
              <a:rPr lang="ru-RU" b="1"/>
              <a:t>.</a:t>
            </a:r>
            <a:r>
              <a:rPr lang="de-CH"/>
              <a:t> </a:t>
            </a:r>
            <a:r>
              <a:rPr lang="ru-RU" sz="2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45125"/>
            <a:ext cx="8229600" cy="1223963"/>
          </a:xfrm>
        </p:spPr>
        <p:txBody>
          <a:bodyPr/>
          <a:lstStyle/>
          <a:p>
            <a:r>
              <a:rPr lang="de-CH" b="1"/>
              <a:t>Man denkt an alternative Energiearten</a:t>
            </a:r>
            <a:r>
              <a:rPr lang="ru-RU" b="1"/>
              <a:t>,</a:t>
            </a:r>
            <a:r>
              <a:rPr lang="de-CH" b="1"/>
              <a:t> wie z. B</a:t>
            </a:r>
            <a:r>
              <a:rPr lang="ru-RU" b="1"/>
              <a:t>.</a:t>
            </a:r>
            <a:r>
              <a:rPr lang="de-CH" b="1"/>
              <a:t> Windenergie</a:t>
            </a:r>
            <a:r>
              <a:rPr lang="ru-RU"/>
              <a:t> 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15888"/>
            <a:ext cx="7705725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734050"/>
            <a:ext cx="8229600" cy="863600"/>
          </a:xfrm>
        </p:spPr>
        <p:txBody>
          <a:bodyPr/>
          <a:lstStyle/>
          <a:p>
            <a:r>
              <a:rPr lang="de-CH" sz="3600" b="1"/>
              <a:t> Sonneenergie</a:t>
            </a:r>
            <a:endParaRPr lang="ru-RU" sz="3600" b="1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0"/>
            <a:ext cx="7416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16563"/>
            <a:ext cx="9144000" cy="1341437"/>
          </a:xfrm>
        </p:spPr>
        <p:txBody>
          <a:bodyPr/>
          <a:lstStyle/>
          <a:p>
            <a:r>
              <a:rPr lang="ru-RU"/>
              <a:t> </a:t>
            </a:r>
            <a:r>
              <a:rPr lang="de-CH" b="1"/>
              <a:t>Deutschland krampft auch gegen die Vergrößerung der Ozonschichtlocher</a:t>
            </a:r>
            <a:r>
              <a:rPr lang="ru-RU" b="1"/>
              <a:t>.</a:t>
            </a:r>
            <a:r>
              <a:rPr lang="de-CH"/>
              <a:t> </a:t>
            </a:r>
            <a:endParaRPr lang="ru-RU"/>
          </a:p>
        </p:txBody>
      </p:sp>
      <p:pic>
        <p:nvPicPr>
          <p:cNvPr id="13316" name="Picture 4" descr="озоновая дыра над Антарктикой составила 26 млн. кв. к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61913"/>
            <a:ext cx="7056438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586</Words>
  <Application>Microsoft Office PowerPoint</Application>
  <PresentationFormat>Экран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Der Umweltschutz in Deutschland</vt:lpstr>
      <vt:lpstr>Umweltschütz ist wichtige Problem für den ganzen Welt</vt:lpstr>
      <vt:lpstr>Warum ist diese Problem so wichtig?</vt:lpstr>
      <vt:lpstr> Was passt zusammen </vt:lpstr>
      <vt:lpstr>Schreiben Sie neue Wörter!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Stimmt das?</vt:lpstr>
      <vt:lpstr>Setzen Sie die Verben in die Lücken in der richtigen Form ein. </vt:lpstr>
      <vt:lpstr> Verbinden Sie Satzteile</vt:lpstr>
      <vt:lpstr>  Was passt nicht? </vt:lpstr>
      <vt:lpstr> Welche Substantive passen?  Was muss man…</vt:lpstr>
      <vt:lpstr>Was haben Sie aus dem Text erfahren?</vt:lpstr>
      <vt:lpstr>Was kann man vorschlagen, um die Natur schützen?</vt:lpstr>
      <vt:lpstr>Was können wir machen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Umweltschutz in Deutschland</dc:title>
  <cp:lastModifiedBy>Admin</cp:lastModifiedBy>
  <cp:revision>6</cp:revision>
  <dcterms:modified xsi:type="dcterms:W3CDTF">2013-03-31T15:34:06Z</dcterms:modified>
</cp:coreProperties>
</file>