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9"/>
  </p:notesMasterIdLst>
  <p:sldIdLst>
    <p:sldId id="256" r:id="rId3"/>
    <p:sldId id="279" r:id="rId4"/>
    <p:sldId id="280" r:id="rId5"/>
    <p:sldId id="281" r:id="rId6"/>
    <p:sldId id="282" r:id="rId7"/>
    <p:sldId id="283" r:id="rId8"/>
    <p:sldId id="284" r:id="rId9"/>
    <p:sldId id="258" r:id="rId10"/>
    <p:sldId id="276" r:id="rId11"/>
    <p:sldId id="293" r:id="rId12"/>
    <p:sldId id="259" r:id="rId13"/>
    <p:sldId id="277" r:id="rId14"/>
    <p:sldId id="260" r:id="rId15"/>
    <p:sldId id="261" r:id="rId16"/>
    <p:sldId id="262" r:id="rId17"/>
    <p:sldId id="263" r:id="rId18"/>
    <p:sldId id="264" r:id="rId19"/>
    <p:sldId id="272" r:id="rId20"/>
    <p:sldId id="285" r:id="rId21"/>
    <p:sldId id="265" r:id="rId22"/>
    <p:sldId id="287" r:id="rId23"/>
    <p:sldId id="266" r:id="rId24"/>
    <p:sldId id="286" r:id="rId25"/>
    <p:sldId id="267" r:id="rId26"/>
    <p:sldId id="288" r:id="rId27"/>
    <p:sldId id="268" r:id="rId28"/>
    <p:sldId id="269" r:id="rId29"/>
    <p:sldId id="271" r:id="rId30"/>
    <p:sldId id="273" r:id="rId31"/>
    <p:sldId id="274" r:id="rId32"/>
    <p:sldId id="289" r:id="rId33"/>
    <p:sldId id="290" r:id="rId34"/>
    <p:sldId id="291" r:id="rId35"/>
    <p:sldId id="292" r:id="rId36"/>
    <p:sldId id="278" r:id="rId37"/>
    <p:sldId id="275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FBA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68" autoAdjust="0"/>
    <p:restoredTop sz="94660"/>
  </p:normalViewPr>
  <p:slideViewPr>
    <p:cSldViewPr>
      <p:cViewPr varScale="1">
        <p:scale>
          <a:sx n="76" d="100"/>
          <a:sy n="76" d="100"/>
        </p:scale>
        <p:origin x="-96" y="-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C0165-D8EC-4091-BAFA-B5053C4641F6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BAF7D-D1BD-423B-8CD6-F2DFE1998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BAF7D-D1BD-423B-8CD6-F2DFE199867B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B3A1-50AA-492A-9440-CE96427095D6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888C-05B1-46B0-A8D6-544E16775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B3A1-50AA-492A-9440-CE96427095D6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888C-05B1-46B0-A8D6-544E16775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B3A1-50AA-492A-9440-CE96427095D6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888C-05B1-46B0-A8D6-544E16775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B3A1-50AA-492A-9440-CE96427095D6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888C-05B1-46B0-A8D6-544E16775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B3A1-50AA-492A-9440-CE96427095D6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888C-05B1-46B0-A8D6-544E16775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B3A1-50AA-492A-9440-CE96427095D6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888C-05B1-46B0-A8D6-544E16775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B3A1-50AA-492A-9440-CE96427095D6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888C-05B1-46B0-A8D6-544E16775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B3A1-50AA-492A-9440-CE96427095D6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888C-05B1-46B0-A8D6-544E16775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B3A1-50AA-492A-9440-CE96427095D6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888C-05B1-46B0-A8D6-544E16775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B3A1-50AA-492A-9440-CE96427095D6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888C-05B1-46B0-A8D6-544E16775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B3A1-50AA-492A-9440-CE96427095D6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888C-05B1-46B0-A8D6-544E16775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rgbClr val="C6FBAB">
                <a:alpha val="53000"/>
              </a:srgb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1000">
              <a:srgbClr val="C6FBAB">
                <a:alpha val="53000"/>
              </a:srgb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EB3A1-50AA-492A-9440-CE96427095D6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F888C-05B1-46B0-A8D6-544E16775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000263"/>
          </a:xfrm>
        </p:spPr>
        <p:txBody>
          <a:bodyPr>
            <a:normAutofit fontScale="90000"/>
          </a:bodyPr>
          <a:lstStyle/>
          <a:p>
            <a:r>
              <a:rPr lang="ru-RU" sz="4000" b="1" u="sng" dirty="0" smtClean="0"/>
              <a:t>ПРОФИЛАКТИКА ДИСГРАФИИ И ДИСЛЕКСИИ. ПРИМЕНЕНИЕ УЧИТЕЛЕМ ЛОГОПЕДИЧЕСКИХ ПРИЁМОВ НА УРОКАХ</a:t>
            </a:r>
            <a:endParaRPr lang="ru-RU" sz="4000" b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643182"/>
            <a:ext cx="8215370" cy="3714776"/>
          </a:xfrm>
        </p:spPr>
        <p:txBody>
          <a:bodyPr/>
          <a:lstStyle/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МБСКОУ школа-интернат №4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Учитель-логопед Фот Анжела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Александровна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2011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Писать — не языком чесать."/>
          <p:cNvPicPr/>
          <p:nvPr/>
        </p:nvPicPr>
        <p:blipFill>
          <a:blip r:embed="rId2"/>
          <a:srcRect l="13515" t="32007" r="17048" b="4975"/>
          <a:stretch>
            <a:fillRect/>
          </a:stretch>
        </p:blipFill>
        <p:spPr bwMode="auto">
          <a:xfrm>
            <a:off x="500034" y="2714620"/>
            <a:ext cx="478634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dyslexia.ru/images/0-0006%20RIS.jpg"/>
          <p:cNvPicPr/>
          <p:nvPr/>
        </p:nvPicPr>
        <p:blipFill>
          <a:blip r:embed="rId2"/>
          <a:srcRect t="52266"/>
          <a:stretch>
            <a:fillRect/>
          </a:stretch>
        </p:blipFill>
        <p:spPr bwMode="auto">
          <a:xfrm>
            <a:off x="500034" y="357166"/>
            <a:ext cx="821537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Процесс   письма   обеспечивается  согласованной  работой    четырех       анализаторов</a:t>
            </a:r>
            <a:endParaRPr lang="ru-RU" sz="3200" b="1" dirty="0"/>
          </a:p>
        </p:txBody>
      </p:sp>
      <p:sp>
        <p:nvSpPr>
          <p:cNvPr id="9" name="Выноска-облако 8"/>
          <p:cNvSpPr/>
          <p:nvPr/>
        </p:nvSpPr>
        <p:spPr>
          <a:xfrm flipH="1">
            <a:off x="214282" y="1357298"/>
            <a:ext cx="4000528" cy="2000264"/>
          </a:xfrm>
          <a:prstGeom prst="cloudCallout">
            <a:avLst>
              <a:gd name="adj1" fmla="val -24441"/>
              <a:gd name="adj2" fmla="val 6821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Речеслуховой анализатор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фонема</a:t>
            </a:r>
          </a:p>
        </p:txBody>
      </p:sp>
      <p:sp>
        <p:nvSpPr>
          <p:cNvPr id="11" name="Выноска-облако 10"/>
          <p:cNvSpPr/>
          <p:nvPr/>
        </p:nvSpPr>
        <p:spPr>
          <a:xfrm rot="10800000" flipH="1" flipV="1">
            <a:off x="214282" y="4857760"/>
            <a:ext cx="4071966" cy="1643074"/>
          </a:xfrm>
          <a:prstGeom prst="cloudCallout">
            <a:avLst>
              <a:gd name="adj1" fmla="val 21928"/>
              <a:gd name="adj2" fmla="val -7659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Двигательный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анализатор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кинема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 rot="10800000" flipV="1">
            <a:off x="4857752" y="4786322"/>
            <a:ext cx="4000528" cy="1857388"/>
          </a:xfrm>
          <a:prstGeom prst="cloudCallout">
            <a:avLst>
              <a:gd name="adj1" fmla="val 13145"/>
              <a:gd name="adj2" fmla="val -6982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Зрительный анализатор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графема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4286248" y="1357298"/>
            <a:ext cx="4572032" cy="2071702"/>
          </a:xfrm>
          <a:prstGeom prst="cloudCallout">
            <a:avLst>
              <a:gd name="adj1" fmla="val -6089"/>
              <a:gd name="adj2" fmla="val 6553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</a:rPr>
              <a:t>Речедвигатель-ный</a:t>
            </a:r>
            <a:r>
              <a:rPr lang="ru-RU" sz="3200" dirty="0" smtClean="0">
                <a:solidFill>
                  <a:schemeClr val="tx1"/>
                </a:solidFill>
              </a:rPr>
              <a:t> анализатор</a:t>
            </a:r>
          </a:p>
          <a:p>
            <a:pPr algn="ctr"/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артикулема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214678" y="3786190"/>
            <a:ext cx="3071834" cy="646986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ПИСЬМО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ea typeface="Times New Roman" pitchFamily="18" charset="0"/>
                <a:cs typeface="Arial" pitchFamily="34" charset="0"/>
              </a:rPr>
              <a:t>Письмо — это сложная форма речевой деятельности, многоуровневый процесс.</a:t>
            </a:r>
            <a:r>
              <a:rPr lang="ru-RU" b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r>
              <a:rPr lang="ru-RU" sz="2800" dirty="0" smtClean="0"/>
              <a:t>Письмо тесно связано с процессом устной речи и осуществляется только на основе достаточно высокого уровня ее развития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496"/>
            <a:ext cx="8352928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Письмо включает ряд специфических операций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857784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None/>
            </a:pPr>
            <a:r>
              <a:rPr lang="ru-RU" b="1" u="sng" dirty="0" smtClean="0"/>
              <a:t>1.    Замысел или программа письма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dirty="0" smtClean="0"/>
              <a:t>Осознать задачу письма;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dirty="0" smtClean="0"/>
              <a:t>Построить программу;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dirty="0" smtClean="0"/>
              <a:t>Контролировать  реализацию программы на протяжении письма.</a:t>
            </a:r>
          </a:p>
          <a:p>
            <a:pPr marL="514350" indent="-514350">
              <a:buNone/>
            </a:pPr>
            <a:r>
              <a:rPr lang="ru-RU" b="1" dirty="0" smtClean="0"/>
              <a:t>Программирование осуществляется в лобных долях</a:t>
            </a:r>
          </a:p>
          <a:p>
            <a:pPr marL="514350" indent="-514350">
              <a:buNone/>
            </a:pPr>
            <a:endParaRPr lang="ru-RU" b="1" dirty="0" smtClean="0"/>
          </a:p>
          <a:p>
            <a:pPr marL="514350" indent="-514350">
              <a:buNone/>
            </a:pPr>
            <a:r>
              <a:rPr lang="ru-RU" b="1" u="sng" dirty="0" smtClean="0"/>
              <a:t>2.      Анализ звукового состава</a:t>
            </a:r>
          </a:p>
          <a:p>
            <a:pPr marL="514350" indent="-514350">
              <a:buNone/>
            </a:pPr>
            <a:r>
              <a:rPr lang="ru-RU" dirty="0" smtClean="0"/>
              <a:t>слова, подлежащего записи.</a:t>
            </a:r>
          </a:p>
          <a:p>
            <a:pPr marL="514350" indent="-514350" fontAlgn="auto">
              <a:spcAft>
                <a:spcPts val="0"/>
              </a:spcAft>
              <a:buClrTx/>
              <a:buFont typeface="Wingdings 2"/>
              <a:buNone/>
              <a:defRPr/>
            </a:pPr>
            <a:r>
              <a:rPr lang="ru-RU" dirty="0" smtClean="0"/>
              <a:t>- определение последовательности звуков в слове.</a:t>
            </a:r>
          </a:p>
          <a:p>
            <a:pPr marL="514350" indent="-514350" fontAlgn="auto">
              <a:spcAft>
                <a:spcPts val="0"/>
              </a:spcAft>
              <a:buClrTx/>
              <a:buFont typeface="Wingdings 2"/>
              <a:buNone/>
              <a:defRPr/>
            </a:pPr>
            <a:r>
              <a:rPr lang="ru-RU" dirty="0" smtClean="0"/>
              <a:t>– уточнение звуков, </a:t>
            </a:r>
          </a:p>
          <a:p>
            <a:pPr marL="514350" indent="-514350" fontAlgn="auto">
              <a:spcAft>
                <a:spcPts val="0"/>
              </a:spcAft>
              <a:buClrTx/>
              <a:buFont typeface="Wingdings 2"/>
              <a:buNone/>
              <a:defRPr/>
            </a:pPr>
            <a:r>
              <a:rPr lang="ru-RU" dirty="0" smtClean="0"/>
              <a:t>т.е. превращение слышимых в данный момент звуковых вариантов в четкие обобщенные речевые звуки – фонемы.</a:t>
            </a:r>
          </a:p>
          <a:p>
            <a:pPr marL="514350" indent="-514350" fontAlgn="auto">
              <a:spcAft>
                <a:spcPts val="0"/>
              </a:spcAft>
              <a:buClrTx/>
              <a:buFont typeface="Wingdings 2"/>
              <a:buNone/>
              <a:defRPr/>
            </a:pPr>
            <a:r>
              <a:rPr lang="ru-RU" b="1" dirty="0" smtClean="0"/>
              <a:t>Акустический анализ и синтез протекают при участии артикуляции  </a:t>
            </a:r>
          </a:p>
          <a:p>
            <a:pPr marL="514350" indent="-514350">
              <a:buFont typeface="Wingdings" pitchFamily="2" charset="2"/>
              <a:buChar char="ü"/>
            </a:pPr>
            <a:endParaRPr lang="ru-RU" dirty="0" smtClean="0"/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85720" y="1142984"/>
            <a:ext cx="4643470" cy="5357850"/>
          </a:xfrm>
        </p:spPr>
        <p:txBody>
          <a:bodyPr>
            <a:noAutofit/>
          </a:bodyPr>
          <a:lstStyle/>
          <a:p>
            <a:pPr marL="0" indent="0" algn="just" fontAlgn="auto">
              <a:spcAft>
                <a:spcPts val="0"/>
              </a:spcAft>
              <a:buClrTx/>
              <a:buFont typeface="Wingdings 2"/>
              <a:buNone/>
              <a:defRPr/>
            </a:pPr>
            <a:endParaRPr lang="ru-RU" sz="2400" b="1" u="sng" dirty="0" smtClean="0"/>
          </a:p>
          <a:p>
            <a:pPr marL="0" indent="0" algn="just" fontAlgn="auto">
              <a:spcAft>
                <a:spcPts val="0"/>
              </a:spcAft>
              <a:buClrTx/>
              <a:buFont typeface="Wingdings 2"/>
              <a:buNone/>
              <a:defRPr/>
            </a:pPr>
            <a:r>
              <a:rPr lang="ru-RU" sz="2400" b="1" u="sng" dirty="0" smtClean="0"/>
              <a:t>3. Перевод фонем</a:t>
            </a:r>
            <a:r>
              <a:rPr lang="ru-RU" sz="2400" b="1" dirty="0" smtClean="0"/>
              <a:t> </a:t>
            </a:r>
            <a:r>
              <a:rPr lang="ru-RU" sz="2400" dirty="0" smtClean="0"/>
              <a:t>(слышимых звуков) </a:t>
            </a:r>
            <a:r>
              <a:rPr lang="ru-RU" sz="2400" b="1" u="sng" dirty="0" smtClean="0"/>
              <a:t>в оптические образы </a:t>
            </a:r>
            <a:r>
              <a:rPr lang="ru-RU" sz="2400" dirty="0" smtClean="0"/>
              <a:t>(буквы)</a:t>
            </a:r>
          </a:p>
          <a:p>
            <a:pPr marL="0" indent="0" algn="just" fontAlgn="auto">
              <a:spcAft>
                <a:spcPts val="0"/>
              </a:spcAft>
              <a:buClrTx/>
              <a:buFont typeface="Wingdings 2"/>
              <a:buNone/>
              <a:defRPr/>
            </a:pPr>
            <a:r>
              <a:rPr lang="ru-RU" sz="2400" b="1" dirty="0" smtClean="0"/>
              <a:t>Осуществляется с участием зрительного анализатора.</a:t>
            </a:r>
          </a:p>
          <a:p>
            <a:pPr marL="0" indent="0" algn="just" fontAlgn="auto">
              <a:spcAft>
                <a:spcPts val="0"/>
              </a:spcAft>
              <a:buClrTx/>
              <a:buFont typeface="Wingdings 2"/>
              <a:buNone/>
              <a:defRPr/>
            </a:pPr>
            <a:endParaRPr lang="ru-RU" sz="2400" b="1" dirty="0" smtClean="0"/>
          </a:p>
          <a:p>
            <a:pPr marL="0" indent="0" algn="just" fontAlgn="auto">
              <a:spcAft>
                <a:spcPts val="0"/>
              </a:spcAft>
              <a:buClrTx/>
              <a:buFont typeface="Wingdings 2"/>
              <a:buNone/>
              <a:defRPr/>
            </a:pPr>
            <a:endParaRPr lang="ru-RU" sz="2400" b="1" dirty="0" smtClean="0"/>
          </a:p>
          <a:p>
            <a:pPr marL="514350" indent="-514350">
              <a:buFont typeface="Wingdings 2" pitchFamily="18" charset="2"/>
              <a:buNone/>
            </a:pPr>
            <a:r>
              <a:rPr lang="ru-RU" sz="2400" dirty="0" smtClean="0"/>
              <a:t> </a:t>
            </a:r>
            <a:r>
              <a:rPr lang="ru-RU" sz="2400" b="1" u="sng" dirty="0" smtClean="0"/>
              <a:t>4. « Перевод оптических образов в кинетические»  </a:t>
            </a:r>
            <a:r>
              <a:rPr lang="ru-RU" sz="2400" dirty="0" smtClean="0"/>
              <a:t>(кинемы)  </a:t>
            </a:r>
          </a:p>
          <a:p>
            <a:pPr marL="514350" indent="-514350">
              <a:buFont typeface="Wingdings 2" pitchFamily="18" charset="2"/>
              <a:buNone/>
            </a:pPr>
            <a:r>
              <a:rPr lang="ru-RU" sz="2400" b="1" dirty="0" smtClean="0"/>
              <a:t>Осуществляется с участием двигательных анализаторов</a:t>
            </a:r>
          </a:p>
          <a:p>
            <a:pPr marL="0" indent="0" algn="just" fontAlgn="auto">
              <a:spcAft>
                <a:spcPts val="0"/>
              </a:spcAft>
              <a:buClrTx/>
              <a:buFont typeface="Wingdings 2"/>
              <a:buNone/>
              <a:defRPr/>
            </a:pPr>
            <a:endParaRPr lang="ru-RU" sz="2400" u="sng" dirty="0" smtClean="0"/>
          </a:p>
          <a:p>
            <a:pPr marL="0" indent="0" algn="ctr" fontAlgn="auto">
              <a:spcAft>
                <a:spcPts val="0"/>
              </a:spcAft>
              <a:buClrTx/>
              <a:buFont typeface="Wingdings 2"/>
              <a:buNone/>
              <a:defRPr/>
            </a:pPr>
            <a:endParaRPr lang="ru-RU" sz="2400" dirty="0" smtClean="0"/>
          </a:p>
          <a:p>
            <a:pPr marL="457200" indent="-457200" fontAlgn="auto">
              <a:spcAft>
                <a:spcPts val="0"/>
              </a:spcAft>
              <a:buClrTx/>
              <a:buFont typeface="Wingdings 2"/>
              <a:buNone/>
              <a:defRPr/>
            </a:pPr>
            <a:endParaRPr lang="ru-RU" sz="2400" dirty="0" smtClean="0"/>
          </a:p>
          <a:p>
            <a:pPr marL="514350" indent="-514350">
              <a:buFont typeface="Wingdings 2" pitchFamily="18" charset="2"/>
              <a:buNone/>
            </a:pPr>
            <a:r>
              <a:rPr lang="ru-RU" sz="2400" dirty="0" smtClean="0"/>
              <a:t> </a:t>
            </a:r>
          </a:p>
          <a:p>
            <a:pPr marL="457200" indent="-457200" fontAlgn="auto">
              <a:spcAft>
                <a:spcPts val="0"/>
              </a:spcAft>
              <a:buClrTx/>
              <a:buFont typeface="Wingdings 2"/>
              <a:buNone/>
              <a:defRPr/>
            </a:pPr>
            <a:endParaRPr lang="ru-RU" sz="2400" dirty="0" smtClean="0"/>
          </a:p>
          <a:p>
            <a:pPr marL="457200" indent="-457200" fontAlgn="auto">
              <a:spcAft>
                <a:spcPts val="0"/>
              </a:spcAft>
              <a:buClrTx/>
              <a:buFont typeface="Wingdings 2"/>
              <a:buNone/>
              <a:defRPr/>
            </a:pPr>
            <a:endParaRPr lang="ru-RU" sz="2400" dirty="0" smtClean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929190" y="1600200"/>
            <a:ext cx="3757610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357298"/>
            <a:ext cx="3759625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737" y="1142984"/>
            <a:ext cx="3617526" cy="49831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>
              <a:bevelB w="38100" h="38100" prst="relaxedInset"/>
            </a:sp3d>
          </a:bodyPr>
          <a:lstStyle/>
          <a:p>
            <a:pPr>
              <a:buNone/>
            </a:pPr>
            <a:r>
              <a:rPr lang="ru-RU" sz="5400" b="1" i="1" dirty="0" smtClean="0">
                <a:ln>
                  <a:solidFill>
                    <a:schemeClr val="accent1">
                      <a:shade val="50000"/>
                      <a:alpha val="64000"/>
                    </a:schemeClr>
                  </a:solidFill>
                  <a:prstDash val="dashDot"/>
                </a:ln>
              </a:rPr>
              <a:t>ФОРМЫ</a:t>
            </a:r>
          </a:p>
          <a:p>
            <a:pPr>
              <a:buNone/>
            </a:pPr>
            <a:r>
              <a:rPr lang="ru-RU" sz="5400" b="1" i="1" dirty="0" smtClean="0">
                <a:ln>
                  <a:solidFill>
                    <a:schemeClr val="accent1">
                      <a:shade val="50000"/>
                      <a:alpha val="64000"/>
                    </a:schemeClr>
                  </a:solidFill>
                  <a:prstDash val="dashDot"/>
                </a:ln>
              </a:rPr>
              <a:t>ДИСГРАФИИ</a:t>
            </a:r>
            <a:endParaRPr lang="ru-RU" sz="5400" b="1" i="1" dirty="0">
              <a:ln>
                <a:solidFill>
                  <a:schemeClr val="accent1">
                    <a:shade val="50000"/>
                    <a:alpha val="64000"/>
                  </a:schemeClr>
                </a:solidFill>
                <a:prstDash val="dashDot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 </a:t>
            </a:r>
            <a:r>
              <a:rPr lang="ru-RU" dirty="0" err="1" smtClean="0"/>
              <a:t>Артикуляторно-акустическая</a:t>
            </a:r>
            <a:r>
              <a:rPr lang="ru-RU" dirty="0" smtClean="0"/>
              <a:t> форма </a:t>
            </a:r>
            <a:r>
              <a:rPr lang="ru-RU" dirty="0" err="1" smtClean="0"/>
              <a:t>дисграфии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1600200"/>
            <a:ext cx="8786874" cy="45259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00FF"/>
                </a:solidFill>
              </a:rPr>
              <a:t>Р-Л,                          С-Ш,                        Ж-З</a:t>
            </a:r>
          </a:p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0000FF"/>
                </a:solidFill>
              </a:rPr>
              <a:t>ак – </a:t>
            </a:r>
            <a:r>
              <a:rPr lang="ru-RU" b="1" dirty="0" smtClean="0">
                <a:solidFill>
                  <a:srgbClr val="FF0000"/>
                </a:solidFill>
              </a:rPr>
              <a:t>л</a:t>
            </a:r>
            <a:r>
              <a:rPr lang="ru-RU" b="1" dirty="0" smtClean="0">
                <a:solidFill>
                  <a:srgbClr val="0000FF"/>
                </a:solidFill>
              </a:rPr>
              <a:t>ак              </a:t>
            </a:r>
            <a:r>
              <a:rPr lang="ru-RU" b="1" dirty="0" smtClean="0">
                <a:solidFill>
                  <a:srgbClr val="FF0000"/>
                </a:solidFill>
              </a:rPr>
              <a:t>с</a:t>
            </a:r>
            <a:r>
              <a:rPr lang="ru-RU" b="1" dirty="0" smtClean="0">
                <a:solidFill>
                  <a:srgbClr val="0000FF"/>
                </a:solidFill>
              </a:rPr>
              <a:t>тол – </a:t>
            </a:r>
            <a:r>
              <a:rPr lang="ru-RU" b="1" dirty="0" err="1" smtClean="0">
                <a:solidFill>
                  <a:srgbClr val="FF0000"/>
                </a:solidFill>
              </a:rPr>
              <a:t>ш</a:t>
            </a:r>
            <a:r>
              <a:rPr lang="ru-RU" b="1" dirty="0" err="1" smtClean="0">
                <a:solidFill>
                  <a:srgbClr val="0000FF"/>
                </a:solidFill>
              </a:rPr>
              <a:t>тол</a:t>
            </a:r>
            <a:r>
              <a:rPr lang="ru-RU" b="1" dirty="0" smtClean="0">
                <a:solidFill>
                  <a:srgbClr val="0000FF"/>
                </a:solidFill>
              </a:rPr>
              <a:t>           </a:t>
            </a:r>
            <a:r>
              <a:rPr lang="ru-RU" b="1" dirty="0" smtClean="0">
                <a:solidFill>
                  <a:srgbClr val="FF0000"/>
                </a:solidFill>
              </a:rPr>
              <a:t>ж</a:t>
            </a:r>
            <a:r>
              <a:rPr lang="ru-RU" b="1" dirty="0" smtClean="0">
                <a:solidFill>
                  <a:srgbClr val="0000FF"/>
                </a:solidFill>
              </a:rPr>
              <a:t>ук – </a:t>
            </a:r>
            <a:r>
              <a:rPr lang="ru-RU" b="1" dirty="0" err="1" smtClean="0">
                <a:solidFill>
                  <a:srgbClr val="FF0000"/>
                </a:solidFill>
              </a:rPr>
              <a:t>з</a:t>
            </a:r>
            <a:r>
              <a:rPr lang="ru-RU" b="1" dirty="0" err="1" smtClean="0">
                <a:solidFill>
                  <a:srgbClr val="0000FF"/>
                </a:solidFill>
              </a:rPr>
              <a:t>ук</a:t>
            </a:r>
            <a:r>
              <a:rPr lang="ru-RU" b="1" dirty="0" smtClean="0">
                <a:solidFill>
                  <a:srgbClr val="0000FF"/>
                </a:solidFill>
              </a:rPr>
              <a:t>    ковё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0000FF"/>
                </a:solidFill>
              </a:rPr>
              <a:t> – </a:t>
            </a:r>
            <a:r>
              <a:rPr lang="ru-RU" b="1" dirty="0" err="1" smtClean="0">
                <a:solidFill>
                  <a:srgbClr val="0000FF"/>
                </a:solidFill>
              </a:rPr>
              <a:t>ковё</a:t>
            </a:r>
            <a:r>
              <a:rPr lang="ru-RU" b="1" dirty="0" err="1" smtClean="0">
                <a:solidFill>
                  <a:srgbClr val="FF0000"/>
                </a:solidFill>
              </a:rPr>
              <a:t>л</a:t>
            </a:r>
            <a:r>
              <a:rPr lang="ru-RU" b="1" dirty="0" smtClean="0">
                <a:solidFill>
                  <a:srgbClr val="0000FF"/>
                </a:solidFill>
              </a:rPr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с</a:t>
            </a:r>
            <a:r>
              <a:rPr lang="ru-RU" b="1" dirty="0" smtClean="0">
                <a:solidFill>
                  <a:srgbClr val="0000FF"/>
                </a:solidFill>
              </a:rPr>
              <a:t>кала – </a:t>
            </a:r>
            <a:r>
              <a:rPr lang="ru-RU" b="1" dirty="0" smtClean="0">
                <a:solidFill>
                  <a:srgbClr val="FF0000"/>
                </a:solidFill>
              </a:rPr>
              <a:t>ш</a:t>
            </a:r>
            <a:r>
              <a:rPr lang="ru-RU" b="1" dirty="0" smtClean="0">
                <a:solidFill>
                  <a:srgbClr val="0000FF"/>
                </a:solidFill>
              </a:rPr>
              <a:t>кала       ко</a:t>
            </a:r>
            <a:r>
              <a:rPr lang="ru-RU" b="1" dirty="0" smtClean="0">
                <a:solidFill>
                  <a:srgbClr val="FF0000"/>
                </a:solidFill>
              </a:rPr>
              <a:t>ж</a:t>
            </a:r>
            <a:r>
              <a:rPr lang="ru-RU" b="1" dirty="0" smtClean="0">
                <a:solidFill>
                  <a:srgbClr val="0000FF"/>
                </a:solidFill>
              </a:rPr>
              <a:t>а - ко</a:t>
            </a:r>
            <a:r>
              <a:rPr lang="ru-RU" b="1" dirty="0" smtClean="0">
                <a:solidFill>
                  <a:srgbClr val="FF0000"/>
                </a:solidFill>
              </a:rPr>
              <a:t>з</a:t>
            </a:r>
            <a:r>
              <a:rPr lang="ru-RU" b="1" dirty="0" smtClean="0">
                <a:solidFill>
                  <a:srgbClr val="0000FF"/>
                </a:solidFill>
              </a:rPr>
              <a:t>а                   бе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0000FF"/>
                </a:solidFill>
              </a:rPr>
              <a:t>ёза – </a:t>
            </a:r>
            <a:r>
              <a:rPr lang="ru-RU" b="1" dirty="0" err="1" smtClean="0">
                <a:solidFill>
                  <a:srgbClr val="0000FF"/>
                </a:solidFill>
              </a:rPr>
              <a:t>бе</a:t>
            </a:r>
            <a:r>
              <a:rPr lang="ru-RU" b="1" dirty="0" err="1" smtClean="0">
                <a:solidFill>
                  <a:srgbClr val="FF0000"/>
                </a:solidFill>
              </a:rPr>
              <a:t>л</a:t>
            </a:r>
            <a:r>
              <a:rPr lang="ru-RU" b="1" dirty="0" err="1" smtClean="0">
                <a:solidFill>
                  <a:srgbClr val="0000FF"/>
                </a:solidFill>
              </a:rPr>
              <a:t>ёза</a:t>
            </a:r>
            <a:r>
              <a:rPr lang="ru-RU" b="1" dirty="0" smtClean="0">
                <a:solidFill>
                  <a:srgbClr val="0000FF"/>
                </a:solidFill>
              </a:rPr>
              <a:t> ка</a:t>
            </a:r>
            <a:r>
              <a:rPr lang="ru-RU" b="1" dirty="0" smtClean="0">
                <a:solidFill>
                  <a:srgbClr val="FF0000"/>
                </a:solidFill>
              </a:rPr>
              <a:t>с</a:t>
            </a:r>
            <a:r>
              <a:rPr lang="ru-RU" b="1" dirty="0" smtClean="0">
                <a:solidFill>
                  <a:srgbClr val="0000FF"/>
                </a:solidFill>
              </a:rPr>
              <a:t>ка – ка</a:t>
            </a:r>
            <a:r>
              <a:rPr lang="ru-RU" b="1" dirty="0" smtClean="0">
                <a:solidFill>
                  <a:srgbClr val="FF0000"/>
                </a:solidFill>
              </a:rPr>
              <a:t>ш</a:t>
            </a:r>
            <a:r>
              <a:rPr lang="ru-RU" b="1" dirty="0" smtClean="0">
                <a:solidFill>
                  <a:srgbClr val="0000FF"/>
                </a:solidFill>
              </a:rPr>
              <a:t>ка     до</a:t>
            </a:r>
            <a:r>
              <a:rPr lang="ru-RU" b="1" dirty="0" smtClean="0">
                <a:solidFill>
                  <a:srgbClr val="FF0000"/>
                </a:solidFill>
              </a:rPr>
              <a:t>ж</a:t>
            </a:r>
            <a:r>
              <a:rPr lang="ru-RU" b="1" dirty="0" smtClean="0">
                <a:solidFill>
                  <a:srgbClr val="0000FF"/>
                </a:solidFill>
              </a:rPr>
              <a:t>дь –  									</a:t>
            </a:r>
            <a:r>
              <a:rPr lang="ru-RU" b="1" dirty="0" err="1" smtClean="0">
                <a:solidFill>
                  <a:srgbClr val="0000FF"/>
                </a:solidFill>
              </a:rPr>
              <a:t>до</a:t>
            </a:r>
            <a:r>
              <a:rPr lang="ru-RU" b="1" dirty="0" err="1" smtClean="0">
                <a:solidFill>
                  <a:srgbClr val="FF0000"/>
                </a:solidFill>
              </a:rPr>
              <a:t>з</a:t>
            </a:r>
            <a:r>
              <a:rPr lang="ru-RU" b="1" dirty="0" err="1" smtClean="0">
                <a:solidFill>
                  <a:srgbClr val="0000FF"/>
                </a:solidFill>
              </a:rPr>
              <a:t>дь</a:t>
            </a:r>
            <a:endParaRPr lang="ru-RU" b="1" dirty="0" smtClean="0">
              <a:solidFill>
                <a:srgbClr val="0000FF"/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</a:rPr>
              <a:t>щ</a:t>
            </a:r>
            <a:r>
              <a:rPr lang="ru-RU" b="1" dirty="0" smtClean="0">
                <a:solidFill>
                  <a:srgbClr val="0000FF"/>
                </a:solidFill>
              </a:rPr>
              <a:t>енок – </a:t>
            </a:r>
            <a:r>
              <a:rPr lang="ru-RU" b="1" dirty="0" err="1" smtClean="0">
                <a:solidFill>
                  <a:srgbClr val="FF0000"/>
                </a:solidFill>
              </a:rPr>
              <a:t>ч</a:t>
            </a:r>
            <a:r>
              <a:rPr lang="ru-RU" b="1" dirty="0" err="1" smtClean="0">
                <a:solidFill>
                  <a:srgbClr val="0000FF"/>
                </a:solidFill>
              </a:rPr>
              <a:t>енок</a:t>
            </a:r>
            <a:r>
              <a:rPr lang="ru-RU" b="1" dirty="0" smtClean="0">
                <a:solidFill>
                  <a:srgbClr val="0000FF"/>
                </a:solidFill>
              </a:rPr>
              <a:t>                       </a:t>
            </a:r>
            <a:r>
              <a:rPr lang="ru-RU" b="1" dirty="0" smtClean="0">
                <a:solidFill>
                  <a:srgbClr val="FF0000"/>
                </a:solidFill>
              </a:rPr>
              <a:t>т</a:t>
            </a:r>
            <a:r>
              <a:rPr lang="ru-RU" b="1" dirty="0" smtClean="0">
                <a:solidFill>
                  <a:srgbClr val="0000FF"/>
                </a:solidFill>
              </a:rPr>
              <a:t>е</a:t>
            </a:r>
            <a:r>
              <a:rPr lang="ru-RU" b="1" dirty="0" smtClean="0">
                <a:solidFill>
                  <a:srgbClr val="FF0000"/>
                </a:solidFill>
              </a:rPr>
              <a:t>т</a:t>
            </a:r>
            <a:r>
              <a:rPr lang="ru-RU" b="1" dirty="0" smtClean="0">
                <a:solidFill>
                  <a:srgbClr val="0000FF"/>
                </a:solidFill>
              </a:rPr>
              <a:t>радь – </a:t>
            </a:r>
            <a:r>
              <a:rPr lang="ru-RU" b="1" dirty="0" err="1" smtClean="0">
                <a:solidFill>
                  <a:srgbClr val="FF0000"/>
                </a:solidFill>
              </a:rPr>
              <a:t>ч</a:t>
            </a:r>
            <a:r>
              <a:rPr lang="ru-RU" b="1" dirty="0" err="1" smtClean="0">
                <a:solidFill>
                  <a:srgbClr val="0000FF"/>
                </a:solidFill>
              </a:rPr>
              <a:t>е</a:t>
            </a:r>
            <a:r>
              <a:rPr lang="ru-RU" b="1" dirty="0" err="1" smtClean="0">
                <a:solidFill>
                  <a:srgbClr val="FF0000"/>
                </a:solidFill>
              </a:rPr>
              <a:t>ч</a:t>
            </a:r>
            <a:r>
              <a:rPr lang="ru-RU" b="1" dirty="0" err="1" smtClean="0">
                <a:solidFill>
                  <a:srgbClr val="0000FF"/>
                </a:solidFill>
              </a:rPr>
              <a:t>ра</a:t>
            </a:r>
            <a:r>
              <a:rPr lang="ru-RU" b="1" dirty="0" err="1" smtClean="0">
                <a:solidFill>
                  <a:srgbClr val="FF0000"/>
                </a:solidFill>
              </a:rPr>
              <a:t>ч</a:t>
            </a:r>
            <a:r>
              <a:rPr lang="ru-RU" b="1" dirty="0" err="1" smtClean="0">
                <a:solidFill>
                  <a:srgbClr val="0000FF"/>
                </a:solidFill>
              </a:rPr>
              <a:t>ь</a:t>
            </a:r>
            <a:endParaRPr lang="ru-RU" b="1" dirty="0" smtClean="0">
              <a:solidFill>
                <a:srgbClr val="0000FF"/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</a:rPr>
              <a:t>ц</a:t>
            </a:r>
            <a:r>
              <a:rPr lang="ru-RU" b="1" dirty="0" smtClean="0">
                <a:solidFill>
                  <a:srgbClr val="0000FF"/>
                </a:solidFill>
              </a:rPr>
              <a:t>ыплёнок – </a:t>
            </a:r>
            <a:r>
              <a:rPr lang="ru-RU" b="1" dirty="0" err="1" smtClean="0">
                <a:solidFill>
                  <a:srgbClr val="FF0000"/>
                </a:solidFill>
              </a:rPr>
              <a:t>с</a:t>
            </a:r>
            <a:r>
              <a:rPr lang="ru-RU" b="1" dirty="0" err="1" smtClean="0">
                <a:solidFill>
                  <a:srgbClr val="0000FF"/>
                </a:solidFill>
              </a:rPr>
              <a:t>ыплёнок</a:t>
            </a:r>
            <a:r>
              <a:rPr lang="ru-RU" b="1" dirty="0" smtClean="0">
                <a:solidFill>
                  <a:srgbClr val="0000FF"/>
                </a:solidFill>
              </a:rPr>
              <a:t>        рукави</a:t>
            </a:r>
            <a:r>
              <a:rPr lang="ru-RU" b="1" dirty="0" smtClean="0">
                <a:solidFill>
                  <a:srgbClr val="FF0000"/>
                </a:solidFill>
              </a:rPr>
              <a:t>ц</a:t>
            </a:r>
            <a:r>
              <a:rPr lang="ru-RU" b="1" dirty="0" smtClean="0">
                <a:solidFill>
                  <a:srgbClr val="0000FF"/>
                </a:solidFill>
              </a:rPr>
              <a:t>ы - </a:t>
            </a:r>
            <a:r>
              <a:rPr lang="ru-RU" b="1" dirty="0" err="1" smtClean="0">
                <a:solidFill>
                  <a:srgbClr val="0000FF"/>
                </a:solidFill>
              </a:rPr>
              <a:t>рукави</a:t>
            </a:r>
            <a:r>
              <a:rPr lang="ru-RU" b="1" dirty="0" err="1" smtClean="0">
                <a:solidFill>
                  <a:srgbClr val="FF0000"/>
                </a:solidFill>
              </a:rPr>
              <a:t>т</a:t>
            </a:r>
            <a:r>
              <a:rPr lang="ru-RU" b="1" dirty="0" err="1" smtClean="0">
                <a:solidFill>
                  <a:srgbClr val="0000FF"/>
                </a:solidFill>
              </a:rPr>
              <a:t>ы</a:t>
            </a:r>
            <a:endParaRPr lang="ru-RU" b="1" dirty="0" smtClean="0">
              <a:solidFill>
                <a:srgbClr val="0000FF"/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rgbClr val="0000FF"/>
                </a:solidFill>
              </a:rPr>
              <a:t>             </a:t>
            </a:r>
            <a:r>
              <a:rPr lang="ru-RU" b="1" dirty="0" smtClean="0">
                <a:solidFill>
                  <a:srgbClr val="FF0000"/>
                </a:solidFill>
              </a:rPr>
              <a:t>б</a:t>
            </a:r>
            <a:r>
              <a:rPr lang="ru-RU" b="1" dirty="0" smtClean="0">
                <a:solidFill>
                  <a:srgbClr val="0000FF"/>
                </a:solidFill>
              </a:rPr>
              <a:t>у</a:t>
            </a:r>
            <a:r>
              <a:rPr lang="ru-RU" b="1" dirty="0" smtClean="0">
                <a:solidFill>
                  <a:srgbClr val="FF0000"/>
                </a:solidFill>
              </a:rPr>
              <a:t>б</a:t>
            </a:r>
            <a:r>
              <a:rPr lang="ru-RU" b="1" dirty="0" smtClean="0">
                <a:solidFill>
                  <a:srgbClr val="0000FF"/>
                </a:solidFill>
              </a:rPr>
              <a:t>лик –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err="1" smtClean="0">
                <a:solidFill>
                  <a:srgbClr val="0000FF"/>
                </a:solidFill>
              </a:rPr>
              <a:t>у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err="1" smtClean="0">
                <a:solidFill>
                  <a:srgbClr val="0000FF"/>
                </a:solidFill>
              </a:rPr>
              <a:t>лик</a:t>
            </a:r>
            <a:r>
              <a:rPr lang="ru-RU" b="1" dirty="0" smtClean="0">
                <a:solidFill>
                  <a:srgbClr val="0000FF"/>
                </a:solidFill>
              </a:rPr>
              <a:t> (</a:t>
            </a:r>
            <a:r>
              <a:rPr lang="ru-RU" b="1" dirty="0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0000FF"/>
                </a:solidFill>
              </a:rPr>
              <a:t>у</a:t>
            </a:r>
            <a:r>
              <a:rPr lang="ru-RU" b="1" dirty="0" smtClean="0">
                <a:solidFill>
                  <a:srgbClr val="FF0000"/>
                </a:solidFill>
              </a:rPr>
              <a:t>б</a:t>
            </a:r>
            <a:r>
              <a:rPr lang="ru-RU" b="1" dirty="0" smtClean="0">
                <a:solidFill>
                  <a:srgbClr val="0000FF"/>
                </a:solidFill>
              </a:rPr>
              <a:t>лик, </a:t>
            </a:r>
            <a:r>
              <a:rPr lang="ru-RU" b="1" dirty="0" err="1" smtClean="0">
                <a:solidFill>
                  <a:srgbClr val="FF0000"/>
                </a:solidFill>
              </a:rPr>
              <a:t>б</a:t>
            </a:r>
            <a:r>
              <a:rPr lang="ru-RU" b="1" dirty="0" err="1" smtClean="0">
                <a:solidFill>
                  <a:srgbClr val="0000FF"/>
                </a:solidFill>
              </a:rPr>
              <a:t>у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err="1" smtClean="0">
                <a:solidFill>
                  <a:srgbClr val="0000FF"/>
                </a:solidFill>
              </a:rPr>
              <a:t>лик</a:t>
            </a:r>
            <a:r>
              <a:rPr lang="ru-RU" b="1" dirty="0" smtClean="0">
                <a:solidFill>
                  <a:srgbClr val="0000FF"/>
                </a:solidFill>
              </a:rPr>
              <a:t>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 Акустическая форма </a:t>
            </a:r>
            <a:r>
              <a:rPr lang="ru-RU" dirty="0" err="1" smtClean="0"/>
              <a:t>дисграфии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  <a:defRPr/>
            </a:pPr>
            <a:r>
              <a:rPr lang="ru-RU" sz="800" dirty="0" smtClean="0"/>
              <a:t> </a:t>
            </a:r>
            <a:r>
              <a:rPr lang="ru-RU" sz="9600" b="1" dirty="0" smtClean="0"/>
              <a:t>Смешиваются буквы</a:t>
            </a:r>
          </a:p>
          <a:p>
            <a:pPr>
              <a:buNone/>
              <a:defRPr/>
            </a:pPr>
            <a:r>
              <a:rPr lang="ru-RU" sz="9600" b="1" dirty="0" smtClean="0">
                <a:solidFill>
                  <a:srgbClr val="0000FF"/>
                </a:solidFill>
              </a:rPr>
              <a:t>обозначающие звонкие - глухие        </a:t>
            </a:r>
          </a:p>
          <a:p>
            <a:pPr>
              <a:buNone/>
              <a:defRPr/>
            </a:pPr>
            <a:r>
              <a:rPr lang="ru-RU" sz="9600" b="1" dirty="0" smtClean="0">
                <a:solidFill>
                  <a:srgbClr val="0000FF"/>
                </a:solidFill>
              </a:rPr>
              <a:t>                       </a:t>
            </a:r>
            <a:r>
              <a:rPr lang="ru-RU" sz="9600" b="1" dirty="0" smtClean="0"/>
              <a:t>(Б-П; В-Ф; Д-Т; Ж-Ш и т.д.), </a:t>
            </a:r>
          </a:p>
          <a:p>
            <a:pPr>
              <a:buNone/>
              <a:defRPr/>
            </a:pPr>
            <a:endParaRPr lang="ru-RU" sz="9600" dirty="0" smtClean="0">
              <a:solidFill>
                <a:srgbClr val="0000FF"/>
              </a:solidFill>
            </a:endParaRPr>
          </a:p>
          <a:p>
            <a:pPr>
              <a:buNone/>
              <a:defRPr/>
            </a:pPr>
            <a:r>
              <a:rPr lang="ru-RU" sz="9600" b="1" dirty="0" smtClean="0">
                <a:solidFill>
                  <a:srgbClr val="0000FF"/>
                </a:solidFill>
              </a:rPr>
              <a:t>свистящие - шипящие  </a:t>
            </a:r>
            <a:r>
              <a:rPr lang="ru-RU" sz="9600" b="1" dirty="0" smtClean="0"/>
              <a:t>(С-Ш; З-Ж и т.д.), </a:t>
            </a:r>
          </a:p>
          <a:p>
            <a:pPr>
              <a:buNone/>
              <a:defRPr/>
            </a:pPr>
            <a:endParaRPr lang="ru-RU" sz="9600" dirty="0" smtClean="0">
              <a:solidFill>
                <a:srgbClr val="0000FF"/>
              </a:solidFill>
            </a:endParaRPr>
          </a:p>
          <a:p>
            <a:pPr>
              <a:buNone/>
              <a:defRPr/>
            </a:pPr>
            <a:r>
              <a:rPr lang="ru-RU" sz="9600" b="1" dirty="0" smtClean="0">
                <a:solidFill>
                  <a:srgbClr val="0000FF"/>
                </a:solidFill>
              </a:rPr>
              <a:t>аффрикаты</a:t>
            </a:r>
            <a:r>
              <a:rPr lang="ru-RU" sz="9600" b="1" dirty="0" smtClean="0"/>
              <a:t> </a:t>
            </a:r>
            <a:r>
              <a:rPr lang="ru-RU" sz="9600" b="1" dirty="0" smtClean="0">
                <a:solidFill>
                  <a:srgbClr val="0000FF"/>
                </a:solidFill>
              </a:rPr>
              <a:t>и компоненты </a:t>
            </a:r>
          </a:p>
          <a:p>
            <a:pPr>
              <a:buNone/>
              <a:defRPr/>
            </a:pPr>
            <a:r>
              <a:rPr lang="ru-RU" sz="9600" dirty="0" smtClean="0">
                <a:solidFill>
                  <a:srgbClr val="0000FF"/>
                </a:solidFill>
              </a:rPr>
              <a:t>                       </a:t>
            </a:r>
            <a:r>
              <a:rPr lang="ru-RU" sz="9600" b="1" dirty="0" smtClean="0"/>
              <a:t>(Ч-Щ; Ч-ТЬ; Ц-Т; Ц-С и т.д.).</a:t>
            </a:r>
            <a:r>
              <a:rPr lang="ru-RU" sz="9600" dirty="0" smtClean="0"/>
              <a:t/>
            </a:r>
            <a:br>
              <a:rPr lang="ru-RU" sz="9600" dirty="0" smtClean="0"/>
            </a:br>
            <a:endParaRPr lang="ru-RU" sz="9600" dirty="0" smtClean="0"/>
          </a:p>
          <a:p>
            <a:pPr>
              <a:buNone/>
              <a:defRPr/>
            </a:pPr>
            <a:r>
              <a:rPr lang="ru-RU" sz="9600" b="1" dirty="0" smtClean="0">
                <a:solidFill>
                  <a:srgbClr val="0000FF"/>
                </a:solidFill>
              </a:rPr>
              <a:t>Также проявляется в неправильном обозначении мягкости согласных на письме: </a:t>
            </a:r>
          </a:p>
          <a:p>
            <a:pPr>
              <a:buNone/>
              <a:defRPr/>
            </a:pPr>
            <a:r>
              <a:rPr lang="ru-RU" sz="9600" b="1" dirty="0" smtClean="0"/>
              <a:t>          "</a:t>
            </a:r>
            <a:r>
              <a:rPr lang="ru-RU" sz="9600" b="1" dirty="0" err="1" smtClean="0"/>
              <a:t>писмо</a:t>
            </a:r>
            <a:r>
              <a:rPr lang="ru-RU" sz="9600" b="1" dirty="0" smtClean="0"/>
              <a:t>", "</a:t>
            </a:r>
            <a:r>
              <a:rPr lang="ru-RU" sz="9600" b="1" dirty="0" err="1" smtClean="0"/>
              <a:t>лубит</a:t>
            </a:r>
            <a:r>
              <a:rPr lang="ru-RU" sz="9600" b="1" dirty="0" smtClean="0"/>
              <a:t>", "</a:t>
            </a:r>
            <a:r>
              <a:rPr lang="ru-RU" sz="9600" b="1" dirty="0" err="1" smtClean="0"/>
              <a:t>больит</a:t>
            </a:r>
            <a:r>
              <a:rPr lang="ru-RU" sz="9600" b="1" dirty="0" smtClean="0"/>
              <a:t>" и т.д. </a:t>
            </a:r>
            <a:endParaRPr lang="ru-RU" dirty="0"/>
          </a:p>
        </p:txBody>
      </p:sp>
      <p:pic>
        <p:nvPicPr>
          <p:cNvPr id="7" name="Рисунок 6" descr="http://www.shuba-opt.ru/images/per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571612"/>
            <a:ext cx="228601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Смешиваются следующие фонемы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554163"/>
            <a:ext cx="8686800" cy="5160985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 smtClean="0">
                <a:solidFill>
                  <a:srgbClr val="0000FF"/>
                </a:solidFill>
              </a:rPr>
              <a:t>обозначающие звонкие - глухие   согласные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 smtClean="0">
                <a:solidFill>
                  <a:srgbClr val="0000FF"/>
                </a:solidFill>
              </a:rPr>
              <a:t>                       </a:t>
            </a:r>
            <a:r>
              <a:rPr lang="ru-RU" sz="9600" b="1" dirty="0" smtClean="0"/>
              <a:t>(Б-П; В-Ф; Д-Т; Ж-Ш и т.д.),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 smtClean="0">
                <a:solidFill>
                  <a:srgbClr val="0000FF"/>
                </a:solidFill>
              </a:rPr>
              <a:t>свистящие - шипящие  </a:t>
            </a:r>
            <a:r>
              <a:rPr lang="ru-RU" sz="9600" b="1" dirty="0" smtClean="0"/>
              <a:t>(С-Ш; З-Ж и т.д.),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9600" dirty="0" smtClean="0">
              <a:solidFill>
                <a:srgbClr val="0000FF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 smtClean="0">
                <a:solidFill>
                  <a:srgbClr val="0000FF"/>
                </a:solidFill>
              </a:rPr>
              <a:t>Аффрикаты       </a:t>
            </a:r>
            <a:r>
              <a:rPr lang="ru-RU" sz="9600" dirty="0" smtClean="0">
                <a:solidFill>
                  <a:srgbClr val="0000FF"/>
                </a:solidFill>
              </a:rPr>
              <a:t> </a:t>
            </a:r>
            <a:r>
              <a:rPr lang="ru-RU" sz="9600" b="1" dirty="0" smtClean="0"/>
              <a:t>(Ч-Щ; Ч-ТЬ; Ц-Т; Ц-С и т.д.).</a:t>
            </a: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b="1" dirty="0" smtClean="0">
                <a:solidFill>
                  <a:srgbClr val="0000FF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 smtClean="0">
                <a:solidFill>
                  <a:srgbClr val="0000FF"/>
                </a:solidFill>
              </a:rPr>
              <a:t>лабиализованные гласные   </a:t>
            </a:r>
            <a:r>
              <a:rPr lang="ru-RU" sz="9600" b="1" dirty="0" smtClean="0">
                <a:solidFill>
                  <a:schemeClr val="tx1"/>
                </a:solidFill>
              </a:rPr>
              <a:t>( О – У; Е -Ю)</a:t>
            </a:r>
            <a:endParaRPr lang="ru-RU" sz="96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9600" b="1" dirty="0" smtClean="0">
              <a:solidFill>
                <a:srgbClr val="0000FF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9600" b="1" dirty="0" err="1" smtClean="0">
                <a:solidFill>
                  <a:srgbClr val="0000FF"/>
                </a:solidFill>
              </a:rPr>
              <a:t>Соноры</a:t>
            </a:r>
            <a:r>
              <a:rPr lang="ru-RU" sz="9600" b="1" dirty="0" smtClean="0">
                <a:solidFill>
                  <a:srgbClr val="0000FF"/>
                </a:solidFill>
              </a:rPr>
              <a:t>    </a:t>
            </a:r>
            <a:r>
              <a:rPr lang="ru-RU" sz="9600" b="1" dirty="0" smtClean="0">
                <a:solidFill>
                  <a:schemeClr val="tx1"/>
                </a:solidFill>
              </a:rPr>
              <a:t>( Р – Л; </a:t>
            </a:r>
            <a:r>
              <a:rPr lang="ru-RU" sz="9600" b="1" dirty="0" err="1" smtClean="0">
                <a:solidFill>
                  <a:schemeClr val="tx1"/>
                </a:solidFill>
              </a:rPr>
              <a:t>й</a:t>
            </a:r>
            <a:r>
              <a:rPr lang="ru-RU" sz="9600" b="1" dirty="0" smtClean="0">
                <a:solidFill>
                  <a:schemeClr val="tx1"/>
                </a:solidFill>
              </a:rPr>
              <a:t> – Ль)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9600" b="1" dirty="0" smtClean="0">
              <a:solidFill>
                <a:srgbClr val="0000FF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 smtClean="0">
                <a:solidFill>
                  <a:srgbClr val="0000FF"/>
                </a:solidFill>
              </a:rPr>
              <a:t>Также проявляется в неправильном обозначении мягкости согласных на письме: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 smtClean="0"/>
              <a:t>                        "</a:t>
            </a:r>
            <a:r>
              <a:rPr lang="ru-RU" sz="9600" b="1" dirty="0" err="1" smtClean="0"/>
              <a:t>писмо</a:t>
            </a:r>
            <a:r>
              <a:rPr lang="ru-RU" sz="9600" b="1" dirty="0" smtClean="0"/>
              <a:t>", "</a:t>
            </a:r>
            <a:r>
              <a:rPr lang="ru-RU" sz="9600" b="1" dirty="0" err="1" smtClean="0"/>
              <a:t>лубит</a:t>
            </a:r>
            <a:r>
              <a:rPr lang="ru-RU" sz="9600" b="1" dirty="0" smtClean="0"/>
              <a:t>", "</a:t>
            </a:r>
            <a:r>
              <a:rPr lang="ru-RU" sz="9600" b="1" dirty="0" err="1" smtClean="0"/>
              <a:t>больит</a:t>
            </a:r>
            <a:r>
              <a:rPr lang="ru-RU" sz="9600" b="1" dirty="0" smtClean="0"/>
              <a:t>" и т.д.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9600" b="1" dirty="0" smtClean="0">
                <a:solidFill>
                  <a:srgbClr val="0000FF"/>
                </a:solidFill>
              </a:rPr>
              <a:t>Замена гласных:   </a:t>
            </a:r>
            <a:r>
              <a:rPr lang="ru-RU" sz="9600" b="1" dirty="0" smtClean="0">
                <a:solidFill>
                  <a:schemeClr val="tx1"/>
                </a:solidFill>
              </a:rPr>
              <a:t>0 –У  («</a:t>
            </a:r>
            <a:r>
              <a:rPr lang="ru-RU" sz="9600" b="1" dirty="0" err="1" smtClean="0">
                <a:solidFill>
                  <a:schemeClr val="tx1"/>
                </a:solidFill>
              </a:rPr>
              <a:t>тОча</a:t>
            </a:r>
            <a:r>
              <a:rPr lang="ru-RU" sz="9600" b="1" dirty="0" smtClean="0">
                <a:solidFill>
                  <a:schemeClr val="tx1"/>
                </a:solidFill>
              </a:rPr>
              <a:t>» - туча)  Е –И («лес» – лис)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96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96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5" name="Picture 2" descr="D:\Мои документы\Загрузки\Новая папка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143116"/>
            <a:ext cx="275335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b="1" dirty="0" smtClean="0"/>
              <a:t>Приёмы профилактики и коррекции артикуляционно-акустической </a:t>
            </a:r>
            <a:r>
              <a:rPr lang="ru-RU" sz="3100" b="1" dirty="0" err="1" smtClean="0"/>
              <a:t>дисграфии</a:t>
            </a:r>
            <a:r>
              <a:rPr lang="ru-RU" sz="3100" b="1" dirty="0" smtClean="0"/>
              <a:t> и акустической </a:t>
            </a:r>
            <a:r>
              <a:rPr lang="ru-RU" sz="3100" b="1" dirty="0" err="1" smtClean="0"/>
              <a:t>дисграфии</a:t>
            </a:r>
            <a:r>
              <a:rPr lang="ru-RU" sz="3100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2098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1. Проговаривание малых стихотворных форм с звукоподражанием, </a:t>
            </a:r>
            <a:r>
              <a:rPr lang="ru-RU" dirty="0" err="1" smtClean="0"/>
              <a:t>чистоговорок</a:t>
            </a:r>
            <a:r>
              <a:rPr lang="ru-RU" dirty="0" smtClean="0"/>
              <a:t>, скороговорок, с изменением громкости, высоты , темпа голоса.</a:t>
            </a:r>
          </a:p>
          <a:p>
            <a:r>
              <a:rPr lang="ru-RU" dirty="0" smtClean="0"/>
              <a:t>2. Аналогично чтение слоговых таблиц.</a:t>
            </a:r>
          </a:p>
          <a:p>
            <a:r>
              <a:rPr lang="ru-RU" dirty="0" smtClean="0"/>
              <a:t>3. Первый этап – упражнения на уточнение произносительного и слухового образа смешиваемых звуков.</a:t>
            </a:r>
          </a:p>
          <a:p>
            <a:r>
              <a:rPr lang="ru-RU" dirty="0" smtClean="0"/>
              <a:t>- узнавание </a:t>
            </a:r>
            <a:r>
              <a:rPr lang="ru-RU" dirty="0" err="1" smtClean="0"/>
              <a:t>гласныхпоартикуляции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- выделение заданного звука из ряда других звуков, слогов, слов.</a:t>
            </a:r>
          </a:p>
          <a:p>
            <a:r>
              <a:rPr lang="ru-RU" dirty="0" smtClean="0"/>
              <a:t>- назвать, подобрать , придумать слова с заданным звуком.</a:t>
            </a:r>
          </a:p>
          <a:p>
            <a:r>
              <a:rPr lang="ru-RU" dirty="0" smtClean="0"/>
              <a:t>- определить наличие заданного звука в слове.</a:t>
            </a:r>
          </a:p>
          <a:p>
            <a:r>
              <a:rPr lang="ru-RU" dirty="0" smtClean="0"/>
              <a:t>- определить место заданного звука в слове  звуком из предложения.</a:t>
            </a:r>
          </a:p>
          <a:p>
            <a:r>
              <a:rPr lang="ru-RU" dirty="0" smtClean="0"/>
              <a:t>- выделить слова с данным.</a:t>
            </a:r>
          </a:p>
          <a:p>
            <a:r>
              <a:rPr lang="ru-RU" dirty="0" smtClean="0"/>
              <a:t>4. На втором этапе – упражнения на сопоставление смешиваемых звуков в произносительном и слуховом плане.</a:t>
            </a:r>
          </a:p>
          <a:p>
            <a:r>
              <a:rPr lang="ru-RU" dirty="0" smtClean="0"/>
              <a:t>- ‘’Наоборот’’</a:t>
            </a:r>
          </a:p>
          <a:p>
            <a:r>
              <a:rPr lang="ru-RU" dirty="0" smtClean="0"/>
              <a:t>- составление слов со смешиваемыми звуками из разрезной азбуки.</a:t>
            </a:r>
          </a:p>
          <a:p>
            <a:r>
              <a:rPr lang="ru-RU" dirty="0" smtClean="0"/>
              <a:t>- отгадывание ребусов, кроссвордов со словами со смешиваемыми звуками.</a:t>
            </a:r>
          </a:p>
          <a:p>
            <a:r>
              <a:rPr lang="ru-RU" dirty="0" smtClean="0"/>
              <a:t>- дополнить предложение словами- </a:t>
            </a:r>
            <a:r>
              <a:rPr lang="ru-RU" dirty="0" err="1" smtClean="0"/>
              <a:t>квазиомонимами</a:t>
            </a:r>
            <a:r>
              <a:rPr lang="ru-RU" dirty="0" smtClean="0"/>
              <a:t> (кашу – кассу, мишку – миску)</a:t>
            </a:r>
          </a:p>
          <a:p>
            <a:r>
              <a:rPr lang="ru-RU" dirty="0" smtClean="0"/>
              <a:t>- найди ошибку</a:t>
            </a:r>
          </a:p>
          <a:p>
            <a:r>
              <a:rPr lang="ru-RU" dirty="0" smtClean="0"/>
              <a:t>- добавь </a:t>
            </a:r>
            <a:r>
              <a:rPr lang="ru-RU" dirty="0" err="1" smtClean="0"/>
              <a:t>ь</a:t>
            </a:r>
            <a:r>
              <a:rPr lang="ru-RU" dirty="0" smtClean="0"/>
              <a:t> в середину слова (</a:t>
            </a:r>
            <a:r>
              <a:rPr lang="ru-RU" dirty="0" err="1" smtClean="0"/>
              <a:t>банка,уголки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Речевые нарушения у детей с ДЦП включат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72164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фонетико-фонематические, которые проявляются в рамках различных форм дизартрии;</a:t>
            </a:r>
          </a:p>
          <a:p>
            <a:pPr lvl="0"/>
            <a:r>
              <a:rPr lang="ru-RU" dirty="0" smtClean="0"/>
              <a:t>специфические особенности усвоения лексической системы языка, обусловленные спецификой самого заболевания. При формировании лексической системы языка детей с ДЦП необходимо широкое </a:t>
            </a:r>
            <a:r>
              <a:rPr lang="ru-RU" dirty="0" err="1" smtClean="0"/>
              <a:t>опосредование</a:t>
            </a:r>
            <a:r>
              <a:rPr lang="ru-RU" dirty="0" smtClean="0"/>
              <a:t> всех занятий практическими заданиями с опорой на игровые приёмы, активизирующие познавательную деятельность ребёнка. При этом детей специально обучают способам сенсорного обследования предметов;</a:t>
            </a:r>
          </a:p>
          <a:p>
            <a:pPr lvl="0"/>
            <a:r>
              <a:rPr lang="ru-RU" dirty="0" smtClean="0"/>
              <a:t>нарушение грамматического строя речи, которые неразрывно связаны с лексическими и фонетико-фонематическими расстройствами, их формирование осуществляется как единый неразрывный процесс;</a:t>
            </a:r>
          </a:p>
          <a:p>
            <a:pPr lvl="0"/>
            <a:r>
              <a:rPr lang="ru-RU" dirty="0" smtClean="0"/>
              <a:t>нарушения формирования связной речи и понимания речевого сообщения, которые имеют некоторую специфику при разных формах ДЦП. </a:t>
            </a:r>
          </a:p>
          <a:p>
            <a:pPr lvl="0"/>
            <a:r>
              <a:rPr lang="ru-RU" dirty="0" smtClean="0"/>
              <a:t>все формы </a:t>
            </a:r>
            <a:r>
              <a:rPr lang="ru-RU" dirty="0" err="1" smtClean="0"/>
              <a:t>дисграфии</a:t>
            </a:r>
            <a:r>
              <a:rPr lang="ru-RU" dirty="0" smtClean="0"/>
              <a:t> и </a:t>
            </a:r>
            <a:r>
              <a:rPr lang="ru-RU" dirty="0" err="1" smtClean="0"/>
              <a:t>дислексии</a:t>
            </a:r>
            <a:r>
              <a:rPr lang="ru-RU" dirty="0" smtClean="0"/>
              <a:t>. В генезе этих нарушений большая роль принадлежит </a:t>
            </a:r>
            <a:r>
              <a:rPr lang="ru-RU" dirty="0" err="1" smtClean="0"/>
              <a:t>несформированности</a:t>
            </a:r>
            <a:r>
              <a:rPr lang="ru-RU" dirty="0" smtClean="0"/>
              <a:t> зрительно-моторных и оптико-пространственных систем. </a:t>
            </a:r>
            <a:r>
              <a:rPr lang="ru-RU" dirty="0" err="1" smtClean="0"/>
              <a:t>Дислексия</a:t>
            </a:r>
            <a:r>
              <a:rPr lang="ru-RU" dirty="0" smtClean="0"/>
              <a:t> и </a:t>
            </a:r>
            <a:r>
              <a:rPr lang="ru-RU" dirty="0" err="1" smtClean="0"/>
              <a:t>дисграфия</a:t>
            </a:r>
            <a:r>
              <a:rPr lang="ru-RU" dirty="0" smtClean="0"/>
              <a:t> не являются нарушениями изолированными друг от друга. Они имеют единые механизмы и тесно связаны с нарушением устной речи.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 </a:t>
            </a:r>
            <a:r>
              <a:rPr lang="ru-RU" dirty="0" err="1" smtClean="0"/>
              <a:t>Дисграфия</a:t>
            </a:r>
            <a:r>
              <a:rPr lang="ru-RU" dirty="0" smtClean="0"/>
              <a:t> на почве нарушения языкового анализа и синтеза.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214422"/>
            <a:ext cx="3500462" cy="5286412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ru-RU" sz="1800" dirty="0" smtClean="0"/>
              <a:t>Для нее наиболее характерны следующие ошибки:   </a:t>
            </a:r>
          </a:p>
          <a:p>
            <a:pPr>
              <a:buNone/>
              <a:defRPr/>
            </a:pPr>
            <a:r>
              <a:rPr lang="ru-RU" sz="1800" dirty="0" smtClean="0"/>
              <a:t> ·  </a:t>
            </a:r>
            <a:r>
              <a:rPr lang="ru-RU" sz="1800" b="1" dirty="0" smtClean="0">
                <a:solidFill>
                  <a:srgbClr val="0000FF"/>
                </a:solidFill>
              </a:rPr>
              <a:t>пропуски</a:t>
            </a:r>
            <a:r>
              <a:rPr lang="ru-RU" sz="1800" dirty="0" smtClean="0"/>
              <a:t> букв и слогов; 	</a:t>
            </a:r>
          </a:p>
          <a:p>
            <a:pPr>
              <a:buNone/>
              <a:defRPr/>
            </a:pPr>
            <a:r>
              <a:rPr lang="ru-RU" sz="1800" dirty="0" smtClean="0"/>
              <a:t> ·  </a:t>
            </a:r>
            <a:r>
              <a:rPr lang="ru-RU" sz="1800" b="1" dirty="0" smtClean="0">
                <a:solidFill>
                  <a:srgbClr val="0000FF"/>
                </a:solidFill>
              </a:rPr>
              <a:t>перестановка</a:t>
            </a:r>
            <a:r>
              <a:rPr lang="ru-RU" sz="1800" dirty="0" smtClean="0"/>
              <a:t> букв и (или)слогов; </a:t>
            </a:r>
          </a:p>
          <a:p>
            <a:pPr>
              <a:buNone/>
              <a:defRPr/>
            </a:pPr>
            <a:r>
              <a:rPr lang="ru-RU" sz="1800" dirty="0" smtClean="0"/>
              <a:t> ·  </a:t>
            </a:r>
            <a:r>
              <a:rPr lang="ru-RU" sz="1800" b="1" dirty="0" err="1" smtClean="0">
                <a:solidFill>
                  <a:srgbClr val="0000FF"/>
                </a:solidFill>
              </a:rPr>
              <a:t>недописывание</a:t>
            </a:r>
            <a:r>
              <a:rPr lang="ru-RU" sz="1800" dirty="0" smtClean="0"/>
              <a:t> слов; </a:t>
            </a:r>
          </a:p>
          <a:p>
            <a:pPr>
              <a:buNone/>
              <a:defRPr/>
            </a:pPr>
            <a:r>
              <a:rPr lang="ru-RU" sz="1800" dirty="0" smtClean="0"/>
              <a:t> ·  </a:t>
            </a:r>
            <a:r>
              <a:rPr lang="ru-RU" sz="1800" b="1" dirty="0" smtClean="0">
                <a:solidFill>
                  <a:srgbClr val="0000FF"/>
                </a:solidFill>
              </a:rPr>
              <a:t>написание лишних букв </a:t>
            </a:r>
            <a:r>
              <a:rPr lang="ru-RU" sz="1800" dirty="0" smtClean="0"/>
              <a:t>в слове (бывает, когда </a:t>
            </a:r>
            <a:r>
              <a:rPr lang="ru-RU" sz="1800" dirty="0" err="1" smtClean="0"/>
              <a:t>ребенок,проговаривая</a:t>
            </a:r>
            <a:r>
              <a:rPr lang="ru-RU" sz="1800" dirty="0" smtClean="0"/>
              <a:t> при письме, очень долго "поет звук"; </a:t>
            </a:r>
          </a:p>
          <a:p>
            <a:pPr>
              <a:buNone/>
              <a:defRPr/>
            </a:pPr>
            <a:r>
              <a:rPr lang="ru-RU" sz="1800" dirty="0" smtClean="0"/>
              <a:t> ·  </a:t>
            </a:r>
            <a:r>
              <a:rPr lang="ru-RU" sz="1800" b="1" dirty="0" smtClean="0">
                <a:solidFill>
                  <a:srgbClr val="0000FF"/>
                </a:solidFill>
              </a:rPr>
              <a:t>повторение</a:t>
            </a:r>
            <a:r>
              <a:rPr lang="ru-RU" sz="1800" dirty="0" smtClean="0"/>
              <a:t> букв и (или) слогов; </a:t>
            </a:r>
          </a:p>
          <a:p>
            <a:pPr marL="87313" indent="-87313">
              <a:buNone/>
              <a:defRPr/>
            </a:pPr>
            <a:r>
              <a:rPr lang="ru-RU" sz="1800" dirty="0" smtClean="0"/>
              <a:t> .  </a:t>
            </a:r>
            <a:r>
              <a:rPr lang="ru-RU" sz="1800" b="1" dirty="0" err="1" smtClean="0">
                <a:solidFill>
                  <a:srgbClr val="0000FF"/>
                </a:solidFill>
              </a:rPr>
              <a:t>контоминация</a:t>
            </a:r>
            <a:r>
              <a:rPr lang="ru-RU" sz="1800" dirty="0" smtClean="0"/>
              <a:t> - в одном слове слоги разных слов;                    </a:t>
            </a:r>
            <a:r>
              <a:rPr lang="ru-RU" sz="1800" b="1" dirty="0" smtClean="0">
                <a:solidFill>
                  <a:srgbClr val="0000FF"/>
                </a:solidFill>
              </a:rPr>
              <a:t>слитное написание предлогов, раздельное написание приставок ("</a:t>
            </a:r>
            <a:r>
              <a:rPr lang="ru-RU" sz="1800" b="1" dirty="0" err="1" smtClean="0">
                <a:solidFill>
                  <a:srgbClr val="0000FF"/>
                </a:solidFill>
              </a:rPr>
              <a:t>настоле</a:t>
            </a:r>
            <a:r>
              <a:rPr lang="ru-RU" sz="1800" b="1" dirty="0" smtClean="0">
                <a:solidFill>
                  <a:srgbClr val="0000FF"/>
                </a:solidFill>
              </a:rPr>
              <a:t>", "на ступила").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  <a:p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43306" y="1214422"/>
            <a:ext cx="5286412" cy="5286412"/>
          </a:xfrm>
        </p:spPr>
        <p:txBody>
          <a:bodyPr>
            <a:noAutofit/>
          </a:bodyPr>
          <a:lstStyle/>
          <a:p>
            <a:pPr algn="just">
              <a:buFontTx/>
              <a:buChar char="•"/>
              <a:tabLst>
                <a:tab pos="457200" algn="l"/>
              </a:tabLst>
            </a:pPr>
            <a:r>
              <a:rPr lang="ru-RU" sz="1400" u="sng" dirty="0" smtClean="0">
                <a:cs typeface="Times New Roman" pitchFamily="18" charset="0"/>
              </a:rPr>
              <a:t>пропуски гласных букв: </a:t>
            </a:r>
            <a:r>
              <a:rPr lang="ru-RU" sz="1400" dirty="0" err="1" smtClean="0">
                <a:cs typeface="Times New Roman" pitchFamily="18" charset="0"/>
              </a:rPr>
              <a:t>всят-висят</a:t>
            </a:r>
            <a:r>
              <a:rPr lang="ru-RU" sz="1400" dirty="0" smtClean="0">
                <a:cs typeface="Times New Roman" pitchFamily="18" charset="0"/>
              </a:rPr>
              <a:t>, </a:t>
            </a:r>
            <a:r>
              <a:rPr lang="ru-RU" sz="1400" dirty="0" err="1" smtClean="0">
                <a:cs typeface="Times New Roman" pitchFamily="18" charset="0"/>
              </a:rPr>
              <a:t>комнта-комната</a:t>
            </a:r>
            <a:r>
              <a:rPr lang="ru-RU" sz="1400" dirty="0" smtClean="0">
                <a:cs typeface="Times New Roman" pitchFamily="18" charset="0"/>
              </a:rPr>
              <a:t>, </a:t>
            </a:r>
            <a:r>
              <a:rPr lang="ru-RU" sz="1400" dirty="0" err="1" smtClean="0">
                <a:cs typeface="Times New Roman" pitchFamily="18" charset="0"/>
              </a:rPr>
              <a:t>урожй-урожай</a:t>
            </a:r>
            <a:r>
              <a:rPr lang="ru-RU" sz="1400" dirty="0" smtClean="0">
                <a:cs typeface="Times New Roman" pitchFamily="18" charset="0"/>
              </a:rPr>
              <a:t>; </a:t>
            </a: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1400" u="sng" dirty="0" smtClean="0">
                <a:cs typeface="Times New Roman" pitchFamily="18" charset="0"/>
              </a:rPr>
              <a:t>пропуски согласных букв: </a:t>
            </a:r>
            <a:r>
              <a:rPr lang="ru-RU" sz="1400" dirty="0" err="1" smtClean="0">
                <a:cs typeface="Times New Roman" pitchFamily="18" charset="0"/>
              </a:rPr>
              <a:t>комата-комната</a:t>
            </a:r>
            <a:r>
              <a:rPr lang="ru-RU" sz="1400" dirty="0" smtClean="0">
                <a:cs typeface="Times New Roman" pitchFamily="18" charset="0"/>
              </a:rPr>
              <a:t>, </a:t>
            </a:r>
            <a:r>
              <a:rPr lang="ru-RU" sz="1400" dirty="0" err="1" smtClean="0">
                <a:cs typeface="Times New Roman" pitchFamily="18" charset="0"/>
              </a:rPr>
              <a:t>вей-всей</a:t>
            </a:r>
            <a:r>
              <a:rPr lang="ru-RU" sz="1400" dirty="0" smtClean="0">
                <a:cs typeface="Times New Roman" pitchFamily="18" charset="0"/>
              </a:rPr>
              <a:t>; </a:t>
            </a: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1400" u="sng" dirty="0" smtClean="0">
                <a:cs typeface="Times New Roman" pitchFamily="18" charset="0"/>
              </a:rPr>
              <a:t>пропуски слогов и частей слова: </a:t>
            </a:r>
            <a:r>
              <a:rPr lang="ru-RU" sz="1400" dirty="0" err="1" smtClean="0">
                <a:cs typeface="Times New Roman" pitchFamily="18" charset="0"/>
              </a:rPr>
              <a:t>стрки-стрелки</a:t>
            </a:r>
            <a:r>
              <a:rPr lang="ru-RU" sz="1400" dirty="0" smtClean="0">
                <a:cs typeface="Times New Roman" pitchFamily="18" charset="0"/>
              </a:rPr>
              <a:t>; </a:t>
            </a:r>
            <a:endParaRPr lang="ru-RU" sz="1400" dirty="0" smtClean="0"/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1400" u="sng" dirty="0" smtClean="0">
                <a:cs typeface="Times New Roman" pitchFamily="18" charset="0"/>
              </a:rPr>
              <a:t>замена гласных: </a:t>
            </a:r>
            <a:r>
              <a:rPr lang="ru-RU" sz="1400" dirty="0" err="1" smtClean="0">
                <a:cs typeface="Times New Roman" pitchFamily="18" charset="0"/>
              </a:rPr>
              <a:t>пище-пищу</a:t>
            </a:r>
            <a:r>
              <a:rPr lang="ru-RU" sz="1400" dirty="0" smtClean="0">
                <a:cs typeface="Times New Roman" pitchFamily="18" charset="0"/>
              </a:rPr>
              <a:t>, </a:t>
            </a:r>
            <a:r>
              <a:rPr lang="ru-RU" sz="1400" dirty="0" err="1" smtClean="0">
                <a:cs typeface="Times New Roman" pitchFamily="18" charset="0"/>
              </a:rPr>
              <a:t>сесен-сосен</a:t>
            </a:r>
            <a:r>
              <a:rPr lang="ru-RU" sz="1400" dirty="0" smtClean="0">
                <a:cs typeface="Times New Roman" pitchFamily="18" charset="0"/>
              </a:rPr>
              <a:t>, </a:t>
            </a:r>
            <a:r>
              <a:rPr lang="ru-RU" sz="1400" dirty="0" err="1" smtClean="0">
                <a:cs typeface="Times New Roman" pitchFamily="18" charset="0"/>
              </a:rPr>
              <a:t>люгкий-легкий</a:t>
            </a:r>
            <a:r>
              <a:rPr lang="ru-RU" sz="1400" dirty="0" smtClean="0">
                <a:cs typeface="Times New Roman" pitchFamily="18" charset="0"/>
              </a:rPr>
              <a:t>; </a:t>
            </a:r>
            <a:endParaRPr lang="ru-RU" sz="1400" dirty="0" smtClean="0"/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1400" u="sng" dirty="0" smtClean="0">
                <a:cs typeface="Times New Roman" pitchFamily="18" charset="0"/>
              </a:rPr>
              <a:t>замена согласных: </a:t>
            </a:r>
            <a:r>
              <a:rPr lang="ru-RU" sz="1400" dirty="0" err="1" smtClean="0">
                <a:cs typeface="Times New Roman" pitchFamily="18" charset="0"/>
              </a:rPr>
              <a:t>тва-два</a:t>
            </a:r>
            <a:r>
              <a:rPr lang="ru-RU" sz="1400" dirty="0" smtClean="0">
                <a:cs typeface="Times New Roman" pitchFamily="18" charset="0"/>
              </a:rPr>
              <a:t>, </a:t>
            </a:r>
            <a:r>
              <a:rPr lang="ru-RU" sz="1400" dirty="0" err="1" smtClean="0">
                <a:cs typeface="Times New Roman" pitchFamily="18" charset="0"/>
              </a:rPr>
              <a:t>роча-роща</a:t>
            </a:r>
            <a:r>
              <a:rPr lang="ru-RU" sz="1400" dirty="0" smtClean="0">
                <a:cs typeface="Times New Roman" pitchFamily="18" charset="0"/>
              </a:rPr>
              <a:t>, </a:t>
            </a:r>
            <a:r>
              <a:rPr lang="ru-RU" sz="1400" dirty="0" err="1" smtClean="0">
                <a:cs typeface="Times New Roman" pitchFamily="18" charset="0"/>
              </a:rPr>
              <a:t>урошай-урожай</a:t>
            </a:r>
            <a:r>
              <a:rPr lang="ru-RU" sz="1400" dirty="0" smtClean="0">
                <a:cs typeface="Times New Roman" pitchFamily="18" charset="0"/>
              </a:rPr>
              <a:t>, </a:t>
            </a:r>
            <a:r>
              <a:rPr lang="ru-RU" sz="1400" dirty="0" err="1" smtClean="0">
                <a:cs typeface="Times New Roman" pitchFamily="18" charset="0"/>
              </a:rPr>
              <a:t>боказываед-показывает</a:t>
            </a:r>
            <a:r>
              <a:rPr lang="ru-RU" sz="1400" dirty="0" smtClean="0">
                <a:cs typeface="Times New Roman" pitchFamily="18" charset="0"/>
              </a:rPr>
              <a:t>; </a:t>
            </a:r>
            <a:endParaRPr lang="ru-RU" sz="1400" dirty="0" smtClean="0"/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1400" u="sng" dirty="0" smtClean="0">
                <a:cs typeface="Times New Roman" pitchFamily="18" charset="0"/>
              </a:rPr>
              <a:t>перестановки букв и слогов: </a:t>
            </a:r>
            <a:r>
              <a:rPr lang="ru-RU" sz="1400" dirty="0" err="1" smtClean="0">
                <a:cs typeface="Times New Roman" pitchFamily="18" charset="0"/>
              </a:rPr>
              <a:t>онко-окно</a:t>
            </a:r>
            <a:r>
              <a:rPr lang="ru-RU" sz="1400" dirty="0" smtClean="0">
                <a:cs typeface="Times New Roman" pitchFamily="18" charset="0"/>
              </a:rPr>
              <a:t>; </a:t>
            </a:r>
            <a:endParaRPr lang="ru-RU" sz="1400" dirty="0" smtClean="0"/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1400" u="sng" dirty="0" err="1" smtClean="0">
                <a:cs typeface="Times New Roman" pitchFamily="18" charset="0"/>
              </a:rPr>
              <a:t>недописывание</a:t>
            </a:r>
            <a:r>
              <a:rPr lang="ru-RU" sz="1400" u="sng" dirty="0" smtClean="0">
                <a:cs typeface="Times New Roman" pitchFamily="18" charset="0"/>
              </a:rPr>
              <a:t> букв и слогов: </a:t>
            </a:r>
            <a:r>
              <a:rPr lang="ru-RU" sz="1400" dirty="0" err="1" smtClean="0">
                <a:cs typeface="Times New Roman" pitchFamily="18" charset="0"/>
              </a:rPr>
              <a:t>чере-через</a:t>
            </a:r>
            <a:r>
              <a:rPr lang="ru-RU" sz="1400" dirty="0" smtClean="0">
                <a:cs typeface="Times New Roman" pitchFamily="18" charset="0"/>
              </a:rPr>
              <a:t>, на </a:t>
            </a:r>
            <a:r>
              <a:rPr lang="ru-RU" sz="1400" dirty="0" err="1" smtClean="0">
                <a:cs typeface="Times New Roman" pitchFamily="18" charset="0"/>
              </a:rPr>
              <a:t>ветка-на</a:t>
            </a:r>
            <a:r>
              <a:rPr lang="ru-RU" sz="1400" dirty="0" smtClean="0">
                <a:cs typeface="Times New Roman" pitchFamily="18" charset="0"/>
              </a:rPr>
              <a:t> ветках, </a:t>
            </a:r>
            <a:r>
              <a:rPr lang="ru-RU" sz="1400" dirty="0" err="1" smtClean="0">
                <a:cs typeface="Times New Roman" pitchFamily="18" charset="0"/>
              </a:rPr>
              <a:t>диктан-диктант</a:t>
            </a:r>
            <a:r>
              <a:rPr lang="ru-RU" sz="1400" dirty="0" smtClean="0">
                <a:cs typeface="Times New Roman" pitchFamily="18" charset="0"/>
              </a:rPr>
              <a:t>; </a:t>
            </a:r>
            <a:endParaRPr lang="ru-RU" sz="1400" dirty="0" smtClean="0"/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1400" u="sng" dirty="0" smtClean="0">
                <a:cs typeface="Times New Roman" pitchFamily="18" charset="0"/>
              </a:rPr>
              <a:t>наращивание слов лишними буквами и слогами: </a:t>
            </a:r>
            <a:r>
              <a:rPr lang="ru-RU" sz="1400" dirty="0" err="1" smtClean="0">
                <a:cs typeface="Times New Roman" pitchFamily="18" charset="0"/>
              </a:rPr>
              <a:t>детити-дети</a:t>
            </a:r>
            <a:r>
              <a:rPr lang="ru-RU" sz="1400" dirty="0" smtClean="0">
                <a:cs typeface="Times New Roman" pitchFamily="18" charset="0"/>
              </a:rPr>
              <a:t>, </a:t>
            </a:r>
            <a:r>
              <a:rPr lang="ru-RU" sz="1400" dirty="0" err="1" smtClean="0">
                <a:cs typeface="Times New Roman" pitchFamily="18" charset="0"/>
              </a:rPr>
              <a:t>снег-сенег</a:t>
            </a:r>
            <a:r>
              <a:rPr lang="ru-RU" sz="1400" dirty="0" smtClean="0">
                <a:cs typeface="Times New Roman" pitchFamily="18" charset="0"/>
              </a:rPr>
              <a:t>, </a:t>
            </a:r>
            <a:r>
              <a:rPr lang="ru-RU" sz="1400" dirty="0" err="1" smtClean="0">
                <a:cs typeface="Times New Roman" pitchFamily="18" charset="0"/>
              </a:rPr>
              <a:t>диктанат-диктант</a:t>
            </a:r>
            <a:r>
              <a:rPr lang="ru-RU" sz="1400" dirty="0" smtClean="0">
                <a:cs typeface="Times New Roman" pitchFamily="18" charset="0"/>
              </a:rPr>
              <a:t>; </a:t>
            </a:r>
            <a:endParaRPr lang="ru-RU" sz="1400" dirty="0" smtClean="0"/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1400" u="sng" dirty="0" smtClean="0">
                <a:cs typeface="Times New Roman" pitchFamily="18" charset="0"/>
              </a:rPr>
              <a:t>искажение слова: </a:t>
            </a:r>
            <a:r>
              <a:rPr lang="ru-RU" sz="1400" dirty="0" err="1" smtClean="0">
                <a:cs typeface="Times New Roman" pitchFamily="18" charset="0"/>
              </a:rPr>
              <a:t>мальни-маленький</a:t>
            </a:r>
            <a:r>
              <a:rPr lang="ru-RU" sz="1400" dirty="0" smtClean="0">
                <a:cs typeface="Times New Roman" pitchFamily="18" charset="0"/>
              </a:rPr>
              <a:t>, </a:t>
            </a:r>
            <a:r>
              <a:rPr lang="ru-RU" sz="1400" dirty="0" err="1" smtClean="0">
                <a:cs typeface="Times New Roman" pitchFamily="18" charset="0"/>
              </a:rPr>
              <a:t>чайщик-чащи</a:t>
            </a:r>
            <a:r>
              <a:rPr lang="ru-RU" sz="1400" dirty="0" smtClean="0">
                <a:cs typeface="Times New Roman" pitchFamily="18" charset="0"/>
              </a:rPr>
              <a:t>; </a:t>
            </a:r>
            <a:endParaRPr lang="ru-RU" sz="1400" dirty="0" smtClean="0"/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1400" u="sng" dirty="0" smtClean="0">
                <a:cs typeface="Times New Roman" pitchFamily="18" charset="0"/>
              </a:rPr>
              <a:t>слитное написание слов и их произвольное деление: </a:t>
            </a:r>
            <a:r>
              <a:rPr lang="ru-RU" sz="1400" dirty="0" smtClean="0">
                <a:cs typeface="Times New Roman" pitchFamily="18" charset="0"/>
              </a:rPr>
              <a:t>два-два, </a:t>
            </a:r>
            <a:r>
              <a:rPr lang="ru-RU" sz="1400" dirty="0" err="1" smtClean="0">
                <a:cs typeface="Times New Roman" pitchFamily="18" charset="0"/>
              </a:rPr>
              <a:t>бойчасов-бой</a:t>
            </a:r>
            <a:r>
              <a:rPr lang="ru-RU" sz="1400" dirty="0" smtClean="0">
                <a:cs typeface="Times New Roman" pitchFamily="18" charset="0"/>
              </a:rPr>
              <a:t> часов, в </a:t>
            </a:r>
            <a:r>
              <a:rPr lang="ru-RU" sz="1400" dirty="0" err="1" smtClean="0">
                <a:cs typeface="Times New Roman" pitchFamily="18" charset="0"/>
              </a:rPr>
              <a:t>ся-вся</a:t>
            </a:r>
            <a:r>
              <a:rPr lang="ru-RU" sz="1400" dirty="0" smtClean="0">
                <a:cs typeface="Times New Roman" pitchFamily="18" charset="0"/>
              </a:rPr>
              <a:t>; </a:t>
            </a:r>
            <a:endParaRPr lang="ru-RU" sz="1400" dirty="0" smtClean="0"/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1400" u="sng" dirty="0" smtClean="0">
                <a:cs typeface="Times New Roman" pitchFamily="18" charset="0"/>
              </a:rPr>
              <a:t>неумение определить границы предложения в тексте, слитное написание предложений: </a:t>
            </a:r>
            <a:r>
              <a:rPr lang="ru-RU" sz="1400" dirty="0" smtClean="0">
                <a:cs typeface="Times New Roman" pitchFamily="18" charset="0"/>
              </a:rPr>
              <a:t>Снег покрыл всю землю. Белым ковром. Замерзла Речка птицам голодно. — Снег покрыл всю землю белым ковром. Замерзла речка. Птицам голодно. </a:t>
            </a:r>
            <a:endParaRPr lang="ru-RU" sz="1400" dirty="0" smtClean="0"/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1400" u="sng" dirty="0" smtClean="0">
                <a:cs typeface="Times New Roman" pitchFamily="18" charset="0"/>
              </a:rPr>
              <a:t>нарушение смягчения согласных: </a:t>
            </a:r>
            <a:r>
              <a:rPr lang="ru-RU" sz="1400" dirty="0" err="1" smtClean="0">
                <a:cs typeface="Times New Roman" pitchFamily="18" charset="0"/>
              </a:rPr>
              <a:t>болшой-большой</a:t>
            </a:r>
            <a:r>
              <a:rPr lang="ru-RU" sz="1400" dirty="0" smtClean="0">
                <a:cs typeface="Times New Roman" pitchFamily="18" charset="0"/>
              </a:rPr>
              <a:t>, </a:t>
            </a:r>
            <a:r>
              <a:rPr lang="ru-RU" sz="1400" dirty="0" err="1" smtClean="0">
                <a:cs typeface="Times New Roman" pitchFamily="18" charset="0"/>
              </a:rPr>
              <a:t>толко-только</a:t>
            </a:r>
            <a:r>
              <a:rPr lang="ru-RU" sz="1400" dirty="0" smtClean="0">
                <a:cs typeface="Times New Roman" pitchFamily="18" charset="0"/>
              </a:rPr>
              <a:t>, </a:t>
            </a:r>
            <a:r>
              <a:rPr lang="ru-RU" sz="1400" dirty="0" err="1" smtClean="0">
                <a:cs typeface="Times New Roman" pitchFamily="18" charset="0"/>
              </a:rPr>
              <a:t>умчалис-умчались</a:t>
            </a:r>
            <a:r>
              <a:rPr lang="ru-RU" sz="1400" dirty="0" smtClean="0">
                <a:cs typeface="Times New Roman" pitchFamily="18" charset="0"/>
              </a:rPr>
              <a:t>, </a:t>
            </a:r>
            <a:r>
              <a:rPr lang="ru-RU" sz="1400" dirty="0" err="1" smtClean="0">
                <a:cs typeface="Times New Roman" pitchFamily="18" charset="0"/>
              </a:rPr>
              <a:t>мач-мяч</a:t>
            </a:r>
            <a:r>
              <a:rPr lang="ru-RU" sz="1400" dirty="0" smtClean="0">
                <a:cs typeface="Times New Roman" pitchFamily="18" charset="0"/>
              </a:rPr>
              <a:t>. </a:t>
            </a:r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42915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Искажение </a:t>
            </a:r>
            <a:r>
              <a:rPr lang="ru-RU" dirty="0" err="1" smtClean="0"/>
              <a:t>звуко-слоговой</a:t>
            </a:r>
            <a:r>
              <a:rPr lang="ru-RU" dirty="0" smtClean="0"/>
              <a:t> структуры слов и нарушение границ между словами(предложениями):</a:t>
            </a:r>
          </a:p>
          <a:p>
            <a:r>
              <a:rPr lang="ru-RU" dirty="0" smtClean="0"/>
              <a:t>1.Пропуски гласных и согласных букв в словах ( собака – ‘’</a:t>
            </a:r>
            <a:r>
              <a:rPr lang="ru-RU" dirty="0" err="1" smtClean="0"/>
              <a:t>сбака</a:t>
            </a:r>
            <a:r>
              <a:rPr lang="ru-RU" dirty="0" smtClean="0"/>
              <a:t>’’, кукла – </a:t>
            </a:r>
            <a:r>
              <a:rPr lang="ru-RU" dirty="0" err="1" smtClean="0"/>
              <a:t>кула</a:t>
            </a:r>
            <a:r>
              <a:rPr lang="ru-RU" dirty="0" smtClean="0"/>
              <a:t>, арбуз – ‘’</a:t>
            </a:r>
            <a:r>
              <a:rPr lang="ru-RU" dirty="0" err="1" smtClean="0"/>
              <a:t>абуз</a:t>
            </a:r>
            <a:r>
              <a:rPr lang="ru-RU" dirty="0" smtClean="0"/>
              <a:t>’’).</a:t>
            </a:r>
          </a:p>
          <a:p>
            <a:r>
              <a:rPr lang="ru-RU" dirty="0" smtClean="0"/>
              <a:t>2.Добавление лишних букв (скамейка – ‘’</a:t>
            </a:r>
            <a:r>
              <a:rPr lang="ru-RU" dirty="0" err="1" smtClean="0"/>
              <a:t>сакамейка</a:t>
            </a:r>
            <a:r>
              <a:rPr lang="ru-RU" dirty="0" smtClean="0"/>
              <a:t>’’).</a:t>
            </a:r>
          </a:p>
          <a:p>
            <a:r>
              <a:rPr lang="ru-RU" dirty="0" smtClean="0"/>
              <a:t>3.Перестановка букв ( окно – ‘’</a:t>
            </a:r>
            <a:r>
              <a:rPr lang="ru-RU" dirty="0" err="1" smtClean="0"/>
              <a:t>коно</a:t>
            </a:r>
            <a:r>
              <a:rPr lang="ru-RU" dirty="0" smtClean="0"/>
              <a:t>’’, дрова – ‘’</a:t>
            </a:r>
            <a:r>
              <a:rPr lang="ru-RU" dirty="0" err="1" smtClean="0"/>
              <a:t>врода</a:t>
            </a:r>
            <a:r>
              <a:rPr lang="ru-RU" dirty="0" smtClean="0"/>
              <a:t>’’).</a:t>
            </a:r>
          </a:p>
          <a:p>
            <a:r>
              <a:rPr lang="ru-RU" dirty="0" smtClean="0"/>
              <a:t>4.Пропуск слогов, добавление, перестановка ( комната – ‘’кота’’, стакан – ‘’ката’’).</a:t>
            </a:r>
          </a:p>
          <a:p>
            <a:r>
              <a:rPr lang="ru-RU" dirty="0" smtClean="0"/>
              <a:t>5.Нарушение деления на слова.</a:t>
            </a:r>
          </a:p>
          <a:p>
            <a:r>
              <a:rPr lang="ru-RU" dirty="0" smtClean="0"/>
              <a:t>6.Слияние нескольких слов в одно(‘’</a:t>
            </a:r>
            <a:r>
              <a:rPr lang="ru-RU" dirty="0" err="1" smtClean="0"/>
              <a:t>удома</a:t>
            </a:r>
            <a:r>
              <a:rPr lang="ru-RU" dirty="0" smtClean="0"/>
              <a:t> </a:t>
            </a:r>
            <a:r>
              <a:rPr lang="ru-RU" dirty="0" err="1" smtClean="0"/>
              <a:t>ратебеза</a:t>
            </a:r>
            <a:r>
              <a:rPr lang="ru-RU" dirty="0" smtClean="0"/>
              <a:t> – у дома растёт берёза’’).</a:t>
            </a:r>
          </a:p>
          <a:p>
            <a:r>
              <a:rPr lang="ru-RU" dirty="0" smtClean="0"/>
              <a:t>7.Разделение слова на части(на ступила).</a:t>
            </a:r>
          </a:p>
          <a:p>
            <a:endParaRPr lang="ru-RU" dirty="0"/>
          </a:p>
        </p:txBody>
      </p:sp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28605"/>
            <a:ext cx="943950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Приёмы профилактики и коррекции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дисграфии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связанной с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нарушением различных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форм языкового анализа и синтеза.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</a:t>
            </a:r>
            <a:r>
              <a:rPr lang="ru-RU" dirty="0" err="1" smtClean="0"/>
              <a:t>Аграмматическая</a:t>
            </a:r>
            <a:r>
              <a:rPr lang="ru-RU" dirty="0" smtClean="0"/>
              <a:t> </a:t>
            </a:r>
            <a:r>
              <a:rPr lang="ru-RU" dirty="0" err="1" smtClean="0"/>
              <a:t>дисграфия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72098"/>
          </a:xfrm>
        </p:spPr>
        <p:txBody>
          <a:bodyPr>
            <a:normAutofit fontScale="70000" lnSpcReduction="20000"/>
          </a:bodyPr>
          <a:lstStyle/>
          <a:p>
            <a:pPr>
              <a:buNone/>
              <a:defRPr/>
            </a:pPr>
            <a:endParaRPr lang="ru-RU" b="1" dirty="0" smtClean="0">
              <a:solidFill>
                <a:srgbClr val="0000FF"/>
              </a:solidFill>
            </a:endParaRPr>
          </a:p>
          <a:p>
            <a:pPr>
              <a:buNone/>
              <a:defRPr/>
            </a:pPr>
            <a:r>
              <a:rPr lang="ru-RU" b="1" dirty="0" smtClean="0">
                <a:solidFill>
                  <a:srgbClr val="0000FF"/>
                </a:solidFill>
              </a:rPr>
              <a:t>    -   </a:t>
            </a:r>
            <a:r>
              <a:rPr lang="ru-RU" dirty="0" smtClean="0"/>
              <a:t>Ребенок пишет </a:t>
            </a:r>
            <a:r>
              <a:rPr lang="ru-RU" dirty="0" err="1" smtClean="0"/>
              <a:t>аграмматично</a:t>
            </a:r>
            <a:r>
              <a:rPr lang="ru-RU" dirty="0" smtClean="0"/>
              <a:t>, т.е. как бы вопреки правилам грамматики ("красивый сумка", "веселые день"). </a:t>
            </a:r>
          </a:p>
          <a:p>
            <a:pPr>
              <a:buNone/>
              <a:defRPr/>
            </a:pPr>
            <a:r>
              <a:rPr lang="ru-RU" dirty="0" smtClean="0"/>
              <a:t>      </a:t>
            </a:r>
            <a:r>
              <a:rPr lang="ru-RU" b="1" dirty="0" smtClean="0">
                <a:solidFill>
                  <a:srgbClr val="0000FF"/>
                </a:solidFill>
              </a:rPr>
              <a:t>-</a:t>
            </a:r>
            <a:r>
              <a:rPr lang="ru-RU" dirty="0" smtClean="0"/>
              <a:t> </a:t>
            </a:r>
            <a:r>
              <a:rPr lang="ru-RU" dirty="0" err="1" smtClean="0"/>
              <a:t>Аграмматизмы</a:t>
            </a:r>
            <a:r>
              <a:rPr lang="ru-RU" dirty="0" smtClean="0"/>
              <a:t> на письме отмечаются на уровне слова, словосочетания, предложения и текста.                                                  </a:t>
            </a:r>
          </a:p>
          <a:p>
            <a:pPr>
              <a:buNone/>
              <a:defRPr/>
            </a:pPr>
            <a:r>
              <a:rPr lang="ru-RU" b="1" dirty="0" smtClean="0">
                <a:solidFill>
                  <a:srgbClr val="0000FF"/>
                </a:solidFill>
              </a:rPr>
              <a:t>   </a:t>
            </a:r>
            <a:r>
              <a:rPr lang="ru-RU" dirty="0" smtClean="0"/>
              <a:t>Трудности в установлении логических и языковых связей между предложениями.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Нарушение смысловых, грамматических  связей между отдельными предложениями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Синтаксические нарушения в виде пропуска значимых членов предложения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Грубые нарушения последовательности слов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Рассогласованность в роде, числе, падеже  (словоизменение)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Замена форм ед.числа существительными мн.числа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Замена окончаний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Замены приставок, суффиксов ( словообразование)</a:t>
            </a:r>
          </a:p>
          <a:p>
            <a:pPr>
              <a:buNone/>
              <a:defRPr/>
            </a:pPr>
            <a:endParaRPr lang="ru-RU" dirty="0"/>
          </a:p>
        </p:txBody>
      </p:sp>
      <p:pic>
        <p:nvPicPr>
          <p:cNvPr id="4" name="Рисунок 3" descr="http://www.shuba-opt.ru/images/per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5429264"/>
            <a:ext cx="135732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Приёмы профилактики и коррекции </a:t>
            </a:r>
            <a:r>
              <a:rPr lang="ru-RU" sz="3100" b="1" dirty="0" err="1" smtClean="0"/>
              <a:t>аграмматической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дисграфии</a:t>
            </a:r>
            <a:r>
              <a:rPr lang="ru-RU" sz="3100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/>
              <a:t>Дидактические игры:</a:t>
            </a:r>
            <a:endParaRPr lang="en-US" dirty="0" smtClean="0"/>
          </a:p>
          <a:p>
            <a:r>
              <a:rPr lang="ru-RU" dirty="0" smtClean="0"/>
              <a:t>- Большой – маленький (стол – столик)</a:t>
            </a:r>
          </a:p>
          <a:p>
            <a:r>
              <a:rPr lang="ru-RU" dirty="0" smtClean="0"/>
              <a:t>- Детёныши животных</a:t>
            </a:r>
          </a:p>
          <a:p>
            <a:r>
              <a:rPr lang="ru-RU" dirty="0" smtClean="0"/>
              <a:t>- вставить пропущенные флексии, суффиксы, приставки ( Дрова рубят топор… . Поезд …</a:t>
            </a:r>
            <a:r>
              <a:rPr lang="ru-RU" dirty="0" err="1" smtClean="0"/>
              <a:t>ъехал</a:t>
            </a:r>
            <a:r>
              <a:rPr lang="ru-RU" dirty="0" smtClean="0"/>
              <a:t> к станции.)</a:t>
            </a:r>
          </a:p>
          <a:p>
            <a:r>
              <a:rPr lang="ru-RU" dirty="0" smtClean="0"/>
              <a:t>- к названию одного предмета дописать названия двух, пяти. ( стул – два стула, пять стульев.)</a:t>
            </a:r>
          </a:p>
          <a:p>
            <a:r>
              <a:rPr lang="ru-RU" dirty="0" smtClean="0"/>
              <a:t>- Где живёт?</a:t>
            </a:r>
          </a:p>
          <a:p>
            <a:r>
              <a:rPr lang="ru-RU" dirty="0" smtClean="0"/>
              <a:t>- Кто больше подберёт прилагательных, глаголов к существительным?</a:t>
            </a:r>
          </a:p>
          <a:p>
            <a:r>
              <a:rPr lang="ru-RU" dirty="0" smtClean="0"/>
              <a:t>- Выделить и записать общую часть слов ( стол, столовая, столик)</a:t>
            </a:r>
          </a:p>
          <a:p>
            <a:r>
              <a:rPr lang="ru-RU" dirty="0" smtClean="0"/>
              <a:t>- Составить предложение из слов, вставить нужное слово в предложение, деформированное предложение, текст.</a:t>
            </a:r>
          </a:p>
          <a:p>
            <a:r>
              <a:rPr lang="ru-RU" dirty="0" smtClean="0"/>
              <a:t>- Уточнение пространственного расположения предметов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 Оптическая </a:t>
            </a:r>
            <a:r>
              <a:rPr lang="ru-RU" dirty="0" err="1" smtClean="0"/>
              <a:t>дисграфия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Calibri" pitchFamily="34" charset="0"/>
              </a:rPr>
              <a:t>	Проявляется в :</a:t>
            </a:r>
          </a:p>
          <a:p>
            <a:r>
              <a:rPr lang="ru-RU" dirty="0" smtClean="0">
                <a:latin typeface="Calibri" pitchFamily="34" charset="0"/>
              </a:rPr>
              <a:t>заменах и искажениях на письме графически сходных рукописных букв (</a:t>
            </a:r>
            <a:r>
              <a:rPr lang="ru-RU" dirty="0" err="1" smtClean="0">
                <a:latin typeface="Calibri" pitchFamily="34" charset="0"/>
              </a:rPr>
              <a:t>и-ш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п-т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т-ш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в-д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б-д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л-м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э-с</a:t>
            </a:r>
            <a:r>
              <a:rPr lang="ru-RU" dirty="0" smtClean="0">
                <a:latin typeface="Calibri" pitchFamily="34" charset="0"/>
              </a:rPr>
              <a:t> и др.). 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недописывание</a:t>
            </a:r>
            <a:r>
              <a:rPr lang="ru-RU" dirty="0" smtClean="0"/>
              <a:t> элементов букв (связано с недоучетом их количества): Л вместо М; Х вместо Ж и т.д.;</a:t>
            </a:r>
            <a:br>
              <a:rPr lang="ru-RU" dirty="0" smtClean="0"/>
            </a:br>
            <a:r>
              <a:rPr lang="ru-RU" dirty="0" smtClean="0"/>
              <a:t>- добавление лишних элементов;</a:t>
            </a:r>
            <a:br>
              <a:rPr lang="ru-RU" dirty="0" smtClean="0"/>
            </a:br>
            <a:r>
              <a:rPr lang="ru-RU" dirty="0" smtClean="0"/>
              <a:t>- пропуски элементов, особенно при соединении букв, включающих одинаковый элемент;</a:t>
            </a:r>
            <a:br>
              <a:rPr lang="ru-RU" dirty="0" smtClean="0"/>
            </a:br>
            <a:r>
              <a:rPr lang="ru-RU" dirty="0" smtClean="0"/>
              <a:t>- зеркальное написание букв.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Оптическая. Представляет собой замены и смешение оптически сходных букв. (о-а, п-т, и-у, с-э, м-н, м-л, б-д и т.д.) Обусловлена нарушениями оптико – пространственного гнозиса и конструктивного мышления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4786322"/>
            <a:ext cx="1714512" cy="1789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>Приёмы профилактики и коррекции </a:t>
            </a:r>
            <a:r>
              <a:rPr lang="ru-RU" sz="3100" b="1" dirty="0" err="1" smtClean="0"/>
              <a:t>оптическаяой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дисграфии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- называние предметов по контурам,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дорисовывание</a:t>
            </a:r>
            <a:r>
              <a:rPr lang="ru-RU" dirty="0" smtClean="0"/>
              <a:t> предметов, срисовывание,</a:t>
            </a:r>
          </a:p>
          <a:p>
            <a:r>
              <a:rPr lang="ru-RU" dirty="0" smtClean="0"/>
              <a:t>- называние перечёркнутых предметов,</a:t>
            </a:r>
          </a:p>
          <a:p>
            <a:r>
              <a:rPr lang="ru-RU" dirty="0" smtClean="0"/>
              <a:t>- выделение предметных изображений , наложенных друг на друга,</a:t>
            </a:r>
          </a:p>
          <a:p>
            <a:r>
              <a:rPr lang="ru-RU" dirty="0" smtClean="0"/>
              <a:t>- распределение предметов по их реальной величине,</a:t>
            </a:r>
          </a:p>
          <a:p>
            <a:r>
              <a:rPr lang="ru-RU" dirty="0" smtClean="0"/>
              <a:t>- геометрическое лото,</a:t>
            </a:r>
          </a:p>
          <a:p>
            <a:r>
              <a:rPr lang="ru-RU" dirty="0" smtClean="0"/>
              <a:t>- составление разрезных картинок,</a:t>
            </a:r>
          </a:p>
          <a:p>
            <a:r>
              <a:rPr lang="ru-RU" dirty="0" smtClean="0"/>
              <a:t>- реконструкция букв (добавляя элементы, уменьшая количество элементов),</a:t>
            </a:r>
          </a:p>
          <a:p>
            <a:r>
              <a:rPr lang="ru-RU" dirty="0" smtClean="0"/>
              <a:t>- выкладывании фигур, букв из палочек,</a:t>
            </a:r>
          </a:p>
          <a:p>
            <a:r>
              <a:rPr lang="ru-RU" dirty="0" smtClean="0"/>
              <a:t>- запомни и повтори (порядок цифр, букв)</a:t>
            </a:r>
          </a:p>
          <a:p>
            <a:r>
              <a:rPr lang="ru-RU" dirty="0" smtClean="0"/>
              <a:t>- Чего не стало?</a:t>
            </a:r>
          </a:p>
          <a:p>
            <a:r>
              <a:rPr lang="ru-RU" dirty="0" smtClean="0"/>
              <a:t>- Что изменилось?</a:t>
            </a:r>
          </a:p>
          <a:p>
            <a:endParaRPr lang="ru-RU" dirty="0"/>
          </a:p>
        </p:txBody>
      </p:sp>
      <p:pic>
        <p:nvPicPr>
          <p:cNvPr id="4" name="Рисунок 3" descr="Профилактика и коррекция нарушений письменной речи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000504"/>
            <a:ext cx="278608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Упражнения на устранение недостатков письменной речи.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Упражнение"Вглядись и разберись"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(Пунктуация для </a:t>
            </a:r>
            <a:r>
              <a:rPr lang="ru-RU" dirty="0" err="1" smtClean="0"/>
              <a:t>дисграфиков</a:t>
            </a:r>
            <a:r>
              <a:rPr lang="ru-RU" dirty="0" smtClean="0"/>
              <a:t> и не только).</a:t>
            </a:r>
            <a:br>
              <a:rPr lang="ru-RU" dirty="0" smtClean="0"/>
            </a:br>
            <a:r>
              <a:rPr lang="ru-RU" dirty="0" smtClean="0"/>
              <a:t>Материал для работы - сборники диктантов (с уже поставленными запятыми, и проверьте, чтобы не было опечаток).</a:t>
            </a:r>
            <a:br>
              <a:rPr lang="ru-RU" dirty="0" smtClean="0"/>
            </a:br>
            <a:r>
              <a:rPr lang="ru-RU" dirty="0" smtClean="0"/>
              <a:t>Задание: внимательно вчитываясь, "фотографируя" текст, объяснить постановку каждого знака препинания вслух. Лучше (для среднего и старшего возраста), если объяснение будет звучать так: "Запятая между прилагательным "ясным" и союзом "и", во-первых, закрывает деепричастный оборот "...", а во-вторых, разделяет две части сложносочиненного предложения (грамматические основы: первая "...", вторая "..."), соединенные союзом "и"".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Упражнение "Корректурная правка".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Для этого упражнения нужна книжка, скучная и с достаточно крупным (не мелким) шрифтом. Ученик каждый день в течение пяти (не больше) минут работает над следующим заданием: зачеркивает в сплошном тексте заданные буквы. Начать нужно с одной буквы, например, "а". Затем "о", дальше согласные, с которыми есть проблемы, сначала их тоже нужно задавать по одной. Через 5-6 дней таких занятий переходим на две буквы, одна зачеркивается, другая подчеркивается или обводится в кружочек. Буквы должны быть "парными", "похожими" в сознании ученика. Например, как показывает практика, наиболее часто сложности возникают с парами "</a:t>
            </a:r>
            <a:r>
              <a:rPr lang="ru-RU" dirty="0" err="1" smtClean="0"/>
              <a:t>п</a:t>
            </a:r>
            <a:r>
              <a:rPr lang="ru-RU" dirty="0" smtClean="0"/>
              <a:t>/т", "</a:t>
            </a:r>
            <a:r>
              <a:rPr lang="ru-RU" dirty="0" err="1" smtClean="0"/>
              <a:t>п</a:t>
            </a:r>
            <a:r>
              <a:rPr lang="ru-RU" dirty="0" smtClean="0"/>
              <a:t>/</a:t>
            </a:r>
            <a:r>
              <a:rPr lang="ru-RU" dirty="0" err="1" smtClean="0"/>
              <a:t>р</a:t>
            </a:r>
            <a:r>
              <a:rPr lang="ru-RU" dirty="0" smtClean="0"/>
              <a:t>", "м/л" (сходство написания); "г/</a:t>
            </a:r>
            <a:r>
              <a:rPr lang="ru-RU" dirty="0" err="1" smtClean="0"/>
              <a:t>д</a:t>
            </a:r>
            <a:r>
              <a:rPr lang="ru-RU" dirty="0" smtClean="0"/>
              <a:t>", "у/</a:t>
            </a:r>
            <a:r>
              <a:rPr lang="ru-RU" dirty="0" err="1" smtClean="0"/>
              <a:t>ю</a:t>
            </a:r>
            <a:r>
              <a:rPr lang="ru-RU" dirty="0" smtClean="0"/>
              <a:t>", "</a:t>
            </a:r>
            <a:r>
              <a:rPr lang="ru-RU" dirty="0" err="1" smtClean="0"/>
              <a:t>д</a:t>
            </a:r>
            <a:r>
              <a:rPr lang="ru-RU" dirty="0" smtClean="0"/>
              <a:t>/б" (в последнем случае ребенок забывает, вверх или вниз направлен хвостик от кружка) и пр.</a:t>
            </a:r>
            <a:br>
              <a:rPr lang="ru-RU" dirty="0" smtClean="0"/>
            </a:br>
            <a:r>
              <a:rPr lang="ru-RU" dirty="0" smtClean="0"/>
              <a:t>Необходимые для проработки пары можно установить при просмотре любого текста, написанного Вашим ребенком. Увидев исправление, спросите, какую букву он хотел здесь написать. Чаще же все понятно без объяснений.</a:t>
            </a:r>
            <a:br>
              <a:rPr lang="ru-RU" dirty="0" smtClean="0"/>
            </a:br>
            <a:r>
              <a:rPr lang="ru-RU" i="1" dirty="0" smtClean="0"/>
              <a:t>Внимание!</a:t>
            </a:r>
            <a:r>
              <a:rPr lang="ru-RU" dirty="0" smtClean="0"/>
              <a:t> Лучше, если текст не будет прочитан (поэтому книжка нужна скучная). Все внимание необходимо сконцентрировать на нахождении заданного облика буквы, одной или двух, - и работать только с ними.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"Пропущенные буквы".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Выполняя это упражнение, предлагается пользоваться текстом-подсказкой, где все пропущенные буквы на своих местах. Упражнение развивает внимание и уверенность навыка письма.</a:t>
            </a:r>
            <a:br>
              <a:rPr lang="ru-RU" dirty="0" smtClean="0"/>
            </a:br>
            <a:r>
              <a:rPr lang="ru-RU" dirty="0" smtClean="0"/>
              <a:t>Например: </a:t>
            </a:r>
          </a:p>
          <a:p>
            <a:r>
              <a:rPr lang="ru-RU" dirty="0" err="1" smtClean="0"/>
              <a:t>К__неч__о</a:t>
            </a:r>
            <a:r>
              <a:rPr lang="ru-RU" dirty="0" smtClean="0"/>
              <a:t>, </a:t>
            </a:r>
            <a:r>
              <a:rPr lang="ru-RU" dirty="0" err="1" smtClean="0"/>
              <a:t>н__</a:t>
            </a:r>
            <a:r>
              <a:rPr lang="ru-RU" dirty="0" smtClean="0"/>
              <a:t> </a:t>
            </a:r>
            <a:r>
              <a:rPr lang="ru-RU" dirty="0" err="1" smtClean="0"/>
              <a:t>м__гл__</a:t>
            </a:r>
            <a:r>
              <a:rPr lang="ru-RU" dirty="0" smtClean="0"/>
              <a:t> </a:t>
            </a:r>
            <a:r>
              <a:rPr lang="ru-RU" dirty="0" err="1" smtClean="0"/>
              <a:t>бы__ь</a:t>
            </a:r>
            <a:r>
              <a:rPr lang="ru-RU" dirty="0" smtClean="0"/>
              <a:t> и </a:t>
            </a:r>
            <a:r>
              <a:rPr lang="ru-RU" dirty="0" err="1" smtClean="0"/>
              <a:t>__е__и</a:t>
            </a:r>
            <a:r>
              <a:rPr lang="ru-RU" dirty="0" smtClean="0"/>
              <a:t> о </a:t>
            </a:r>
            <a:r>
              <a:rPr lang="ru-RU" dirty="0" err="1" smtClean="0"/>
              <a:t>т__м</a:t>
            </a:r>
            <a:r>
              <a:rPr lang="ru-RU" dirty="0" smtClean="0"/>
              <a:t>, </a:t>
            </a:r>
            <a:r>
              <a:rPr lang="ru-RU" dirty="0" err="1" smtClean="0"/>
              <a:t>ч__о__ы</a:t>
            </a:r>
            <a:r>
              <a:rPr lang="ru-RU" dirty="0" smtClean="0"/>
              <a:t> </a:t>
            </a:r>
            <a:r>
              <a:rPr lang="ru-RU" dirty="0" err="1" smtClean="0"/>
              <a:t>Лариосик</a:t>
            </a:r>
            <a:r>
              <a:rPr lang="ru-RU" dirty="0" smtClean="0"/>
              <a:t> </a:t>
            </a:r>
            <a:r>
              <a:rPr lang="ru-RU" dirty="0" err="1" smtClean="0"/>
              <a:t>__к__зал__я</a:t>
            </a:r>
            <a:r>
              <a:rPr lang="ru-RU" dirty="0" smtClean="0"/>
              <a:t> </a:t>
            </a:r>
            <a:r>
              <a:rPr lang="ru-RU" dirty="0" err="1" smtClean="0"/>
              <a:t>п__ед__те__е__</a:t>
            </a:r>
            <a:r>
              <a:rPr lang="ru-RU" dirty="0" smtClean="0"/>
              <a:t>. Ни в </a:t>
            </a:r>
            <a:r>
              <a:rPr lang="ru-RU" dirty="0" err="1" smtClean="0"/>
              <a:t>к__ем</a:t>
            </a:r>
            <a:r>
              <a:rPr lang="ru-RU" dirty="0" smtClean="0"/>
              <a:t> </a:t>
            </a:r>
            <a:r>
              <a:rPr lang="ru-RU" dirty="0" err="1" smtClean="0"/>
              <a:t>__л__ч__е</a:t>
            </a:r>
            <a:r>
              <a:rPr lang="ru-RU" dirty="0" smtClean="0"/>
              <a:t> </a:t>
            </a:r>
            <a:r>
              <a:rPr lang="ru-RU" dirty="0" err="1" smtClean="0"/>
              <a:t>н__</a:t>
            </a:r>
            <a:r>
              <a:rPr lang="ru-RU" dirty="0" smtClean="0"/>
              <a:t> </a:t>
            </a:r>
            <a:r>
              <a:rPr lang="ru-RU" dirty="0" err="1" smtClean="0"/>
              <a:t>м__ж__т</a:t>
            </a:r>
            <a:r>
              <a:rPr lang="ru-RU" dirty="0" smtClean="0"/>
              <a:t> </a:t>
            </a:r>
            <a:r>
              <a:rPr lang="ru-RU" dirty="0" err="1" smtClean="0"/>
              <a:t>б__т__</a:t>
            </a:r>
            <a:r>
              <a:rPr lang="ru-RU" dirty="0" smtClean="0"/>
              <a:t> </a:t>
            </a:r>
            <a:r>
              <a:rPr lang="ru-RU" dirty="0" err="1" smtClean="0"/>
              <a:t>н__</a:t>
            </a:r>
            <a:r>
              <a:rPr lang="ru-RU" dirty="0" smtClean="0"/>
              <a:t> </a:t>
            </a:r>
            <a:r>
              <a:rPr lang="ru-RU" dirty="0" err="1" smtClean="0"/>
              <a:t>ст__ро__е</a:t>
            </a:r>
            <a:r>
              <a:rPr lang="ru-RU" dirty="0" smtClean="0"/>
              <a:t> Петлюры </a:t>
            </a:r>
            <a:r>
              <a:rPr lang="ru-RU" dirty="0" err="1" smtClean="0"/>
              <a:t>ин__ел__иг__н__н__й</a:t>
            </a:r>
            <a:r>
              <a:rPr lang="ru-RU" dirty="0" smtClean="0"/>
              <a:t> </a:t>
            </a:r>
            <a:r>
              <a:rPr lang="ru-RU" dirty="0" err="1" smtClean="0"/>
              <a:t>ч__л__ве__</a:t>
            </a:r>
            <a:r>
              <a:rPr lang="ru-RU" dirty="0" smtClean="0"/>
              <a:t> </a:t>
            </a:r>
            <a:r>
              <a:rPr lang="ru-RU" dirty="0" err="1" smtClean="0"/>
              <a:t>в__об__е</a:t>
            </a:r>
            <a:r>
              <a:rPr lang="ru-RU" dirty="0" smtClean="0"/>
              <a:t>, а </a:t>
            </a:r>
            <a:r>
              <a:rPr lang="ru-RU" dirty="0" err="1" smtClean="0"/>
              <a:t>д__ен__льм__н</a:t>
            </a:r>
            <a:r>
              <a:rPr lang="ru-RU" dirty="0" smtClean="0"/>
              <a:t>, </a:t>
            </a:r>
            <a:r>
              <a:rPr lang="ru-RU" dirty="0" err="1" smtClean="0"/>
              <a:t>п__д__и__ав__ий</a:t>
            </a:r>
            <a:r>
              <a:rPr lang="ru-RU" dirty="0" smtClean="0"/>
              <a:t> </a:t>
            </a:r>
            <a:r>
              <a:rPr lang="ru-RU" dirty="0" err="1" smtClean="0"/>
              <a:t>ве__сел__й</a:t>
            </a:r>
            <a:r>
              <a:rPr lang="ru-RU" dirty="0" smtClean="0"/>
              <a:t> на </a:t>
            </a:r>
            <a:r>
              <a:rPr lang="ru-RU" dirty="0" err="1" smtClean="0"/>
              <a:t>с__мь__ес__т</a:t>
            </a:r>
            <a:r>
              <a:rPr lang="ru-RU" dirty="0" smtClean="0"/>
              <a:t> </a:t>
            </a:r>
            <a:r>
              <a:rPr lang="ru-RU" dirty="0" err="1" smtClean="0"/>
              <a:t>п__ть</a:t>
            </a:r>
            <a:r>
              <a:rPr lang="ru-RU" dirty="0" smtClean="0"/>
              <a:t> </a:t>
            </a:r>
            <a:r>
              <a:rPr lang="ru-RU" dirty="0" err="1" smtClean="0"/>
              <a:t>ты__я__</a:t>
            </a:r>
            <a:r>
              <a:rPr lang="ru-RU" dirty="0" smtClean="0"/>
              <a:t> и </a:t>
            </a:r>
            <a:r>
              <a:rPr lang="ru-RU" dirty="0" err="1" smtClean="0"/>
              <a:t>п__сы__а__щи__</a:t>
            </a:r>
            <a:r>
              <a:rPr lang="ru-RU" dirty="0" smtClean="0"/>
              <a:t> </a:t>
            </a:r>
            <a:r>
              <a:rPr lang="ru-RU" dirty="0" err="1" smtClean="0"/>
              <a:t>__ел__г__а__мы</a:t>
            </a:r>
            <a:r>
              <a:rPr lang="ru-RU" dirty="0" smtClean="0"/>
              <a:t> в </a:t>
            </a:r>
            <a:r>
              <a:rPr lang="ru-RU" dirty="0" err="1" smtClean="0"/>
              <a:t>__есть__ес__т</a:t>
            </a:r>
            <a:r>
              <a:rPr lang="ru-RU" dirty="0" smtClean="0"/>
              <a:t> </a:t>
            </a:r>
            <a:r>
              <a:rPr lang="ru-RU" dirty="0" err="1" smtClean="0"/>
              <a:t>тр__</a:t>
            </a:r>
            <a:r>
              <a:rPr lang="ru-RU" dirty="0" smtClean="0"/>
              <a:t> </a:t>
            </a:r>
            <a:r>
              <a:rPr lang="ru-RU" dirty="0" err="1" smtClean="0"/>
              <a:t>с__ов__</a:t>
            </a:r>
            <a:r>
              <a:rPr lang="ru-RU" dirty="0" smtClean="0"/>
              <a:t>,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ч__ст__о__ти</a:t>
            </a:r>
            <a:r>
              <a:rPr lang="ru-RU" dirty="0" smtClean="0"/>
              <a:t>... </a:t>
            </a:r>
            <a:r>
              <a:rPr lang="ru-RU" dirty="0" err="1" smtClean="0"/>
              <a:t>М__ши__ным</a:t>
            </a:r>
            <a:r>
              <a:rPr lang="ru-RU" dirty="0" smtClean="0"/>
              <a:t> </a:t>
            </a:r>
            <a:r>
              <a:rPr lang="ru-RU" dirty="0" err="1" smtClean="0"/>
              <a:t>ма__ло__</a:t>
            </a:r>
            <a:r>
              <a:rPr lang="ru-RU" dirty="0" smtClean="0"/>
              <a:t> и </a:t>
            </a:r>
            <a:r>
              <a:rPr lang="ru-RU" dirty="0" err="1" smtClean="0"/>
              <a:t>к__ро__и__ом</a:t>
            </a:r>
            <a:r>
              <a:rPr lang="ru-RU" dirty="0" smtClean="0"/>
              <a:t> </a:t>
            </a:r>
            <a:r>
              <a:rPr lang="ru-RU" dirty="0" err="1" smtClean="0"/>
              <a:t>на__лу__ш__м</a:t>
            </a:r>
            <a:r>
              <a:rPr lang="ru-RU" dirty="0" smtClean="0"/>
              <a:t> </a:t>
            </a:r>
            <a:r>
              <a:rPr lang="ru-RU" dirty="0" err="1" smtClean="0"/>
              <a:t>об__аз__м</a:t>
            </a:r>
            <a:r>
              <a:rPr lang="ru-RU" dirty="0" smtClean="0"/>
              <a:t> </a:t>
            </a:r>
            <a:r>
              <a:rPr lang="ru-RU" dirty="0" err="1" smtClean="0"/>
              <a:t>б__ли</a:t>
            </a:r>
            <a:r>
              <a:rPr lang="ru-RU" dirty="0" smtClean="0"/>
              <a:t> </a:t>
            </a:r>
            <a:r>
              <a:rPr lang="ru-RU" dirty="0" err="1" smtClean="0"/>
              <a:t>с__аза__ы</a:t>
            </a:r>
            <a:r>
              <a:rPr lang="ru-RU" dirty="0" smtClean="0"/>
              <a:t> </a:t>
            </a:r>
            <a:r>
              <a:rPr lang="ru-RU" dirty="0" err="1" smtClean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най-турсов</a:t>
            </a:r>
            <a:r>
              <a:rPr lang="ru-RU" dirty="0" smtClean="0"/>
              <a:t> кольт и </a:t>
            </a:r>
            <a:r>
              <a:rPr lang="ru-RU" dirty="0" err="1" smtClean="0"/>
              <a:t>Ал__шин</a:t>
            </a:r>
            <a:r>
              <a:rPr lang="ru-RU" dirty="0" smtClean="0"/>
              <a:t> </a:t>
            </a:r>
            <a:r>
              <a:rPr lang="ru-RU" dirty="0" err="1" smtClean="0"/>
              <a:t>брау__инг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«Лабиринты».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9600" dirty="0" smtClean="0"/>
              <a:t>	</a:t>
            </a:r>
            <a:endParaRPr lang="ru-RU" sz="2800" dirty="0" smtClean="0"/>
          </a:p>
          <a:p>
            <a:pPr>
              <a:buNone/>
            </a:pPr>
            <a:endParaRPr lang="ru-RU" sz="56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491174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Лабиринты хорошо развивают крупную моторику (движения руки и предплечья), внимание, безотрывную линию. Следите, чтобы ребенок изменял положение руки, а не листа бумаги.</a:t>
            </a:r>
            <a:br>
              <a:rPr lang="ru-RU" dirty="0" smtClean="0"/>
            </a:br>
            <a:r>
              <a:rPr lang="ru-RU" dirty="0" smtClean="0"/>
              <a:t>Найти разнообразные лабиринты можно</a:t>
            </a:r>
            <a:endParaRPr lang="ru-RU" dirty="0"/>
          </a:p>
        </p:txBody>
      </p:sp>
      <p:pic>
        <p:nvPicPr>
          <p:cNvPr id="5" name="Рисунок 4" descr=" (599x699, 78Kb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407196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43998" cy="150019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b="1" dirty="0" err="1" smtClean="0"/>
              <a:t>Дислексия</a:t>
            </a:r>
            <a:r>
              <a:rPr lang="ru-RU" sz="2700" b="1" dirty="0" smtClean="0"/>
              <a:t> </a:t>
            </a:r>
            <a:r>
              <a:rPr lang="ru-RU" sz="2700" dirty="0" smtClean="0"/>
              <a:t>– частичное специфическое нарушение процесса чтения, обусловленное </a:t>
            </a:r>
            <a:r>
              <a:rPr lang="ru-RU" sz="2700" dirty="0" err="1" smtClean="0"/>
              <a:t>несформированностью</a:t>
            </a:r>
            <a:r>
              <a:rPr lang="ru-RU" sz="2700" dirty="0" smtClean="0"/>
              <a:t> (нарушением) высших психических функций и проявляющееся в повторяющихся  ошибках стойкого характера.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1490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Фонематическая </a:t>
            </a:r>
            <a:r>
              <a:rPr lang="ru-RU" b="1" dirty="0" err="1" smtClean="0"/>
              <a:t>дислексия</a:t>
            </a:r>
            <a:r>
              <a:rPr lang="ru-RU" b="1" dirty="0" smtClean="0"/>
              <a:t>:</a:t>
            </a:r>
            <a:endParaRPr lang="ru-RU" dirty="0" smtClean="0"/>
          </a:p>
          <a:p>
            <a:pPr lvl="0"/>
            <a:r>
              <a:rPr lang="ru-RU" dirty="0" smtClean="0"/>
              <a:t>Нарушения чтения,  связанные с недоразвитием слуховой дифференциации аппозиционных фонем: звонкие – глухие, твёрдые – мягкие, свистящие – шипящие, аффрикаты – их составляющие.</a:t>
            </a:r>
          </a:p>
          <a:p>
            <a:r>
              <a:rPr lang="ru-RU" dirty="0" smtClean="0"/>
              <a:t>Например: таскали – '</a:t>
            </a:r>
            <a:r>
              <a:rPr lang="en-US" dirty="0" smtClean="0"/>
              <a:t>’</a:t>
            </a:r>
            <a:r>
              <a:rPr lang="ru-RU" dirty="0" err="1" smtClean="0"/>
              <a:t>даскали</a:t>
            </a:r>
            <a:r>
              <a:rPr lang="en-US" dirty="0" smtClean="0"/>
              <a:t>’’</a:t>
            </a:r>
            <a:r>
              <a:rPr lang="ru-RU" dirty="0" smtClean="0"/>
              <a:t>, яйцо – '</a:t>
            </a:r>
            <a:r>
              <a:rPr lang="en-US" dirty="0" smtClean="0"/>
              <a:t>’</a:t>
            </a:r>
            <a:r>
              <a:rPr lang="ru-RU" dirty="0" err="1" smtClean="0"/>
              <a:t>яйсо</a:t>
            </a:r>
            <a:r>
              <a:rPr lang="en-US" dirty="0" smtClean="0"/>
              <a:t>’’</a:t>
            </a:r>
            <a:endParaRPr lang="ru-RU" dirty="0" smtClean="0"/>
          </a:p>
          <a:p>
            <a:pPr lvl="0"/>
            <a:r>
              <a:rPr lang="ru-RU" dirty="0" smtClean="0"/>
              <a:t>Нарушения чтения,  связанные с недоразвитием фонематического анализа и синтеза, которые проявляются в побуквенном чтении, искажении слоговой структуры слова (вставки, пропуски, перестановки звуков), трудностях чтения обратного слога.</a:t>
            </a:r>
          </a:p>
          <a:p>
            <a:r>
              <a:rPr lang="ru-RU" dirty="0" smtClean="0"/>
              <a:t>Например: марка – ‘’</a:t>
            </a:r>
            <a:r>
              <a:rPr lang="ru-RU" dirty="0" err="1" smtClean="0"/>
              <a:t>мара</a:t>
            </a:r>
            <a:r>
              <a:rPr lang="ru-RU" dirty="0" smtClean="0"/>
              <a:t>’’, пасла- ‘’</a:t>
            </a:r>
            <a:r>
              <a:rPr lang="ru-RU" dirty="0" err="1" smtClean="0"/>
              <a:t>пасала</a:t>
            </a:r>
            <a:r>
              <a:rPr lang="ru-RU" dirty="0" smtClean="0"/>
              <a:t>’’, утка – ‘’тука’’, лопата – ‘’лапа’’, ‘’</a:t>
            </a:r>
            <a:r>
              <a:rPr lang="ru-RU" dirty="0" err="1" smtClean="0"/>
              <a:t>лотапа</a:t>
            </a:r>
            <a:r>
              <a:rPr lang="ru-RU" dirty="0" smtClean="0"/>
              <a:t>''.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Диктанты надо писать!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Только по-особому.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ru-RU" sz="2000" dirty="0" smtClean="0"/>
              <a:t>	1.Чрезвычайно медленно!</a:t>
            </a:r>
          </a:p>
          <a:p>
            <a:r>
              <a:rPr lang="ru-RU" sz="2000" dirty="0" smtClean="0"/>
              <a:t>На написание диктанта объемом 150 слов на начальной стадии ликвидации </a:t>
            </a:r>
            <a:r>
              <a:rPr lang="ru-RU" sz="2000" dirty="0" err="1" smtClean="0"/>
              <a:t>дисграфии</a:t>
            </a:r>
            <a:r>
              <a:rPr lang="ru-RU" sz="2000" dirty="0" smtClean="0"/>
              <a:t> у </a:t>
            </a:r>
            <a:r>
              <a:rPr lang="ru-RU" sz="2000" dirty="0" err="1" smtClean="0"/>
              <a:t>дисграфика-абитуриента</a:t>
            </a:r>
            <a:r>
              <a:rPr lang="ru-RU" sz="2000" dirty="0" smtClean="0"/>
              <a:t> должно затрачиваться не менее часа времени. Почему так долго? Это видно из следующих пунктов.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2. Текст прочитывается целиком. Можно спросить, на какие орфограммы/</a:t>
            </a:r>
            <a:r>
              <a:rPr lang="ru-RU" sz="2000" dirty="0" err="1" smtClean="0"/>
              <a:t>пунктограммы</a:t>
            </a:r>
            <a:r>
              <a:rPr lang="ru-RU" sz="2000" dirty="0" smtClean="0"/>
              <a:t> этот текст. Ваш подопечный вряд ли ответит, поскольку он уже решил, что это "не для него", так вспомните и слегка укажите на них сами, выясните, известны ли понятия "безударные гласные" и "причастный/деепричастный оборот".</a:t>
            </a:r>
            <a:br>
              <a:rPr lang="ru-RU" sz="2000" dirty="0" smtClean="0"/>
            </a:br>
            <a:r>
              <a:rPr lang="ru-RU" sz="2000" dirty="0" smtClean="0"/>
              <a:t>Затем диктуется первое предложение. Попросите ученика назвать количество запятых в нем, попробовать их объяснить. Не настаивайте, подсказывайте, поощряйте попытку дать верный ответ. Попросите проговорить по буквам одно или два сложных с орфографической точки зрения (или просто длинных) слова. Только потом (после двукратного, а то и </a:t>
            </a:r>
            <a:r>
              <a:rPr lang="ru-RU" sz="2000" dirty="0" err="1" smtClean="0"/>
              <a:t>трех-четырехкратного</a:t>
            </a:r>
            <a:r>
              <a:rPr lang="ru-RU" sz="2000" dirty="0" smtClean="0"/>
              <a:t> прочтения). </a:t>
            </a:r>
            <a:br>
              <a:rPr lang="ru-RU" sz="2000" dirty="0" smtClean="0"/>
            </a:br>
            <a:r>
              <a:rPr lang="ru-RU" sz="2000" dirty="0" smtClean="0"/>
              <a:t>3. Предложение диктуется по частям и записывается с проговариванием вслух всех особенностей произношения и знаков препинания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Чего нельзя делать?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Дети с </a:t>
            </a:r>
            <a:r>
              <a:rPr lang="ru-RU" dirty="0" err="1" smtClean="0"/>
              <a:t>дисграфией</a:t>
            </a:r>
            <a:r>
              <a:rPr lang="ru-RU" dirty="0" smtClean="0"/>
              <a:t>, как правило, имеют хорошую зрительную память. Поэтому ни в коем случае нельзя предлагать им упражнения, где требуется исправить ошибки, изначально допущенные. Выполнение подобных упражнений может пагубно сказаться (из-за той же зрительной памяти) и на учащихся, имеющих навык грамотного письма. </a:t>
            </a:r>
            <a:br>
              <a:rPr lang="ru-RU" dirty="0" smtClean="0"/>
            </a:br>
            <a:r>
              <a:rPr lang="ru-RU" b="1" dirty="0" smtClean="0"/>
              <a:t>НЕ ПРЕДЛАГАЙТЕ ДЕТЯМ ИСПРАВЛЯТЬ ОШИБКИ, НАУЧИТЕ ИХ НЕ ДЕЛАТЬ ОШИБОК</a:t>
            </a:r>
            <a:r>
              <a:rPr lang="ru-RU" dirty="0" smtClean="0"/>
              <a:t>. Суть исправления </a:t>
            </a:r>
            <a:r>
              <a:rPr lang="ru-RU" dirty="0" err="1" smtClean="0"/>
              <a:t>дисграфии</a:t>
            </a:r>
            <a:r>
              <a:rPr lang="ru-RU" dirty="0" smtClean="0"/>
              <a:t> в том, чтобы искоренить саму мысль о том, что при письме можно эти самые ошибки допускать. Текст с ошибками лишний раз показывает ребенку, что ошибки возможны, даже, пожалуй, полезны в чем-то. Давайте забудем об этом...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Логопедические приёмы на уроках математики.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На счётном материале отрабатываем:</a:t>
            </a:r>
          </a:p>
          <a:p>
            <a:r>
              <a:rPr lang="ru-RU" dirty="0" smtClean="0"/>
              <a:t>- сочетания именительного падежа числительных один, одна, два, две с существительными с параллельным </a:t>
            </a:r>
            <a:r>
              <a:rPr lang="ru-RU" dirty="0" err="1" smtClean="0"/>
              <a:t>отрабатыванием</a:t>
            </a:r>
            <a:r>
              <a:rPr lang="ru-RU" dirty="0" smtClean="0"/>
              <a:t> одушевлённости предметов, и все падежные формы числительных один, одна (один карандаш, одна девочка, два карандаша , две девочки, одного карандаша, одной девочки и </a:t>
            </a:r>
            <a:r>
              <a:rPr lang="ru-RU" dirty="0" err="1" smtClean="0"/>
              <a:t>тд</a:t>
            </a:r>
            <a:endParaRPr lang="ru-RU" dirty="0" smtClean="0"/>
          </a:p>
          <a:p>
            <a:r>
              <a:rPr lang="ru-RU" dirty="0" smtClean="0"/>
              <a:t>- сочетания наречий много, мало и числительных от5 до 10 с родительным падежом существительных;</a:t>
            </a:r>
          </a:p>
          <a:p>
            <a:r>
              <a:rPr lang="ru-RU" dirty="0" smtClean="0"/>
              <a:t>- родительный падеж сочетаний числительных от2 до 10 с существительными: от двух карандашей, девочек;</a:t>
            </a:r>
          </a:p>
          <a:p>
            <a:r>
              <a:rPr lang="ru-RU" dirty="0" smtClean="0"/>
              <a:t>- дательный падеж данных сочетаний6 к двум карандашам, девочкам.</a:t>
            </a:r>
          </a:p>
          <a:p>
            <a:r>
              <a:rPr lang="ru-RU" dirty="0" smtClean="0"/>
              <a:t>- винительный падеж данных сочетаний с неодушевлёнными, а потом  - с одушевлёнными существительными, например, вижу два карандаша, двух бабочек, пять бабочек, карандашей;</a:t>
            </a:r>
          </a:p>
          <a:p>
            <a:r>
              <a:rPr lang="ru-RU" dirty="0" smtClean="0"/>
              <a:t>- творительный падеж, с тремя детьми, вспомогательный вопрос со сколькими?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Дидактические игры на уроках математики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-‘’Доскажи словечко’’ – Около болота много лягу (шеек)</a:t>
            </a:r>
          </a:p>
          <a:p>
            <a:r>
              <a:rPr lang="ru-RU" dirty="0" smtClean="0"/>
              <a:t>-‘’Чего не стало?’’  ‘’Чего не стало?”” С указанием предметов (2-10).</a:t>
            </a:r>
          </a:p>
          <a:p>
            <a:r>
              <a:rPr lang="ru-RU" dirty="0" smtClean="0"/>
              <a:t>-“Нет или много?’’ – В раздевалке есть варежки? - В раздевалке много варежек.</a:t>
            </a:r>
          </a:p>
          <a:p>
            <a:r>
              <a:rPr lang="ru-RU" dirty="0" smtClean="0"/>
              <a:t>-“В кухне есть подушки?” – В кухне нет подушек.</a:t>
            </a:r>
          </a:p>
          <a:p>
            <a:r>
              <a:rPr lang="ru-RU" dirty="0" smtClean="0"/>
              <a:t>-“Сложи сам”. – Я сложил машину из 4 квадратов и из двух кружков.</a:t>
            </a:r>
          </a:p>
          <a:p>
            <a:r>
              <a:rPr lang="ru-RU" dirty="0" smtClean="0"/>
              <a:t>-Аналогично с  пирамидкой , с мозаикой из геометрических форм.</a:t>
            </a:r>
          </a:p>
          <a:p>
            <a:r>
              <a:rPr lang="en-US" dirty="0" smtClean="0"/>
              <a:t>-</a:t>
            </a:r>
            <a:r>
              <a:rPr lang="ru-RU" dirty="0" smtClean="0"/>
              <a:t>С добавлением прилагательных . Я сложил машину из 4 синих квадратов и из 2 красных кружков.</a:t>
            </a:r>
          </a:p>
          <a:p>
            <a:r>
              <a:rPr lang="ru-RU" dirty="0" smtClean="0"/>
              <a:t>-“Чего не хватает на рисунке?”</a:t>
            </a:r>
          </a:p>
          <a:p>
            <a:r>
              <a:rPr lang="ru-RU" dirty="0" smtClean="0"/>
              <a:t>-Составление предложений по демонстрации – к двум бабочкам прилетела ещё одна бабочка. (с использованием слов прилетел, приплыл, прискакал, прибежал)</a:t>
            </a:r>
          </a:p>
          <a:p>
            <a:r>
              <a:rPr lang="en-US" dirty="0" smtClean="0"/>
              <a:t>-</a:t>
            </a:r>
            <a:r>
              <a:rPr lang="ru-RU" dirty="0" smtClean="0"/>
              <a:t>Лото Один-два</a:t>
            </a:r>
          </a:p>
          <a:p>
            <a:r>
              <a:rPr lang="ru-RU" dirty="0" smtClean="0"/>
              <a:t>К двум книгам я прибавил ещё одну книгу. У меня стало три книги.</a:t>
            </a:r>
          </a:p>
          <a:p>
            <a:r>
              <a:rPr lang="ru-RU" dirty="0" smtClean="0"/>
              <a:t>-Лото “С кем?” – У меня зайчиха с четырьмя зайчатами.</a:t>
            </a:r>
          </a:p>
          <a:p>
            <a:r>
              <a:rPr lang="ru-RU" dirty="0" smtClean="0"/>
              <a:t>-''Запомни с чем?''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1497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Логопед не дублёр учителя и не репетитор, выполняя свою основную работу по коррекции имеющихся у детей дефектов речи, он создаёт платформу для успешного усвоения и правильного применения учащимися грамматических правил с одной стороны, а с другой – закрепить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/>
              <a:t> учебный материал, данный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/>
              <a:t>учителем, связанный с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/>
              <a:t>коррекционным процессом.</a:t>
            </a:r>
          </a:p>
          <a:p>
            <a:endParaRPr lang="ru-RU" dirty="0"/>
          </a:p>
        </p:txBody>
      </p:sp>
      <p:pic>
        <p:nvPicPr>
          <p:cNvPr id="4" name="Рисунок 3" descr="http://s39.radikal.ru/i083/1005/7b/4afd6aabb3d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214818"/>
            <a:ext cx="207170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14974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1.                Ануфриев А.Ф. , Костромина С.Н. Как преодолеть трудности в обучении детей. – М.: Изд-во «Ось-89», 2005, - 229 с.</a:t>
            </a:r>
            <a:br>
              <a:rPr lang="ru-RU" dirty="0" smtClean="0"/>
            </a:br>
            <a:r>
              <a:rPr lang="ru-RU" dirty="0" smtClean="0"/>
              <a:t>2.                </a:t>
            </a:r>
            <a:r>
              <a:rPr lang="ru-RU" dirty="0" err="1" smtClean="0"/>
              <a:t>Барташникова</a:t>
            </a:r>
            <a:r>
              <a:rPr lang="ru-RU" dirty="0" smtClean="0"/>
              <a:t> И.А., </a:t>
            </a:r>
            <a:r>
              <a:rPr lang="ru-RU" dirty="0" err="1" smtClean="0"/>
              <a:t>Барташников</a:t>
            </a:r>
            <a:r>
              <a:rPr lang="ru-RU" dirty="0" smtClean="0"/>
              <a:t> А.А. «Учись играя»/ Харьков: Фолио, 1997, - 96 с.</a:t>
            </a:r>
            <a:br>
              <a:rPr lang="ru-RU" dirty="0" smtClean="0"/>
            </a:br>
            <a:r>
              <a:rPr lang="ru-RU" dirty="0" smtClean="0"/>
              <a:t>3.                </a:t>
            </a:r>
            <a:r>
              <a:rPr lang="ru-RU" dirty="0" err="1" smtClean="0"/>
              <a:t>Баль</a:t>
            </a:r>
            <a:r>
              <a:rPr lang="ru-RU" dirty="0" smtClean="0"/>
              <a:t> Н.Н. Обследование чтения и письма у младших школьников/ Мн., 2001, - 173 с.</a:t>
            </a:r>
            <a:br>
              <a:rPr lang="ru-RU" dirty="0" smtClean="0"/>
            </a:br>
            <a:r>
              <a:rPr lang="ru-RU" dirty="0" smtClean="0"/>
              <a:t>4.                Богомолова А.И. Нарушение произношение детей. – М., - 1979, - 119 с.</a:t>
            </a:r>
            <a:br>
              <a:rPr lang="ru-RU" dirty="0" smtClean="0"/>
            </a:br>
            <a:r>
              <a:rPr lang="ru-RU" dirty="0" smtClean="0"/>
              <a:t>5.                Большакова С.Е. Логопедическое обследование ребенка. – М. – 1995, - 216 с.</a:t>
            </a:r>
            <a:br>
              <a:rPr lang="ru-RU" dirty="0" smtClean="0"/>
            </a:br>
            <a:r>
              <a:rPr lang="ru-RU" dirty="0" smtClean="0"/>
              <a:t>6.                </a:t>
            </a:r>
            <a:r>
              <a:rPr lang="ru-RU" dirty="0" err="1" smtClean="0"/>
              <a:t>Зегебарт</a:t>
            </a:r>
            <a:r>
              <a:rPr lang="ru-RU" dirty="0" smtClean="0"/>
              <a:t> Г.М. Учение без мучения. Коррекция </a:t>
            </a:r>
            <a:r>
              <a:rPr lang="ru-RU" dirty="0" err="1" smtClean="0"/>
              <a:t>дисграфии</a:t>
            </a:r>
            <a:r>
              <a:rPr lang="ru-RU" dirty="0" smtClean="0"/>
              <a:t>, М., Генезис, 2007, - 216 с.</a:t>
            </a:r>
            <a:br>
              <a:rPr lang="ru-RU" dirty="0" smtClean="0"/>
            </a:br>
            <a:r>
              <a:rPr lang="ru-RU" dirty="0" smtClean="0"/>
              <a:t>7.                Диагностика нарушений речи у детей и организация логопедической работы в условиях дошкольного образовательного учреждения: Сб. методических рекомендаций – СПб, – 2001, - 236 с.</a:t>
            </a:r>
            <a:br>
              <a:rPr lang="ru-RU" dirty="0" smtClean="0"/>
            </a:br>
            <a:r>
              <a:rPr lang="ru-RU" dirty="0" smtClean="0"/>
              <a:t>8.                Иваненко С.Ф. Формирование навыков чтения у детей при тяжелых нарушениях речи.: Кн. для логопеда. – М., Просвещение, - 1987, - 96 с.</a:t>
            </a:r>
            <a:br>
              <a:rPr lang="ru-RU" dirty="0" smtClean="0"/>
            </a:br>
            <a:r>
              <a:rPr lang="ru-RU" dirty="0" smtClean="0"/>
              <a:t>9.                </a:t>
            </a:r>
            <a:r>
              <a:rPr lang="ru-RU" dirty="0" err="1" smtClean="0"/>
              <a:t>Лалаева</a:t>
            </a:r>
            <a:r>
              <a:rPr lang="ru-RU" dirty="0" smtClean="0"/>
              <a:t> Р.И., </a:t>
            </a:r>
            <a:r>
              <a:rPr lang="ru-RU" dirty="0" err="1" smtClean="0"/>
              <a:t>Венедиктова</a:t>
            </a:r>
            <a:r>
              <a:rPr lang="ru-RU" dirty="0" smtClean="0"/>
              <a:t> Л.В. Диагностика и коррекция нарушений чтения и письма у младших школьников. – С.Пб, - 1999, - 253 с.</a:t>
            </a:r>
            <a:br>
              <a:rPr lang="ru-RU" dirty="0" smtClean="0"/>
            </a:br>
            <a:r>
              <a:rPr lang="ru-RU" dirty="0" smtClean="0"/>
              <a:t>10.           </a:t>
            </a:r>
            <a:r>
              <a:rPr lang="ru-RU" dirty="0" err="1" smtClean="0"/>
              <a:t>Лалаева</a:t>
            </a:r>
            <a:r>
              <a:rPr lang="ru-RU" dirty="0" smtClean="0"/>
              <a:t> Р.И., </a:t>
            </a:r>
            <a:r>
              <a:rPr lang="ru-RU" dirty="0" err="1" smtClean="0"/>
              <a:t>Венедиктова</a:t>
            </a:r>
            <a:r>
              <a:rPr lang="ru-RU" dirty="0" smtClean="0"/>
              <a:t> Л.В. Дифференциальная диагностика и коррекция нарушений чтения и письма у младших школьников. – СПб, - 1997, - 264 с.</a:t>
            </a:r>
            <a:br>
              <a:rPr lang="ru-RU" dirty="0" smtClean="0"/>
            </a:br>
            <a:r>
              <a:rPr lang="ru-RU" dirty="0" smtClean="0"/>
              <a:t>11.           </a:t>
            </a:r>
            <a:r>
              <a:rPr lang="ru-RU" dirty="0" err="1" smtClean="0"/>
              <a:t>Лалаева</a:t>
            </a:r>
            <a:r>
              <a:rPr lang="ru-RU" dirty="0" smtClean="0"/>
              <a:t> Р.И., </a:t>
            </a:r>
            <a:r>
              <a:rPr lang="ru-RU" dirty="0" err="1" smtClean="0"/>
              <a:t>Венедиктова</a:t>
            </a:r>
            <a:r>
              <a:rPr lang="ru-RU" dirty="0" smtClean="0"/>
              <a:t> Л.В. Нарушения чтения и пути их коррекции у младших школьников. СПб, - 1961, - 248 с.</a:t>
            </a:r>
            <a:br>
              <a:rPr lang="ru-RU" dirty="0" smtClean="0"/>
            </a:br>
            <a:r>
              <a:rPr lang="ru-RU" dirty="0" smtClean="0"/>
              <a:t>12.           Логопедия: учебник для студентов дефектологических </a:t>
            </a:r>
            <a:r>
              <a:rPr lang="ru-RU" dirty="0" err="1" smtClean="0"/>
              <a:t>фак</a:t>
            </a:r>
            <a:r>
              <a:rPr lang="ru-RU" dirty="0" smtClean="0"/>
              <a:t>. </a:t>
            </a:r>
            <a:r>
              <a:rPr lang="ru-RU" dirty="0" err="1" smtClean="0"/>
              <a:t>пед</a:t>
            </a:r>
            <a:r>
              <a:rPr lang="ru-RU" dirty="0" smtClean="0"/>
              <a:t>. </a:t>
            </a:r>
            <a:r>
              <a:rPr lang="ru-RU" dirty="0" err="1" smtClean="0"/>
              <a:t>высш</a:t>
            </a:r>
            <a:r>
              <a:rPr lang="ru-RU" dirty="0" smtClean="0"/>
              <a:t>. </a:t>
            </a:r>
            <a:r>
              <a:rPr lang="ru-RU" dirty="0" err="1" smtClean="0"/>
              <a:t>учебн</a:t>
            </a:r>
            <a:r>
              <a:rPr lang="ru-RU" dirty="0" smtClean="0"/>
              <a:t>. заведений/ Под ред. Л.С. Волковой. – М.: Гуманитарный изд. Центр ВЛАДОС, 2006. – 703 с.</a:t>
            </a:r>
            <a:br>
              <a:rPr lang="ru-RU" dirty="0" smtClean="0"/>
            </a:br>
            <a:r>
              <a:rPr lang="ru-RU" dirty="0" smtClean="0"/>
              <a:t>13.           Парамонова Л.Г. </a:t>
            </a:r>
            <a:r>
              <a:rPr lang="ru-RU" dirty="0" err="1" smtClean="0"/>
              <a:t>Дисграфия</a:t>
            </a:r>
            <a:r>
              <a:rPr lang="ru-RU" dirty="0" smtClean="0"/>
              <a:t>: диагностика, профилактика, коррекция. – СПб.: ДЕТСТВО-ПРЕСС, 2006. – 128 с.</a:t>
            </a:r>
            <a:br>
              <a:rPr lang="ru-RU" dirty="0" smtClean="0"/>
            </a:br>
            <a:r>
              <a:rPr lang="ru-RU" dirty="0" smtClean="0"/>
              <a:t>14.           Парамонова Л.Г. Предупреждение и устранение </a:t>
            </a:r>
            <a:r>
              <a:rPr lang="ru-RU" dirty="0" err="1" smtClean="0"/>
              <a:t>дисграфии</a:t>
            </a:r>
            <a:r>
              <a:rPr lang="ru-RU" dirty="0" smtClean="0"/>
              <a:t>. </a:t>
            </a:r>
            <a:r>
              <a:rPr lang="ru-RU" dirty="0" err="1" smtClean="0"/>
              <a:t>Спб</a:t>
            </a:r>
            <a:r>
              <a:rPr lang="ru-RU" dirty="0" smtClean="0"/>
              <a:t>, - 2001, - 322 с.</a:t>
            </a:r>
            <a:br>
              <a:rPr lang="ru-RU" dirty="0" smtClean="0"/>
            </a:br>
            <a:r>
              <a:rPr lang="ru-RU" dirty="0" smtClean="0"/>
              <a:t>15.           </a:t>
            </a:r>
            <a:r>
              <a:rPr lang="ru-RU" dirty="0" err="1" smtClean="0"/>
              <a:t>Садовникова</a:t>
            </a:r>
            <a:r>
              <a:rPr lang="ru-RU" dirty="0" smtClean="0"/>
              <a:t> И.Н. Нарушения письменной речи и их преодоление у младших школьников: учебное пособие. – М., ВЛАДОС, - 1997, - 325 с.</a:t>
            </a:r>
            <a:br>
              <a:rPr lang="ru-RU" dirty="0" smtClean="0"/>
            </a:br>
            <a:r>
              <a:rPr lang="ru-RU" dirty="0" smtClean="0"/>
              <a:t>16.           Хрестоматия по логопедии / Под ред. Л.С. Волковой, В.И. Селиверстова. М., - 1997, - 433 с.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2071702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СПАСИБО </a:t>
            </a:r>
            <a:br>
              <a:rPr lang="ru-RU" sz="5400" dirty="0" smtClean="0"/>
            </a:br>
            <a:r>
              <a:rPr lang="ru-RU" sz="5400" dirty="0" smtClean="0"/>
              <a:t>ЗА ВНИМАНИЕ</a:t>
            </a:r>
            <a:endParaRPr lang="ru-RU" sz="5400" dirty="0"/>
          </a:p>
        </p:txBody>
      </p:sp>
      <p:pic>
        <p:nvPicPr>
          <p:cNvPr id="4" name="Содержимое 3" descr="http://cs5680.vkontakte.ru/u8620368/-14/x_1b7ac1d6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14480" y="2107532"/>
            <a:ext cx="5857916" cy="432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Семантическая </a:t>
            </a:r>
            <a:r>
              <a:rPr lang="ru-RU" sz="3200" b="1" dirty="0" err="1" smtClean="0"/>
              <a:t>дислексия</a:t>
            </a:r>
            <a:r>
              <a:rPr lang="ru-RU" sz="3200" b="1" dirty="0" smtClean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ru-RU" dirty="0" smtClean="0"/>
              <a:t>( механическое чтение) проявляется в нарушении понимания прочитанных слов, предложений, текста при технически правильном чтении. Данное нарушение может быть как при </a:t>
            </a:r>
            <a:r>
              <a:rPr lang="ru-RU" dirty="0" err="1" smtClean="0"/>
              <a:t>послоговом</a:t>
            </a:r>
            <a:r>
              <a:rPr lang="ru-RU" dirty="0" smtClean="0"/>
              <a:t> чтении, так и при чтении целыми словами. </a:t>
            </a:r>
          </a:p>
          <a:p>
            <a:r>
              <a:rPr lang="ru-RU" dirty="0" smtClean="0"/>
              <a:t>Нарушение понимания прочитанного обусловлено двумя факторами: трудностями </a:t>
            </a:r>
            <a:r>
              <a:rPr lang="ru-RU" dirty="0" err="1" smtClean="0"/>
              <a:t>звуко-слогового</a:t>
            </a:r>
            <a:r>
              <a:rPr lang="ru-RU" dirty="0" smtClean="0"/>
              <a:t> анализа и нечёткостью, </a:t>
            </a:r>
            <a:r>
              <a:rPr lang="ru-RU" dirty="0" err="1" smtClean="0"/>
              <a:t>недифференцированностью</a:t>
            </a:r>
            <a:r>
              <a:rPr lang="ru-RU" dirty="0" smtClean="0"/>
              <a:t> представлений о синтаксических связях внутри предложения.</a:t>
            </a:r>
          </a:p>
          <a:p>
            <a:r>
              <a:rPr lang="ru-RU" dirty="0" smtClean="0"/>
              <a:t>	Дети с семантической </a:t>
            </a:r>
            <a:r>
              <a:rPr lang="ru-RU" dirty="0" err="1" smtClean="0"/>
              <a:t>дисграфией</a:t>
            </a:r>
            <a:r>
              <a:rPr lang="ru-RU" dirty="0" smtClean="0"/>
              <a:t> затрудняются в выполнении следующих заданий: а) слитно произнести слова, предъявляемые  в виде последовательно произнесённых изолированных звуков с короткой паузой между ними (</a:t>
            </a:r>
            <a:r>
              <a:rPr lang="ru-RU" dirty="0" err="1" smtClean="0"/>
              <a:t>л,у,ж,а</a:t>
            </a:r>
            <a:r>
              <a:rPr lang="ru-RU" dirty="0" smtClean="0"/>
              <a:t>); б) произнести слова и предложения, предъявляемые по слогам (</a:t>
            </a:r>
            <a:r>
              <a:rPr lang="ru-RU" dirty="0" err="1" smtClean="0"/>
              <a:t>де-воч-ка</a:t>
            </a:r>
            <a:r>
              <a:rPr lang="ru-RU" dirty="0" smtClean="0"/>
              <a:t> </a:t>
            </a:r>
            <a:r>
              <a:rPr lang="ru-RU" dirty="0" err="1" smtClean="0"/>
              <a:t>со-би-ра-ет</a:t>
            </a:r>
            <a:r>
              <a:rPr lang="ru-RU" dirty="0" smtClean="0"/>
              <a:t> </a:t>
            </a:r>
            <a:r>
              <a:rPr lang="ru-RU" dirty="0" err="1" smtClean="0"/>
              <a:t>цве-ты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err="1" smtClean="0"/>
              <a:t>Аграмматическая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дислексия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обусловлена недоразвитием грамматического строя речи, морфологических, и синтаксических обобщений. При этой форме </a:t>
            </a:r>
            <a:r>
              <a:rPr lang="ru-RU" dirty="0" err="1" smtClean="0"/>
              <a:t>дислексии</a:t>
            </a:r>
            <a:r>
              <a:rPr lang="ru-RU" dirty="0" smtClean="0"/>
              <a:t> наблюдаются: изменение падежных окончаний и числа существительных (‘’из-под листьях’’, ‘’у товарищах’’, кошка – ‘’кошки’’); неправильное согласование в роде, числе и падеже существительного и прилагательного ( ‘’сказка интересное’’, ‘’детей весёлую’’) ; изменение числа местоимений( все – ‘’весь’’); неправильное употребление родовых окончаний местоимений (‘’такая город’’, ‘’ракета наш’’); изменение окончаний глаголов 3-го лица прошедшего времени ( ‘’это был страна’’, ‘’ветер промчалась’’), а также формы времени и вида (влетел – ‘’влетал’’, видит –‘’видел’’).</a:t>
            </a:r>
          </a:p>
          <a:p>
            <a:endParaRPr lang="ru-RU" dirty="0"/>
          </a:p>
        </p:txBody>
      </p:sp>
      <p:pic>
        <p:nvPicPr>
          <p:cNvPr id="4" name="Рисунок 3" descr="http://img0.liveinternet.ru/images/attach/c/2/70/85/70085048_1296594499_mishka_06.png"/>
          <p:cNvPicPr/>
          <p:nvPr/>
        </p:nvPicPr>
        <p:blipFill>
          <a:blip r:embed="rId2"/>
          <a:srcRect r="20580"/>
          <a:stretch>
            <a:fillRect/>
          </a:stretch>
        </p:blipFill>
        <p:spPr bwMode="auto">
          <a:xfrm>
            <a:off x="6429388" y="4929198"/>
            <a:ext cx="242889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58204" cy="7143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err="1" smtClean="0"/>
              <a:t>Мнестическая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дислексия</a:t>
            </a:r>
            <a:r>
              <a:rPr lang="ru-RU" sz="3600" b="1" dirty="0" smtClean="0"/>
              <a:t>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проявляется в трудности усвоения букв, в их недифференцированных заменах. Она обусловлена нарушением процессов установления связей между звуком и буквой нарушением речевой памяти. Дети не могут воспроизвести в определённой последовательности ряд 3-5 звуков или слов, а если и воспроизводят, то нарушают порядок их следования, сокращают количество, пропускают звуки, слова. Нарушение ассоциации между зрительным образом буквы и </a:t>
            </a:r>
            <a:r>
              <a:rPr lang="ru-RU" dirty="0" err="1" smtClean="0"/>
              <a:t>слухо-произносительным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Оптическая </a:t>
            </a:r>
            <a:r>
              <a:rPr lang="ru-RU" sz="3200" b="1" dirty="0" err="1" smtClean="0"/>
              <a:t>дислексия</a:t>
            </a:r>
            <a:r>
              <a:rPr lang="ru-RU" sz="3200" b="1" dirty="0" smtClean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проявляется в трудностях усвоения и в смешениях сходных графических букв и их взаимных заменах. Смешиваются и </a:t>
            </a:r>
            <a:r>
              <a:rPr lang="ru-RU" dirty="0" err="1" smtClean="0"/>
              <a:t>взаимозаменяются</a:t>
            </a:r>
            <a:r>
              <a:rPr lang="ru-RU" dirty="0" smtClean="0"/>
              <a:t> буквы, как отличающиеся дополнительными  элементами (Л – Д,  З – В), так и состоящие из одинаковых элементов, но различно расположенных в пространстве ( Т – Г, Н – П – И). Данная форма </a:t>
            </a:r>
            <a:r>
              <a:rPr lang="ru-RU" dirty="0" err="1" smtClean="0"/>
              <a:t>дислексии</a:t>
            </a:r>
            <a:r>
              <a:rPr lang="ru-RU" dirty="0" smtClean="0"/>
              <a:t> связана с нерасчленённостью зрительного восприятия форм, с </a:t>
            </a:r>
            <a:r>
              <a:rPr lang="ru-RU" dirty="0" err="1" smtClean="0"/>
              <a:t>недифференцированностью</a:t>
            </a:r>
            <a:r>
              <a:rPr lang="ru-RU" dirty="0" smtClean="0"/>
              <a:t> представлений о сходных формах, с недоразвитием оптико-пространственного восприятия и оптико-пространственных представлений, а также нарушением зрительного </a:t>
            </a:r>
            <a:r>
              <a:rPr lang="ru-RU" dirty="0" err="1" smtClean="0"/>
              <a:t>гнозиса</a:t>
            </a:r>
            <a:r>
              <a:rPr lang="ru-RU" dirty="0" smtClean="0"/>
              <a:t>, </a:t>
            </a:r>
            <a:r>
              <a:rPr lang="ru-RU" dirty="0" err="1" smtClean="0"/>
              <a:t>зрительного</a:t>
            </a:r>
            <a:r>
              <a:rPr lang="ru-RU" dirty="0" smtClean="0"/>
              <a:t> анализа и синтеза.</a:t>
            </a:r>
          </a:p>
          <a:p>
            <a:r>
              <a:rPr lang="ru-RU" b="1" dirty="0" smtClean="0"/>
              <a:t>	</a:t>
            </a:r>
            <a:r>
              <a:rPr lang="ru-RU" dirty="0" smtClean="0"/>
              <a:t>Симптоматика и течение </a:t>
            </a:r>
            <a:r>
              <a:rPr lang="ru-RU" dirty="0" err="1" smtClean="0"/>
              <a:t>дислексии</a:t>
            </a:r>
            <a:r>
              <a:rPr lang="ru-RU" dirty="0" smtClean="0"/>
              <a:t> во многом зависит от её вида, степени выраженности , а также овладения чтением.</a:t>
            </a:r>
          </a:p>
          <a:p>
            <a:r>
              <a:rPr lang="ru-RU" dirty="0" smtClean="0"/>
              <a:t>Так на аналитическом этапе овладения чтением преобладает фонематическая </a:t>
            </a:r>
            <a:r>
              <a:rPr lang="ru-RU" dirty="0" err="1" smtClean="0"/>
              <a:t>дислексия</a:t>
            </a:r>
            <a:r>
              <a:rPr lang="ru-RU" dirty="0" smtClean="0"/>
              <a:t>, при синтетическом чтении – </a:t>
            </a:r>
            <a:r>
              <a:rPr lang="ru-RU" dirty="0" err="1" smtClean="0"/>
              <a:t>аграмматическая</a:t>
            </a:r>
            <a:r>
              <a:rPr lang="ru-RU" dirty="0" smtClean="0"/>
              <a:t> </a:t>
            </a:r>
            <a:r>
              <a:rPr lang="ru-RU" dirty="0" err="1" smtClean="0"/>
              <a:t>дислексия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Динамика </a:t>
            </a:r>
            <a:r>
              <a:rPr lang="ru-RU" dirty="0" err="1" smtClean="0"/>
              <a:t>дислексии</a:t>
            </a:r>
            <a:r>
              <a:rPr lang="ru-RU" dirty="0" smtClean="0"/>
              <a:t> носит регрессирующий характер с постепенным уменьшением видов и количества ошибок при чтении.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571636"/>
          </a:xfrm>
        </p:spPr>
        <p:txBody>
          <a:bodyPr>
            <a:normAutofit/>
          </a:bodyPr>
          <a:lstStyle/>
          <a:p>
            <a:r>
              <a:rPr lang="ru-RU" b="1" dirty="0" smtClean="0"/>
              <a:t>ДИСГРАФИЯ</a:t>
            </a:r>
            <a:r>
              <a:rPr lang="ru-RU" dirty="0" smtClean="0"/>
              <a:t> – («графо» – пишу, «</a:t>
            </a:r>
            <a:r>
              <a:rPr lang="ru-RU" dirty="0" err="1" smtClean="0"/>
              <a:t>дис</a:t>
            </a:r>
            <a:r>
              <a:rPr lang="ru-RU" dirty="0" smtClean="0"/>
              <a:t>» - расстройство)</a:t>
            </a:r>
            <a:endParaRPr lang="ru-RU" dirty="0"/>
          </a:p>
        </p:txBody>
      </p:sp>
      <p:pic>
        <p:nvPicPr>
          <p:cNvPr id="5" name="Содержимое 4" descr="Обо всем - Требуются рецензии в новый игровой журнал!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518296"/>
            <a:ext cx="4038600" cy="268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2285992"/>
            <a:ext cx="3714776" cy="357189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Специфическое расстройство письменной речи, проявляющееся в многочисленных типичных ошибках стойкого характера и обусловленное </a:t>
            </a:r>
            <a:r>
              <a:rPr lang="ru-RU" dirty="0" err="1" smtClean="0"/>
              <a:t>несформированностью</a:t>
            </a:r>
            <a:r>
              <a:rPr lang="ru-RU" dirty="0" smtClean="0"/>
              <a:t> высших психических функций, участвующих в процессе овладения письмом.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b="1" u="sng" dirty="0" smtClean="0"/>
              <a:t>ПРИМЕР УЧЕНИЧЕСКОЙ РАБОТЫ</a:t>
            </a:r>
            <a:endParaRPr lang="ru-RU" sz="3200" b="1" u="sng" dirty="0"/>
          </a:p>
        </p:txBody>
      </p:sp>
      <p:pic>
        <p:nvPicPr>
          <p:cNvPr id="7" name="Содержимое 6" descr="http://works.tarefer.ru/64/100499/pics/image00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142984"/>
            <a:ext cx="692948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2140</Words>
  <PresentationFormat>Экран (4:3)</PresentationFormat>
  <Paragraphs>240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Тема Office</vt:lpstr>
      <vt:lpstr>Специальное оформление</vt:lpstr>
      <vt:lpstr>ПРОФИЛАКТИКА ДИСГРАФИИ И ДИСЛЕКСИИ. ПРИМЕНЕНИЕ УЧИТЕЛЕМ ЛОГОПЕДИЧЕСКИХ ПРИЁМОВ НА УРОКАХ</vt:lpstr>
      <vt:lpstr>Речевые нарушения у детей с ДЦП включат: </vt:lpstr>
      <vt:lpstr>Дислексия – частичное специфическое нарушение процесса чтения, обусловленное несформированностью (нарушением) высших психических функций и проявляющееся в повторяющихся  ошибках стойкого характера. </vt:lpstr>
      <vt:lpstr>Семантическая дислексия </vt:lpstr>
      <vt:lpstr>Аграмматическая дислексия </vt:lpstr>
      <vt:lpstr>  Мнестическая дислексия </vt:lpstr>
      <vt:lpstr>Оптическая дислексия </vt:lpstr>
      <vt:lpstr>ДИСГРАФИЯ – («графо» – пишу, «дис» - расстройство)</vt:lpstr>
      <vt:lpstr>ПРИМЕР УЧЕНИЧЕСКОЙ РАБОТЫ</vt:lpstr>
      <vt:lpstr>Слайд 10</vt:lpstr>
      <vt:lpstr>Процесс   письма   обеспечивается  согласованной  работой    четырех       анализаторов</vt:lpstr>
      <vt:lpstr>Письмо — это сложная форма речевой деятельности, многоуровневый процесс. </vt:lpstr>
      <vt:lpstr>Письмо включает ряд специфических операций</vt:lpstr>
      <vt:lpstr>Слайд 14</vt:lpstr>
      <vt:lpstr>Слайд 15</vt:lpstr>
      <vt:lpstr>1. Артикуляторно-акустическая форма дисграфии.</vt:lpstr>
      <vt:lpstr>2. Акустическая форма дисграфии.</vt:lpstr>
      <vt:lpstr>Смешиваются следующие фонемы</vt:lpstr>
      <vt:lpstr>Приёмы профилактики и коррекции артикуляционно-акустической дисграфии и акустической дисграфии: </vt:lpstr>
      <vt:lpstr>3. Дисграфия на почве нарушения языкового анализа и синтеза. </vt:lpstr>
      <vt:lpstr>Приёмы профилактики и коррекции дисграфии  связанной с нарушением различных  форм языкового анализа и синтеза.</vt:lpstr>
      <vt:lpstr>4. Аграмматическая дисграфия.</vt:lpstr>
      <vt:lpstr>Приёмы профилактики и коррекции аграмматической дисграфии. </vt:lpstr>
      <vt:lpstr>5. Оптическая дисграфия.</vt:lpstr>
      <vt:lpstr>Приёмы профилактики и коррекции оптическаяой дисграфии </vt:lpstr>
      <vt:lpstr>Упражнения на устранение недостатков письменной речи.</vt:lpstr>
      <vt:lpstr>Упражнение "Корректурная правка".</vt:lpstr>
      <vt:lpstr>"Пропущенные буквы".</vt:lpstr>
      <vt:lpstr>«Лабиринты». </vt:lpstr>
      <vt:lpstr>Диктанты надо писать!  Только по-особому. </vt:lpstr>
      <vt:lpstr> Чего нельзя делать? </vt:lpstr>
      <vt:lpstr>Логопедические приёмы на уроках математики. </vt:lpstr>
      <vt:lpstr>Дидактические игры на уроках математики</vt:lpstr>
      <vt:lpstr>Заключение</vt:lpstr>
      <vt:lpstr>Список литературы</vt:lpstr>
      <vt:lpstr>СПАСИБО 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НАРУШЕНИЙ ПИСЬМЕННОЙ РЕЧИ (ДИСГРАФИИ) У ДОЩКОЛЬНИКОВ</dc:title>
  <cp:lastModifiedBy>Фот</cp:lastModifiedBy>
  <cp:revision>45</cp:revision>
  <dcterms:modified xsi:type="dcterms:W3CDTF">2012-09-12T16:13:18Z</dcterms:modified>
</cp:coreProperties>
</file>