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08DDF-8913-4D74-A691-D9F291AF0933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B7CC-365A-4766-8896-B5F468296C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F1DC1B4-4F20-44A2-93CB-D2F37BA1250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9156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EE100C-8D05-49B5-A8B8-23F283B6DE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E7F01F-E16F-46FC-8764-9AD77F867B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ayrok.ru/kartinki/page/2/" TargetMode="External"/><Relationship Id="rId3" Type="http://schemas.openxmlformats.org/officeDocument/2006/relationships/hyperlink" Target="http://fantasy-earth.ru/forum/index.php?s=3f2b7dd0034d7b9c81fef13903236e26&amp;showuser=10967&amp;tab=topics" TargetMode="External"/><Relationship Id="rId7" Type="http://schemas.openxmlformats.org/officeDocument/2006/relationships/hyperlink" Target="http://ggelhohlomauzor.net/shabloni-dlya-prezentatsi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forchildren.ru/pictures/school21.php" TargetMode="External"/><Relationship Id="rId5" Type="http://schemas.openxmlformats.org/officeDocument/2006/relationships/hyperlink" Target="http://raskrashkirus.ru/smeshariki-v-kartinkah.html" TargetMode="External"/><Relationship Id="rId10" Type="http://schemas.openxmlformats.org/officeDocument/2006/relationships/hyperlink" Target="http://start.comcouponcode.com/shablony-dlya-prezentacii-gazeta.html" TargetMode="External"/><Relationship Id="rId4" Type="http://schemas.openxmlformats.org/officeDocument/2006/relationships/hyperlink" Target="http://raskrashkirus.ru/risunok-chtotakoe-dobro.html" TargetMode="External"/><Relationship Id="rId9" Type="http://schemas.openxmlformats.org/officeDocument/2006/relationships/hyperlink" Target="http://wordpresstemplatesblogger.com/new-blogger-wordpress/%D0%BF%D1%80%D0%B5%D0%B7%D0%B5%D0%BD%D1%82%D0%B0%D1%86%D0%B8%D1%8F-%D1%84%D0%BE%D0%BD%D1%8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Поведение на занятиях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60641" y="1468955"/>
            <a:ext cx="8687520" cy="4526396"/>
          </a:xfrm>
        </p:spPr>
        <p:txBody>
          <a:bodyPr/>
          <a:lstStyle/>
          <a:p>
            <a:pPr eaLnBrk="1" hangingPunct="1"/>
            <a:r>
              <a:rPr lang="ru-RU" b="1" i="1" u="sng" smtClean="0"/>
              <a:t>В случае пропуска занятий</a:t>
            </a:r>
            <a:r>
              <a:rPr lang="ru-RU" smtClean="0"/>
              <a:t> (по уважительной причине или нет) ученик </a:t>
            </a:r>
            <a:r>
              <a:rPr lang="ru-RU" b="1" i="1" u="sng" smtClean="0"/>
              <a:t>обязан изучить материал пропущенного урока</a:t>
            </a:r>
            <a:r>
              <a:rPr lang="ru-RU" smtClean="0"/>
              <a:t>. Отсутствие на уроке не освобождает от контроля знаний. Одноклассники не забывают про больных товарищей, звонят, интересуются их здоровьем, помогают с выполнением домашних заданий.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7416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</a:t>
            </a:r>
            <a:endParaRPr lang="ru-RU" dirty="0"/>
          </a:p>
        </p:txBody>
      </p:sp>
      <p:pic>
        <p:nvPicPr>
          <p:cNvPr id="3686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76" t="4749" r="4105" b="5801"/>
          <a:stretch>
            <a:fillRect/>
          </a:stretch>
        </p:blipFill>
        <p:spPr>
          <a:xfrm>
            <a:off x="979201" y="946180"/>
            <a:ext cx="7054560" cy="5692917"/>
          </a:xfrm>
        </p:spPr>
      </p:pic>
      <p:sp>
        <p:nvSpPr>
          <p:cNvPr id="5" name="Прямоугольник 4"/>
          <p:cNvSpPr/>
          <p:nvPr/>
        </p:nvSpPr>
        <p:spPr>
          <a:xfrm>
            <a:off x="1893600" y="2775172"/>
            <a:ext cx="3070080" cy="65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6363" y="35875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4900" dirty="0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844835"/>
            <a:ext cx="8231040" cy="4022342"/>
          </a:xfrm>
        </p:spPr>
        <p:txBody>
          <a:bodyPr>
            <a:normAutofit/>
          </a:bodyPr>
          <a:lstStyle/>
          <a:p>
            <a:pPr marL="342865" indent="-342865">
              <a:buFont typeface="Wingdings 2"/>
              <a:buChar char=""/>
              <a:defRPr/>
            </a:pPr>
            <a:r>
              <a:rPr lang="ru-RU" sz="4900" dirty="0">
                <a:solidFill>
                  <a:schemeClr val="accent2">
                    <a:lumMod val="75000"/>
                  </a:schemeClr>
                </a:solidFill>
              </a:rPr>
              <a:t>Вне школы учащиеся </a:t>
            </a:r>
            <a:r>
              <a:rPr lang="ru-RU" sz="4900" b="1" u="sng" dirty="0">
                <a:solidFill>
                  <a:schemeClr val="accent2">
                    <a:lumMod val="75000"/>
                  </a:schemeClr>
                </a:solidFill>
              </a:rPr>
              <a:t>ведут себя</a:t>
            </a:r>
            <a:r>
              <a:rPr lang="ru-RU" sz="4900" dirty="0">
                <a:solidFill>
                  <a:schemeClr val="accent2">
                    <a:lumMod val="75000"/>
                  </a:schemeClr>
                </a:solidFill>
              </a:rPr>
              <a:t> так, </a:t>
            </a:r>
            <a:r>
              <a:rPr lang="ru-RU" sz="4900" b="1" u="sng" dirty="0">
                <a:solidFill>
                  <a:schemeClr val="accent2">
                    <a:lumMod val="75000"/>
                  </a:schemeClr>
                </a:solidFill>
              </a:rPr>
              <a:t>чтобы не уронить свою честь</a:t>
            </a:r>
            <a:r>
              <a:rPr lang="ru-RU" sz="4900" dirty="0">
                <a:solidFill>
                  <a:schemeClr val="accent2">
                    <a:lumMod val="75000"/>
                  </a:schemeClr>
                </a:solidFill>
              </a:rPr>
              <a:t> и достоинство, </a:t>
            </a:r>
            <a:r>
              <a:rPr lang="ru-RU" sz="4900" b="1" u="sng" dirty="0">
                <a:solidFill>
                  <a:schemeClr val="accent2">
                    <a:lumMod val="75000"/>
                  </a:schemeClr>
                </a:solidFill>
              </a:rPr>
              <a:t>не запятнать доброе имя школы.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Kcy;&amp;acy;&amp;rcy;&amp;tcy;&amp;icy;&amp;ncy;&amp;kcy;&amp;acy; 405 &amp;icy;&amp;zcy; 5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079" y="0"/>
            <a:ext cx="10516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720" y="1599919"/>
            <a:ext cx="4570560" cy="1930415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</a:rPr>
              <a:t>В С П О М Н И М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</a:rPr>
              <a:t>И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</a:rPr>
              <a:t>П О В Т О Р И М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2214634-e9dad4e33ef8b94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7949"/>
            <a:ext cx="9144000" cy="71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3380"/>
            <a:ext cx="5682240" cy="63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Правила поведения в раздевалке</a:t>
            </a:r>
            <a:endParaRPr lang="ru-RU" sz="800" dirty="0">
              <a:latin typeface="Arial" pitchFamily="34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1.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ридя в школу , обязательно переобуйся, сними головной убор.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 В</a:t>
            </a:r>
            <a:r>
              <a:rPr lang="ru-RU" sz="2400" b="1" dirty="0">
                <a:latin typeface="+mj-lt"/>
                <a:cs typeface="Times New Roman" pitchFamily="18" charset="0"/>
              </a:rPr>
              <a:t>ешай свою обувь и одежду  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 определенное (своё) место.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арежки, перчатки положи в карман , головной убор – в рукав.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дежду вешай аккуратно.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5 .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огда раздеваешься не разговаривай , раздевайся быстро, не мешай другим.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6 .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У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видел упавшую одежду- подними.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7.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удь вежлив с товарищами, помогай другим.</a:t>
            </a:r>
            <a:endParaRPr lang="ru-RU" sz="800" dirty="0">
              <a:solidFill>
                <a:srgbClr val="0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8.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СВОИ ВЕЩИ НЕ ЗАБЫВАЙ!</a:t>
            </a:r>
            <a:endParaRPr lang="ru-RU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russianshanghai.com/wp-content/uploads/2010/08/smeshariki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1816"/>
            <a:ext cx="9144000" cy="814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902720" cy="6624008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ru-RU" sz="29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Правила поведения в библиотеке</a:t>
            </a:r>
            <a:r>
              <a:rPr lang="ru-RU" sz="29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  <a:endParaRPr lang="ru-RU" sz="2900" dirty="0">
              <a:solidFill>
                <a:srgbClr val="C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1.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</a:t>
            </a:r>
            <a:r>
              <a:rPr lang="ru-RU" sz="2200" b="1" dirty="0">
                <a:latin typeface="+mj-lt"/>
                <a:cs typeface="Times New Roman" pitchFamily="18" charset="0"/>
              </a:rPr>
              <a:t> библиотеке соблюдай порядок, веди себя 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ТИХО</a:t>
            </a:r>
            <a:r>
              <a:rPr lang="ru-RU" sz="2200" b="1" dirty="0">
                <a:latin typeface="+mj-lt"/>
                <a:cs typeface="Times New Roman" pitchFamily="18" charset="0"/>
              </a:rPr>
              <a:t>.    </a:t>
            </a:r>
            <a:endParaRPr lang="ru-RU" sz="2200" b="1" dirty="0"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                         Громко не разговаривай   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ru-RU" sz="2200" b="1" dirty="0"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2.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</a:t>
            </a:r>
            <a:r>
              <a:rPr lang="ru-RU" sz="2200" b="1" dirty="0">
                <a:latin typeface="+mj-lt"/>
                <a:cs typeface="Times New Roman" pitchFamily="18" charset="0"/>
              </a:rPr>
              <a:t>ойдя , поздоровайся с библиотекарем ( Еленой Степановной), а получив книгу ,обязательно скажи  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         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СПАСИБО.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3. 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</a:t>
            </a:r>
            <a:r>
              <a:rPr lang="ru-RU" sz="2200" b="1" dirty="0">
                <a:latin typeface="+mj-lt"/>
                <a:cs typeface="Times New Roman" pitchFamily="18" charset="0"/>
              </a:rPr>
              <a:t>нигу бери только чистыми руками.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ru-RU" sz="2200" b="1" dirty="0">
              <a:latin typeface="+mj-lt"/>
            </a:endParaRPr>
          </a:p>
          <a:p>
            <a:pPr marL="466567" indent="-466567" eaLnBrk="0"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4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.В</a:t>
            </a:r>
            <a:r>
              <a:rPr lang="ru-RU" sz="2200" b="1" dirty="0">
                <a:latin typeface="+mj-lt"/>
                <a:cs typeface="Times New Roman" pitchFamily="18" charset="0"/>
              </a:rPr>
              <a:t> книге не загибай углы , не пиши ручкой ,</a:t>
            </a:r>
          </a:p>
          <a:p>
            <a:pPr marL="466567" indent="-466567" eaLnBrk="0"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             пользуйся только закладкой.</a:t>
            </a:r>
          </a:p>
          <a:p>
            <a:pPr marL="466567" indent="-466567" eaLnBrk="0">
              <a:defRPr/>
            </a:pPr>
            <a:endParaRPr lang="ru-RU" sz="2200" b="1" dirty="0">
              <a:latin typeface="+mj-lt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5. 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Е</a:t>
            </a:r>
            <a:r>
              <a:rPr lang="ru-RU" sz="2200" b="1" dirty="0">
                <a:latin typeface="+mj-lt"/>
                <a:cs typeface="Times New Roman" pitchFamily="18" charset="0"/>
              </a:rPr>
              <a:t>сли книга повреждена , « ПОДЛЕЧИ ЕЁ».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                                     Заклей.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ru-RU" sz="2200" b="1" dirty="0">
              <a:latin typeface="+mj-lt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6.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</a:t>
            </a:r>
            <a:r>
              <a:rPr lang="ru-RU" sz="2200" b="1" dirty="0">
                <a:latin typeface="+mj-lt"/>
                <a:cs typeface="Times New Roman" pitchFamily="18" charset="0"/>
              </a:rPr>
              <a:t>иблиотечные книги  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БЕРЕГИ ОСОБЕННО!   </a:t>
            </a:r>
            <a:r>
              <a:rPr lang="ru-RU" sz="2200" b="1" dirty="0">
                <a:latin typeface="+mj-lt"/>
                <a:cs typeface="Times New Roman" pitchFamily="18" charset="0"/>
              </a:rPr>
              <a:t>ЗНАЙ , что  они  предназначены  не только для тебя , а для  многих  других     детей.</a:t>
            </a:r>
            <a:endParaRPr lang="ru-RU" sz="2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llforchildren.ru/pictures/school21_s/school2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880" y="-577501"/>
            <a:ext cx="9470880" cy="7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718560" y="293791"/>
            <a:ext cx="6138720" cy="49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Правила поведения в  столовой.</a:t>
            </a:r>
            <a:endParaRPr lang="ru-RU" sz="700" dirty="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Входить в соловую надо организованно.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Не толкайся , не кричи .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СОБЛЮДАЙ ПОРЯДОК.</a:t>
            </a:r>
            <a:endParaRPr lang="ru-RU" sz="2000" b="1" dirty="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Перед едой всегда  мой  руки.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Не разговаривай во время еды.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За столом не балуйся  хлебом, не крутись ,не мешай соседу.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СТАРАЙСЯ ВСЁ СЪЕСТЬ!</a:t>
            </a:r>
            <a:endParaRPr lang="ru-RU" sz="2000" b="1" dirty="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Не выноси из столовой  булочки ,конфеты , йогурт , фрукты. Всё съедай за столом.  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Не отодвигай свою грязную тарелку в сторону соседа.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После еды задвинь свой стул под стол.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Убирай  со стола , если ты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ДЕЖУРНЫЙ</a:t>
            </a:r>
            <a:r>
              <a:rPr lang="ru-RU" sz="2000" b="1" dirty="0"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Уходя , скажи спасибо тем , кто тебя накормил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Kcy;&amp;acy;&amp;rcy;&amp;tcy;&amp;icy;&amp;ncy;&amp;kcy;&amp;acy; 93 &amp;icy;&amp;zcy; 156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040" y="0"/>
            <a:ext cx="9311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85512"/>
          <a:ext cx="8926350" cy="580669"/>
        </p:xfrm>
        <a:graphic>
          <a:graphicData uri="http://schemas.openxmlformats.org/drawingml/2006/table">
            <a:tbl>
              <a:tblPr/>
              <a:tblGrid>
                <a:gridCol w="4463175"/>
                <a:gridCol w="4463175"/>
              </a:tblGrid>
              <a:tr h="580669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http://fantasy-earth.ru/forum/index.php?showtab=topics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82944" marR="82944" marT="41476" marB="41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0" y="232227"/>
            <a:ext cx="91440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eaLnBrk="0"/>
            <a:r>
              <a:rPr lang="en-GB">
                <a:solidFill>
                  <a:schemeClr val="tx1"/>
                </a:solidFill>
                <a:hlinkClick r:id="rId4"/>
              </a:rPr>
              <a:t>http://raskrashkirus.ru/risunok-chtotakoe-dobro.html</a:t>
            </a:r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1473637"/>
            <a:ext cx="91440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eaLnBrk="0"/>
            <a:r>
              <a:rPr lang="en-GB">
                <a:hlinkClick r:id="rId5"/>
              </a:rPr>
              <a:t>http://raskrashkirus.ru/smeshariki-v-kartinkah.html</a:t>
            </a:r>
            <a:r>
              <a:rPr lang="en-GB"/>
              <a:t> </a:t>
            </a: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1" y="1839435"/>
            <a:ext cx="979632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eaLnBrk="0"/>
            <a:r>
              <a:rPr lang="en-GB">
                <a:hlinkClick r:id="rId6"/>
              </a:rPr>
              <a:t>http://allforchildren.ru/pictures/school21.php</a:t>
            </a:r>
            <a:r>
              <a:rPr lang="en-GB"/>
              <a:t> 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0" y="2342048"/>
            <a:ext cx="91440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eaLnBrk="0"/>
            <a:r>
              <a:rPr lang="en-GB">
                <a:hlinkClick r:id="rId7"/>
              </a:rPr>
              <a:t>http://ggelhohlomauzor.net/shabloni-dlya-prezentatsiy.html</a:t>
            </a:r>
            <a:r>
              <a:rPr lang="en-GB"/>
              <a:t> </a:t>
            </a:r>
          </a:p>
        </p:txBody>
      </p:sp>
      <p:sp>
        <p:nvSpPr>
          <p:cNvPr id="44041" name="Прямоугольник 13"/>
          <p:cNvSpPr>
            <a:spLocks noChangeArrowheads="1"/>
          </p:cNvSpPr>
          <p:nvPr/>
        </p:nvSpPr>
        <p:spPr bwMode="auto">
          <a:xfrm>
            <a:off x="195841" y="2710365"/>
            <a:ext cx="58968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>
                <a:hlinkClick r:id="rId8"/>
              </a:rPr>
              <a:t>http://nayrok.ru/kartinki/page/2/</a:t>
            </a:r>
            <a:endParaRPr lang="ru-RU"/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0" y="3177336"/>
            <a:ext cx="91440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eaLnBrk="0"/>
            <a:r>
              <a:rPr lang="en-GB">
                <a:hlinkClick r:id="rId9"/>
              </a:rPr>
              <a:t>http://wordpresstemplatesblogger.com/new-blogger-wordpress/презентация-фоны</a:t>
            </a:r>
            <a:r>
              <a:rPr lang="en-GB"/>
              <a:t> 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0" y="3666987"/>
            <a:ext cx="91440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eaLnBrk="0"/>
            <a:r>
              <a:rPr lang="en-GB">
                <a:hlinkClick r:id="rId10"/>
              </a:rPr>
              <a:t>http://start.comcouponcode.com/shablony-dlya-prezentacii-gazeta.html</a:t>
            </a:r>
            <a:r>
              <a:rPr lang="en-GB"/>
              <a:t> </a:t>
            </a:r>
          </a:p>
        </p:txBody>
      </p:sp>
      <p:sp>
        <p:nvSpPr>
          <p:cNvPr id="44044" name="Прямоугольник 16"/>
          <p:cNvSpPr>
            <a:spLocks noChangeArrowheads="1"/>
          </p:cNvSpPr>
          <p:nvPr/>
        </p:nvSpPr>
        <p:spPr bwMode="auto">
          <a:xfrm>
            <a:off x="0" y="4147635"/>
            <a:ext cx="659664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http://2berega.spb.ru/user/vik-navigator/file/674453/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0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</a:t>
            </a:r>
            <a:endParaRPr lang="ru-RU" dirty="0"/>
          </a:p>
        </p:txBody>
      </p:sp>
      <p:pic>
        <p:nvPicPr>
          <p:cNvPr id="2867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2321" y="1208288"/>
            <a:ext cx="7773120" cy="528535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</a:rPr>
              <a:t>Поведение до начала, в перерывах и после окончания занятий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981648"/>
            <a:ext cx="8231040" cy="44716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u="sng" smtClean="0"/>
              <a:t>Во время перерывов (перемен), обязан: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• </a:t>
            </a:r>
            <a:r>
              <a:rPr lang="ru-RU" b="1" smtClean="0"/>
              <a:t>убрать свое рабочее место;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• выйти из класса, чтобы была возможность проветрить помещение;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• подчиниться дисциплинарным требованиям дежурных, педагогов и других работников школы.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7416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№7</a:t>
            </a:r>
            <a:endParaRPr lang="ru-RU" dirty="0"/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97" t="3195" r="3598" b="4362"/>
          <a:stretch>
            <a:fillRect/>
          </a:stretch>
        </p:blipFill>
        <p:spPr>
          <a:xfrm>
            <a:off x="783360" y="763280"/>
            <a:ext cx="7577280" cy="6094720"/>
          </a:xfrm>
        </p:spPr>
      </p:pic>
      <p:sp>
        <p:nvSpPr>
          <p:cNvPr id="5" name="Прямоугольник 4"/>
          <p:cNvSpPr/>
          <p:nvPr/>
        </p:nvSpPr>
        <p:spPr>
          <a:xfrm>
            <a:off x="3918241" y="6028473"/>
            <a:ext cx="3723840" cy="82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7416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</a:t>
            </a:r>
            <a:endParaRPr lang="ru-RU" dirty="0"/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01" y="1077233"/>
            <a:ext cx="8804160" cy="5618030"/>
          </a:xfrm>
        </p:spPr>
      </p:pic>
      <p:sp>
        <p:nvSpPr>
          <p:cNvPr id="5" name="Прямоугольник 4"/>
          <p:cNvSpPr/>
          <p:nvPr/>
        </p:nvSpPr>
        <p:spPr>
          <a:xfrm>
            <a:off x="456480" y="3820722"/>
            <a:ext cx="2809440" cy="117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6363" y="35875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4900" dirty="0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535201"/>
            <a:ext cx="8229600" cy="4740978"/>
          </a:xfrm>
        </p:spPr>
        <p:txBody>
          <a:bodyPr/>
          <a:lstStyle/>
          <a:p>
            <a:pPr eaLnBrk="1" hangingPunct="1"/>
            <a:r>
              <a:rPr lang="ru-RU" smtClean="0"/>
              <a:t>Учащиеся </a:t>
            </a:r>
            <a:r>
              <a:rPr lang="ru-RU" b="1" i="1" u="sng" smtClean="0"/>
              <a:t>доброжелательно относятся друг к другу</a:t>
            </a:r>
            <a:r>
              <a:rPr lang="ru-RU" smtClean="0"/>
              <a:t>, не повышают голос и </a:t>
            </a:r>
            <a:r>
              <a:rPr lang="ru-RU" b="1" i="1" u="sng" smtClean="0"/>
              <a:t>не кричат</a:t>
            </a:r>
            <a:r>
              <a:rPr lang="ru-RU" smtClean="0"/>
              <a:t>, вежливо разговаривают со взрослыми и между собой, не говорят друг другу оскорбительные слова и </a:t>
            </a:r>
            <a:r>
              <a:rPr lang="ru-RU" b="1" u="sng" smtClean="0"/>
              <a:t>не употребляя непристойные выражения.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Учащиеся </a:t>
            </a:r>
            <a:r>
              <a:rPr lang="ru-RU" b="1" i="1" u="sng" smtClean="0"/>
              <a:t>берегут имущество школы</a:t>
            </a:r>
            <a:r>
              <a:rPr lang="ru-RU" smtClean="0"/>
              <a:t>, в т. ч. цветы и зеленые насаждения. </a:t>
            </a:r>
          </a:p>
          <a:p>
            <a:pPr eaLnBrk="1" hangingPunct="1"/>
            <a:r>
              <a:rPr lang="ru-RU" smtClean="0"/>
              <a:t>В случае порчи школьного имущества ученик и его семья </a:t>
            </a:r>
            <a:r>
              <a:rPr lang="ru-RU" b="1" i="1" u="sng" smtClean="0"/>
              <a:t>обязаны возместить нанесенный ущерб.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720" y="4082829"/>
            <a:ext cx="3110400" cy="244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6363" y="35875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4900" dirty="0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65" indent="-342865">
              <a:buFont typeface="Wingdings 2"/>
              <a:buChar char=""/>
              <a:defRPr/>
            </a:pPr>
            <a:r>
              <a:rPr lang="ru-RU" sz="3300" dirty="0"/>
              <a:t>Учащиеся поддерживают чистоту в школе, в классе, на рабочем месте, пользуясь урнами. </a:t>
            </a:r>
          </a:p>
          <a:p>
            <a:pPr marL="342865" indent="-342865">
              <a:buFont typeface="Wingdings 2"/>
              <a:buChar char=""/>
              <a:defRPr/>
            </a:pP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</a:rPr>
              <a:t>Чисто не там, где убрано, а там, где не сорят.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554459"/>
            <a:ext cx="8229600" cy="50304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dirty="0"/>
              <a:t>Учащиеся школы проявляют </a:t>
            </a:r>
            <a:r>
              <a:rPr lang="ru-RU" sz="3600" b="1" i="1" u="sng" dirty="0"/>
              <a:t>уважение к старшим</a:t>
            </a:r>
            <a:r>
              <a:rPr lang="ru-RU" sz="3600" dirty="0"/>
              <a:t>, </a:t>
            </a:r>
            <a:r>
              <a:rPr lang="ru-RU" sz="3600" b="1" i="1" u="sng" dirty="0"/>
              <a:t>здороваются со всеми взрослыми независимо от того, учат они их или нет</a:t>
            </a:r>
            <a:r>
              <a:rPr lang="ru-RU" sz="3600" dirty="0"/>
              <a:t>, заботятся о младших.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/>
              <a:t>Школьники </a:t>
            </a:r>
            <a:r>
              <a:rPr lang="ru-RU" sz="3600" b="1" u="sng" dirty="0"/>
              <a:t>уступают дорогу взрослым, старшие школьники – младшим, мальчики – девочкам.</a:t>
            </a:r>
            <a:r>
              <a:rPr lang="ru-RU" sz="3600" dirty="0"/>
              <a:t> Споры решают только на принципах уважения чужого мнения, взглядов и убеждений.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25437C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605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Поведение на занятиях</vt:lpstr>
      <vt:lpstr>Правило поведения</vt:lpstr>
      <vt:lpstr>Поведение до начала, в перерывах и после окончания занятий</vt:lpstr>
      <vt:lpstr>Правило поведения №7</vt:lpstr>
      <vt:lpstr>Правило поведения</vt:lpstr>
      <vt:lpstr>Запомни!</vt:lpstr>
      <vt:lpstr>Слайд 7</vt:lpstr>
      <vt:lpstr>Запомни!</vt:lpstr>
      <vt:lpstr>Слайд 9</vt:lpstr>
      <vt:lpstr>Правило поведения </vt:lpstr>
      <vt:lpstr>Запомни!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на занятиях</dc:title>
  <dc:creator>Grey Wolf</dc:creator>
  <cp:lastModifiedBy>Grey Wolf</cp:lastModifiedBy>
  <cp:revision>1</cp:revision>
  <dcterms:created xsi:type="dcterms:W3CDTF">2013-09-26T13:55:05Z</dcterms:created>
  <dcterms:modified xsi:type="dcterms:W3CDTF">2013-09-26T13:59:04Z</dcterms:modified>
</cp:coreProperties>
</file>