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89EA4-62AB-46A3-AB37-219694CCC03C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C42DC-0704-47E7-B4B3-CD386EE768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5931580-3CA4-4B26-BB1F-1F51D7231E05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46084" name="Rectangle 2"/>
          <p:cNvSpPr>
            <a:spLocks noChangeArrowheads="1"/>
          </p:cNvSpPr>
          <p:nvPr>
            <p:ph type="body"/>
          </p:nvPr>
        </p:nvSpPr>
        <p:spPr>
          <a:xfrm>
            <a:off x="685512" y="4343231"/>
            <a:ext cx="5485536" cy="411378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67EAE61-41EC-4892-BC61-0CBB558BF803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47108" name="Rectangle 2"/>
          <p:cNvSpPr>
            <a:spLocks noChangeArrowheads="1"/>
          </p:cNvSpPr>
          <p:nvPr>
            <p:ph type="body"/>
          </p:nvPr>
        </p:nvSpPr>
        <p:spPr>
          <a:xfrm>
            <a:off x="685512" y="4343231"/>
            <a:ext cx="5485536" cy="411378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9F1189D-E2CC-4C31-9FB8-3171087C1807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5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48132" name="Rectangle 2"/>
          <p:cNvSpPr>
            <a:spLocks noChangeArrowheads="1"/>
          </p:cNvSpPr>
          <p:nvPr>
            <p:ph type="body"/>
          </p:nvPr>
        </p:nvSpPr>
        <p:spPr>
          <a:xfrm>
            <a:off x="685512" y="4343231"/>
            <a:ext cx="5485536" cy="411378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9097-7CF8-48DE-9DEE-3A48D8A09CE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B857A50-0D13-4636-82CD-9365DF0C65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9097-7CF8-48DE-9DEE-3A48D8A09CE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A50-0D13-4636-82CD-9365DF0C65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9097-7CF8-48DE-9DEE-3A48D8A09CE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A50-0D13-4636-82CD-9365DF0C65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9097-7CF8-48DE-9DEE-3A48D8A09CE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B857A50-0D13-4636-82CD-9365DF0C65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9097-7CF8-48DE-9DEE-3A48D8A09CE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A50-0D13-4636-82CD-9365DF0C65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9097-7CF8-48DE-9DEE-3A48D8A09CE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A50-0D13-4636-82CD-9365DF0C65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9097-7CF8-48DE-9DEE-3A48D8A09CE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B857A50-0D13-4636-82CD-9365DF0C65A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9097-7CF8-48DE-9DEE-3A48D8A09CE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A50-0D13-4636-82CD-9365DF0C65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9097-7CF8-48DE-9DEE-3A48D8A09CE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A50-0D13-4636-82CD-9365DF0C65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9097-7CF8-48DE-9DEE-3A48D8A09CE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A50-0D13-4636-82CD-9365DF0C65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9097-7CF8-48DE-9DEE-3A48D8A09CE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A50-0D13-4636-82CD-9365DF0C65A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8C29097-7CF8-48DE-9DEE-3A48D8A09CE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857A50-0D13-4636-82CD-9365DF0C65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1"/>
          <p:cNvSpPr>
            <a:spLocks noChangeArrowheads="1" noChangeShapeType="1" noTextEdit="1"/>
          </p:cNvSpPr>
          <p:nvPr/>
        </p:nvSpPr>
        <p:spPr bwMode="auto">
          <a:xfrm>
            <a:off x="326881" y="653829"/>
            <a:ext cx="2612160" cy="979303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3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152735" dir="2700000" algn="ctr" rotWithShape="0">
                    <a:srgbClr val="868686"/>
                  </a:outerShdw>
                </a:effectLst>
                <a:latin typeface="Arial Black"/>
              </a:rPr>
              <a:t>Сегодня на уроке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40808" y="3363675"/>
            <a:ext cx="7594716" cy="1591861"/>
          </a:xfrm>
          <a:prstGeom prst="rect">
            <a:avLst/>
          </a:prstGeom>
          <a:noFill/>
        </p:spPr>
        <p:txBody>
          <a:bodyPr lIns="82945" tIns="41473" rIns="82945" bIns="4147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900" b="1" spc="45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</a:rPr>
              <a:t>Правила поведения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sz="4900" b="1" spc="45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</a:rPr>
              <a:t>в школе.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7" y="0"/>
            <a:ext cx="6512511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Правило поведения №5</a:t>
            </a:r>
            <a:endParaRPr lang="ru-RU" dirty="0"/>
          </a:p>
        </p:txBody>
      </p:sp>
      <p:pic>
        <p:nvPicPr>
          <p:cNvPr id="22531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2720" y="816567"/>
            <a:ext cx="8398080" cy="5813890"/>
          </a:xfrm>
        </p:spPr>
      </p:pic>
      <p:pic>
        <p:nvPicPr>
          <p:cNvPr id="22532" name="Объект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52585"/>
            <a:ext cx="6661440" cy="280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95840" y="6237295"/>
            <a:ext cx="6336000" cy="620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7" y="116632"/>
            <a:ext cx="6512511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Правило поведения №6</a:t>
            </a:r>
            <a:endParaRPr lang="ru-RU" dirty="0"/>
          </a:p>
        </p:txBody>
      </p:sp>
      <p:pic>
        <p:nvPicPr>
          <p:cNvPr id="2355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7520" y="1012427"/>
            <a:ext cx="8141760" cy="5618029"/>
          </a:xfrm>
        </p:spPr>
      </p:pic>
      <p:sp>
        <p:nvSpPr>
          <p:cNvPr id="5" name="Прямоугольник 4"/>
          <p:cNvSpPr/>
          <p:nvPr/>
        </p:nvSpPr>
        <p:spPr>
          <a:xfrm>
            <a:off x="979201" y="3233140"/>
            <a:ext cx="3396960" cy="829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7840" y="1"/>
            <a:ext cx="2216160" cy="221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363" y="358755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ru-RU" sz="4900" dirty="0">
                <a:solidFill>
                  <a:srgbClr val="FF0000"/>
                </a:solidFill>
              </a:rPr>
              <a:t>Запомни!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280" y="1553924"/>
            <a:ext cx="8686080" cy="1679216"/>
          </a:xfrm>
        </p:spPr>
        <p:txBody>
          <a:bodyPr/>
          <a:lstStyle/>
          <a:p>
            <a:pPr eaLnBrk="1" hangingPunct="1"/>
            <a:r>
              <a:rPr lang="ru-RU" b="1" smtClean="0"/>
              <a:t>Наличие дневника, тетрадей,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учебников и других школьных принадлежностей – обязательно.</a:t>
            </a:r>
          </a:p>
          <a:p>
            <a:pPr eaLnBrk="1" hangingPunct="1"/>
            <a:endParaRPr lang="ru-RU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6880" y="3102086"/>
            <a:ext cx="8229600" cy="3525490"/>
          </a:xfrm>
          <a:prstGeom prst="rect">
            <a:avLst/>
          </a:prstGeom>
        </p:spPr>
        <p:txBody>
          <a:bodyPr lIns="91430" tIns="45715" rIns="91430" bIns="45715">
            <a:normAutofit/>
          </a:bodyPr>
          <a:lstStyle/>
          <a:p>
            <a:pPr marL="342865" indent="-342865" defTabSz="829452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3200" b="1" dirty="0">
                <a:solidFill>
                  <a:schemeClr val="tx2"/>
                </a:solidFill>
              </a:rPr>
              <a:t>При </a:t>
            </a:r>
            <a:r>
              <a:rPr lang="ru-RU" sz="3200" b="1" u="sng" dirty="0">
                <a:solidFill>
                  <a:schemeClr val="tx2"/>
                </a:solidFill>
              </a:rPr>
              <a:t>входе педагога в класс</a:t>
            </a:r>
            <a:r>
              <a:rPr lang="ru-RU" sz="3200" b="1" dirty="0">
                <a:solidFill>
                  <a:schemeClr val="tx2"/>
                </a:solidFill>
              </a:rPr>
              <a:t> учащиеся </a:t>
            </a:r>
            <a:r>
              <a:rPr lang="ru-RU" sz="3200" b="1" i="1" u="sng" dirty="0">
                <a:solidFill>
                  <a:schemeClr val="tx2"/>
                </a:solidFill>
              </a:rPr>
              <a:t>встают в знак приветствия</a:t>
            </a:r>
            <a:r>
              <a:rPr lang="ru-RU" sz="3200" b="1" dirty="0">
                <a:solidFill>
                  <a:schemeClr val="tx2"/>
                </a:solidFill>
              </a:rPr>
              <a:t> и садятся после того, как педагог ответит на приветствие и разрешит сесть. Подобным образом учащиеся приветствуют любого взрослого, вошедшего в класс.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Поведение на занятиях</a:t>
            </a:r>
            <a:endParaRPr lang="ru-RU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6481" y="1337901"/>
            <a:ext cx="8687520" cy="4526395"/>
          </a:xfrm>
        </p:spPr>
        <p:txBody>
          <a:bodyPr/>
          <a:lstStyle/>
          <a:p>
            <a:pPr eaLnBrk="1" hangingPunct="1"/>
            <a:r>
              <a:rPr lang="ru-RU" sz="2900" b="1" dirty="0"/>
              <a:t>Во время урока нельзя шуметь, отвлекаться самому и отвлекать товарища от занятий посторонними разговорами, играми и другими, не относящимися к уроку делами. Урочное время должно использовать учащимися только для учебных целей, успешного освоения школьной программы. Ученик не может пользоваться на уроке плеером и жевать жевательную резинку. Мобильный телефон на уроке должен быть отключен.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2480" y="5389046"/>
            <a:ext cx="2160000" cy="129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Поведение на занятиях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05280" y="1553924"/>
            <a:ext cx="8686080" cy="1875077"/>
          </a:xfrm>
        </p:spPr>
        <p:txBody>
          <a:bodyPr/>
          <a:lstStyle/>
          <a:p>
            <a:pPr eaLnBrk="1" hangingPunct="1"/>
            <a:r>
              <a:rPr lang="ru-RU" b="1" smtClean="0"/>
              <a:t>Если учащийся </a:t>
            </a:r>
            <a:r>
              <a:rPr lang="ru-RU" b="1" u="sng" smtClean="0"/>
              <a:t>хочет задать вопрос</a:t>
            </a:r>
            <a:r>
              <a:rPr lang="ru-RU" b="1" smtClean="0"/>
              <a:t> учителю или ответить на вопрос учителя, он </a:t>
            </a:r>
            <a:r>
              <a:rPr lang="ru-RU" b="1" i="1" u="sng" smtClean="0"/>
              <a:t>поднимает руку.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60641" y="3102086"/>
            <a:ext cx="8164800" cy="3525490"/>
          </a:xfrm>
          <a:prstGeom prst="rect">
            <a:avLst/>
          </a:prstGeom>
        </p:spPr>
        <p:txBody>
          <a:bodyPr lIns="91430" tIns="45715" rIns="91430" bIns="45715">
            <a:normAutofit/>
          </a:bodyPr>
          <a:lstStyle/>
          <a:p>
            <a:pPr marL="342865" indent="-342865" defTabSz="829452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3200" b="1" dirty="0">
                <a:solidFill>
                  <a:schemeClr val="tx2"/>
                </a:solidFill>
              </a:rPr>
              <a:t>Во время занятий учащийся может по уважительной причине выйти из класса, попросив разрешения у педагога.</a:t>
            </a:r>
          </a:p>
        </p:txBody>
      </p:sp>
      <p:pic>
        <p:nvPicPr>
          <p:cNvPr id="26629" name="Picture 13" descr="fe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7680" y="4452948"/>
            <a:ext cx="2416320" cy="240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5727" y="358756"/>
            <a:ext cx="3788415" cy="2345914"/>
          </a:xfrm>
          <a:prstGeom prst="rect">
            <a:avLst/>
          </a:prstGeom>
          <a:noFill/>
        </p:spPr>
        <p:txBody>
          <a:bodyPr lIns="82945" tIns="41473" rIns="82945" bIns="4147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900" b="1" spc="45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</a:rPr>
              <a:t>Правила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sz="4900" b="1" spc="45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</a:rPr>
              <a:t>поведения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sz="4900" b="1" spc="45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</a:rPr>
              <a:t>учащихся.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736" y="3501008"/>
            <a:ext cx="5648754" cy="2315136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разработана</a:t>
            </a:r>
          </a:p>
          <a:p>
            <a:pPr>
              <a:defRPr/>
            </a:pPr>
            <a:r>
              <a:rPr 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классного часа.</a:t>
            </a:r>
          </a:p>
          <a:p>
            <a:pPr>
              <a:defRPr/>
            </a:pPr>
            <a:r>
              <a:rPr 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Классным руководителем</a:t>
            </a:r>
          </a:p>
          <a:p>
            <a:pPr>
              <a:defRPr/>
            </a:pPr>
            <a:r>
              <a:rPr lang="ru-RU" sz="2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Одеговой</a:t>
            </a:r>
            <a:r>
              <a:rPr 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Еленой Викторовной, </a:t>
            </a:r>
          </a:p>
          <a:p>
            <a:pPr>
              <a:defRPr/>
            </a:pPr>
            <a:r>
              <a:rPr 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учителем МБОУ </a:t>
            </a:r>
            <a:r>
              <a:rPr lang="ru-RU" sz="2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Вахтанской</a:t>
            </a:r>
            <a:r>
              <a:rPr 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СОШ.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1"/>
            <a:ext cx="8229600" cy="5238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b="1" i="1" u="sng" dirty="0">
                <a:solidFill>
                  <a:srgbClr val="FF0000"/>
                </a:solidFill>
              </a:rPr>
              <a:t>Общие правила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6480" y="1052751"/>
            <a:ext cx="8231040" cy="48144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sz="3300" b="1" dirty="0"/>
              <a:t>Начало первого урока 8.00.</a:t>
            </a:r>
            <a:endParaRPr lang="en-US" sz="3300" b="1" dirty="0"/>
          </a:p>
          <a:p>
            <a:pPr eaLnBrk="1" hangingPunct="1"/>
            <a:r>
              <a:rPr lang="ru-RU" sz="3300" b="1" dirty="0"/>
              <a:t>Учащиеся приходит в школу </a:t>
            </a:r>
            <a:r>
              <a:rPr lang="ru-RU" sz="3300" b="1" u="sng" dirty="0"/>
              <a:t>за 15–20 минут до начала занятий</a:t>
            </a:r>
            <a:r>
              <a:rPr lang="ru-RU" sz="3300" b="1" dirty="0"/>
              <a:t>, чистые и опрятные, снимают в гардеробе верхнюю одежду, надевают сменную обувь, занимают свое рабочее место и готовят все необходимые учебные принадлежности к предстоящему уроку. </a:t>
            </a:r>
          </a:p>
          <a:p>
            <a:pPr eaLnBrk="1" hangingPunct="1"/>
            <a:r>
              <a:rPr lang="ru-RU" sz="3300" b="1" i="1" u="sng" dirty="0"/>
              <a:t>Опаздывать на урок без уважительной причины запрещается.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4240" y="0"/>
            <a:ext cx="2309760" cy="164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>
                <a:solidFill>
                  <a:srgbClr val="FF0000"/>
                </a:solidFill>
              </a:rPr>
              <a:t>Одежда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6480" y="1468955"/>
            <a:ext cx="8231040" cy="452639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3600" b="1" dirty="0"/>
              <a:t>Школьная одежда должна соответствовать стандартом школьной формы. </a:t>
            </a:r>
          </a:p>
          <a:p>
            <a:pPr eaLnBrk="1" hangingPunct="1"/>
            <a:r>
              <a:rPr lang="ru-RU" sz="3600" b="1" dirty="0"/>
              <a:t>Ультрамодная, подчеркнутая неряшливая прическа, яркий макияж, броская бижутерия – это пренебрежение общепринятыми нормами внешнего вида учащихся. </a:t>
            </a:r>
          </a:p>
        </p:txBody>
      </p:sp>
      <p:pic>
        <p:nvPicPr>
          <p:cNvPr id="16388" name="Picture 10" descr="DSC_51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6241" y="162738"/>
            <a:ext cx="1481760" cy="192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55576" y="2780928"/>
            <a:ext cx="7594716" cy="2345914"/>
          </a:xfrm>
          <a:prstGeom prst="rect">
            <a:avLst/>
          </a:prstGeom>
          <a:noFill/>
        </p:spPr>
        <p:txBody>
          <a:bodyPr lIns="82945" tIns="41473" rIns="82945" bIns="4147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900" b="1" spc="45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</a:rPr>
              <a:t>Правила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sz="4900" b="1" spc="45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</a:rPr>
              <a:t>поведения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sz="4900" b="1" spc="45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</a:rPr>
              <a:t>во время урока.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90" y="260648"/>
            <a:ext cx="6048672" cy="108012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Правило </a:t>
            </a:r>
            <a:r>
              <a:rPr lang="ru-RU" dirty="0" smtClean="0"/>
              <a:t>поведения №1</a:t>
            </a:r>
            <a:endParaRPr lang="ru-RU" dirty="0"/>
          </a:p>
        </p:txBody>
      </p:sp>
      <p:pic>
        <p:nvPicPr>
          <p:cNvPr id="1843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5637" y="1052736"/>
            <a:ext cx="7424604" cy="5027389"/>
          </a:xfrm>
        </p:spPr>
      </p:pic>
      <p:sp>
        <p:nvSpPr>
          <p:cNvPr id="5" name="Прямоугольник 4"/>
          <p:cNvSpPr/>
          <p:nvPr/>
        </p:nvSpPr>
        <p:spPr>
          <a:xfrm>
            <a:off x="4644008" y="4077072"/>
            <a:ext cx="3201120" cy="829527"/>
          </a:xfrm>
          <a:prstGeom prst="rect">
            <a:avLst/>
          </a:prstGeom>
          <a:solidFill>
            <a:srgbClr val="33CAFF">
              <a:alpha val="9764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188640"/>
            <a:ext cx="6512511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Правило поведения №2</a:t>
            </a:r>
            <a:endParaRPr lang="ru-RU" dirty="0"/>
          </a:p>
        </p:txBody>
      </p:sp>
      <p:pic>
        <p:nvPicPr>
          <p:cNvPr id="19459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5840" y="1273094"/>
            <a:ext cx="8651520" cy="5422170"/>
          </a:xfrm>
        </p:spPr>
      </p:pic>
      <p:sp>
        <p:nvSpPr>
          <p:cNvPr id="5" name="Прямоугольник 4"/>
          <p:cNvSpPr/>
          <p:nvPr/>
        </p:nvSpPr>
        <p:spPr>
          <a:xfrm>
            <a:off x="5159521" y="4539357"/>
            <a:ext cx="3332160" cy="829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0"/>
            <a:ext cx="6512511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Правило поведения №3</a:t>
            </a:r>
            <a:endParaRPr lang="ru-RU" dirty="0"/>
          </a:p>
        </p:txBody>
      </p:sp>
      <p:pic>
        <p:nvPicPr>
          <p:cNvPr id="2048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5284" y="1554163"/>
            <a:ext cx="7545831" cy="4525962"/>
          </a:xfrm>
        </p:spPr>
      </p:pic>
      <p:sp>
        <p:nvSpPr>
          <p:cNvPr id="5" name="Прямоугольник 4"/>
          <p:cNvSpPr/>
          <p:nvPr/>
        </p:nvSpPr>
        <p:spPr>
          <a:xfrm>
            <a:off x="827584" y="4293096"/>
            <a:ext cx="2351520" cy="1241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9" y="116632"/>
            <a:ext cx="6512511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Правило поведения №4</a:t>
            </a:r>
            <a:endParaRPr lang="ru-RU" dirty="0"/>
          </a:p>
        </p:txBody>
      </p:sp>
      <p:pic>
        <p:nvPicPr>
          <p:cNvPr id="2150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6880" y="1404148"/>
            <a:ext cx="8490240" cy="4872031"/>
          </a:xfrm>
        </p:spPr>
      </p:pic>
      <p:sp>
        <p:nvSpPr>
          <p:cNvPr id="5" name="Прямоугольник 4"/>
          <p:cNvSpPr/>
          <p:nvPr/>
        </p:nvSpPr>
        <p:spPr>
          <a:xfrm>
            <a:off x="456480" y="3560054"/>
            <a:ext cx="5748480" cy="91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25437C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25437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</TotalTime>
  <Words>296</Words>
  <Application>Microsoft Office PowerPoint</Application>
  <PresentationFormat>Экран (4:3)</PresentationFormat>
  <Paragraphs>39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Общие правила</vt:lpstr>
      <vt:lpstr>Одежда</vt:lpstr>
      <vt:lpstr>Слайд 5</vt:lpstr>
      <vt:lpstr>Правило поведения №1</vt:lpstr>
      <vt:lpstr>Правило поведения №2</vt:lpstr>
      <vt:lpstr>Правило поведения №3</vt:lpstr>
      <vt:lpstr>Правило поведения №4</vt:lpstr>
      <vt:lpstr>Правило поведения №5</vt:lpstr>
      <vt:lpstr>Правило поведения №6</vt:lpstr>
      <vt:lpstr>Запомни!</vt:lpstr>
      <vt:lpstr>Поведение на занятиях</vt:lpstr>
      <vt:lpstr>Поведение на занятиях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Grey Wolf</dc:creator>
  <cp:lastModifiedBy>Grey Wolf</cp:lastModifiedBy>
  <cp:revision>1</cp:revision>
  <dcterms:created xsi:type="dcterms:W3CDTF">2013-09-26T13:56:57Z</dcterms:created>
  <dcterms:modified xsi:type="dcterms:W3CDTF">2013-09-26T13:58:39Z</dcterms:modified>
</cp:coreProperties>
</file>