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571612"/>
            <a:ext cx="7954743" cy="1107996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ru-RU" sz="6600" b="1" dirty="0" err="1" smtClean="0">
                <a:solidFill>
                  <a:schemeClr val="bg1"/>
                </a:solidFill>
                <a:latin typeface="Constantia" pitchFamily="18" charset="0"/>
              </a:rPr>
              <a:t>Те́ма</a:t>
            </a:r>
            <a:r>
              <a:rPr lang="ru-RU" sz="6600" b="1" dirty="0" smtClean="0">
                <a:solidFill>
                  <a:schemeClr val="bg1"/>
                </a:solidFill>
                <a:latin typeface="Constantia" pitchFamily="18" charset="0"/>
              </a:rPr>
              <a:t>: </a:t>
            </a:r>
            <a:r>
              <a:rPr lang="ru-RU" sz="6600" b="1" dirty="0" err="1" smtClean="0">
                <a:solidFill>
                  <a:schemeClr val="bg1"/>
                </a:solidFill>
                <a:latin typeface="Constantia" pitchFamily="18" charset="0"/>
              </a:rPr>
              <a:t>Зву́ки</a:t>
            </a:r>
            <a:r>
              <a:rPr lang="ru-RU" sz="66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6600" b="1" dirty="0" smtClean="0">
                <a:solidFill>
                  <a:schemeClr val="bg1"/>
                </a:solidFill>
                <a:latin typeface="Constantia" pitchFamily="18" charset="0"/>
              </a:rPr>
              <a:t>[</a:t>
            </a:r>
            <a:r>
              <a:rPr lang="ru-RU" sz="6600" b="1" dirty="0" smtClean="0">
                <a:solidFill>
                  <a:schemeClr val="bg1"/>
                </a:solidFill>
                <a:latin typeface="Constantia" pitchFamily="18" charset="0"/>
              </a:rPr>
              <a:t>Т</a:t>
            </a:r>
            <a:r>
              <a:rPr lang="en-US" sz="6600" b="1" dirty="0" smtClean="0">
                <a:solidFill>
                  <a:schemeClr val="bg1"/>
                </a:solidFill>
                <a:latin typeface="Constantia" pitchFamily="18" charset="0"/>
              </a:rPr>
              <a:t>]</a:t>
            </a:r>
            <a:r>
              <a:rPr lang="ru-RU" sz="6600" b="1" dirty="0" smtClean="0">
                <a:solidFill>
                  <a:schemeClr val="bg1"/>
                </a:solidFill>
                <a:latin typeface="Constantia" pitchFamily="18" charset="0"/>
              </a:rPr>
              <a:t>,</a:t>
            </a:r>
            <a:r>
              <a:rPr lang="en-US" sz="6600" b="1" dirty="0" smtClean="0">
                <a:solidFill>
                  <a:schemeClr val="bg1"/>
                </a:solidFill>
                <a:latin typeface="Constantia" pitchFamily="18" charset="0"/>
              </a:rPr>
              <a:t>[</a:t>
            </a:r>
            <a:r>
              <a:rPr lang="ru-RU" sz="6600" b="1" dirty="0" smtClean="0">
                <a:solidFill>
                  <a:schemeClr val="bg1"/>
                </a:solidFill>
                <a:latin typeface="Constantia" pitchFamily="18" charset="0"/>
              </a:rPr>
              <a:t>Т’</a:t>
            </a:r>
            <a:r>
              <a:rPr lang="en-US" sz="6600" b="1" dirty="0" smtClean="0">
                <a:solidFill>
                  <a:schemeClr val="bg1"/>
                </a:solidFill>
                <a:latin typeface="Constantia" pitchFamily="18" charset="0"/>
              </a:rPr>
              <a:t>]</a:t>
            </a:r>
            <a:endParaRPr lang="ru-RU" sz="66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Измени окончания:</a:t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071546"/>
            <a:ext cx="2813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Что делать?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071546"/>
            <a:ext cx="2821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Что делает?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337246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Constantia" pitchFamily="18" charset="0"/>
              </a:rPr>
              <a:t>Благо</a:t>
            </a:r>
            <a:r>
              <a:rPr lang="ru-RU" sz="4000" b="1" dirty="0" err="1" smtClean="0">
                <a:latin typeface="Calibri"/>
              </a:rPr>
              <a:t>̄</a:t>
            </a:r>
            <a:r>
              <a:rPr lang="ru-RU" sz="4000" b="1" dirty="0" err="1" smtClean="0">
                <a:latin typeface="Constantia" pitchFamily="18" charset="0"/>
              </a:rPr>
              <a:t>дари</a:t>
            </a:r>
            <a:r>
              <a:rPr lang="ru-RU" sz="4000" b="1" dirty="0" err="1" smtClean="0">
                <a:latin typeface="Calibri"/>
              </a:rPr>
              <a:t>́</a:t>
            </a:r>
            <a:r>
              <a:rPr lang="ru-RU" sz="4000" b="1" dirty="0" err="1" smtClean="0">
                <a:latin typeface="Constantia" pitchFamily="18" charset="0"/>
              </a:rPr>
              <a:t>ть</a:t>
            </a:r>
            <a:endParaRPr lang="ru-RU" sz="4000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500306"/>
            <a:ext cx="24105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Constantia" pitchFamily="18" charset="0"/>
              </a:rPr>
              <a:t>Ко</a:t>
            </a:r>
            <a:r>
              <a:rPr lang="ru-RU" sz="4000" b="1" dirty="0" err="1" smtClean="0">
                <a:latin typeface="Calibri"/>
              </a:rPr>
              <a:t>̄</a:t>
            </a:r>
            <a:r>
              <a:rPr lang="ru-RU" sz="4000" b="1" dirty="0" err="1" smtClean="0">
                <a:latin typeface="Constantia" pitchFamily="18" charset="0"/>
              </a:rPr>
              <a:t>рми</a:t>
            </a:r>
            <a:r>
              <a:rPr lang="ru-RU" sz="4000" b="1" dirty="0" err="1" smtClean="0">
                <a:latin typeface="Calibri"/>
              </a:rPr>
              <a:t>́</a:t>
            </a:r>
            <a:r>
              <a:rPr lang="ru-RU" sz="4000" b="1" dirty="0" err="1" smtClean="0">
                <a:latin typeface="Constantia" pitchFamily="18" charset="0"/>
              </a:rPr>
              <a:t>ть</a:t>
            </a:r>
            <a:endParaRPr lang="ru-RU" sz="4000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3286124"/>
            <a:ext cx="217880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Constantia" pitchFamily="18" charset="0"/>
              </a:rPr>
              <a:t>Люби</a:t>
            </a:r>
            <a:r>
              <a:rPr lang="ru-RU" sz="4000" b="1" dirty="0" err="1" smtClean="0">
                <a:latin typeface="Calibri"/>
              </a:rPr>
              <a:t>́</a:t>
            </a:r>
            <a:r>
              <a:rPr lang="ru-RU" sz="4000" b="1" dirty="0" err="1" smtClean="0">
                <a:latin typeface="Constantia" pitchFamily="18" charset="0"/>
              </a:rPr>
              <a:t>ть</a:t>
            </a:r>
            <a:endParaRPr lang="ru-RU" sz="4000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071942"/>
            <a:ext cx="28061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Constantia" pitchFamily="18" charset="0"/>
              </a:rPr>
              <a:t>Защища</a:t>
            </a:r>
            <a:r>
              <a:rPr lang="ru-RU" sz="4000" b="1" dirty="0" err="1" smtClean="0">
                <a:latin typeface="Calibri"/>
              </a:rPr>
              <a:t>́</a:t>
            </a:r>
            <a:r>
              <a:rPr lang="ru-RU" sz="4000" b="1" dirty="0" err="1" smtClean="0">
                <a:latin typeface="Constantia" pitchFamily="18" charset="0"/>
              </a:rPr>
              <a:t>ть</a:t>
            </a:r>
            <a:endParaRPr lang="ru-RU" sz="4000" b="1" dirty="0" smtClean="0"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C00000"/>
                </a:solidFill>
                <a:latin typeface="Constantia" pitchFamily="18" charset="0"/>
              </a:rPr>
              <a:t>Выво</a:t>
            </a:r>
            <a:r>
              <a:rPr lang="ru-RU" b="1" dirty="0" err="1" smtClean="0">
                <a:solidFill>
                  <a:srgbClr val="C00000"/>
                </a:solidFill>
                <a:latin typeface="Calibri"/>
              </a:rPr>
              <a:t>̄</a:t>
            </a:r>
            <a:r>
              <a:rPr lang="ru-RU" b="1" dirty="0" err="1" smtClean="0">
                <a:solidFill>
                  <a:srgbClr val="C00000"/>
                </a:solidFill>
                <a:latin typeface="Constantia" pitchFamily="18" charset="0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latin typeface="Calibri"/>
              </a:rPr>
              <a:t>̄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0070C0"/>
                </a:solidFill>
              </a:rPr>
              <a:t>Приро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0070C0"/>
                </a:solidFill>
              </a:rPr>
              <a:t>ду</a:t>
            </a:r>
            <a:r>
              <a:rPr lang="ru-RU" b="1" dirty="0" smtClean="0">
                <a:solidFill>
                  <a:srgbClr val="0070C0"/>
                </a:solidFill>
              </a:rPr>
              <a:t> мы </a:t>
            </a:r>
            <a:r>
              <a:rPr lang="ru-RU" b="1" dirty="0" err="1" smtClean="0">
                <a:solidFill>
                  <a:srgbClr val="0070C0"/>
                </a:solidFill>
              </a:rPr>
              <a:t>до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̄</a:t>
            </a:r>
            <a:r>
              <a:rPr lang="ru-RU" b="1" dirty="0" err="1" smtClean="0">
                <a:solidFill>
                  <a:srgbClr val="0070C0"/>
                </a:solidFill>
              </a:rPr>
              <a:t>лжны</a:t>
            </a:r>
            <a:r>
              <a:rPr lang="ru-RU" b="1" dirty="0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благо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̄</a:t>
            </a:r>
            <a:r>
              <a:rPr lang="ru-RU" b="1" dirty="0" err="1" smtClean="0">
                <a:solidFill>
                  <a:srgbClr val="0070C0"/>
                </a:solidFill>
              </a:rPr>
              <a:t>дари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0070C0"/>
                </a:solidFill>
              </a:rPr>
              <a:t>ть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бере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0070C0"/>
                </a:solidFill>
              </a:rPr>
              <a:t>чь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люби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0070C0"/>
                </a:solidFill>
              </a:rPr>
              <a:t>ть</a:t>
            </a:r>
            <a:r>
              <a:rPr lang="ru-RU" b="1" dirty="0" smtClean="0">
                <a:solidFill>
                  <a:srgbClr val="0070C0"/>
                </a:solidFill>
              </a:rPr>
              <a:t> и </a:t>
            </a:r>
            <a:r>
              <a:rPr lang="ru-RU" b="1" dirty="0" err="1" smtClean="0">
                <a:solidFill>
                  <a:srgbClr val="0070C0"/>
                </a:solidFill>
              </a:rPr>
              <a:t>са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0070C0"/>
                </a:solidFill>
              </a:rPr>
              <a:t>мо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̄</a:t>
            </a:r>
            <a:r>
              <a:rPr lang="ru-RU" b="1" dirty="0" err="1" smtClean="0">
                <a:solidFill>
                  <a:srgbClr val="0070C0"/>
                </a:solidFill>
              </a:rPr>
              <a:t>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гла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0070C0"/>
                </a:solidFill>
              </a:rPr>
              <a:t>вно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̄</a:t>
            </a:r>
            <a:r>
              <a:rPr lang="ru-RU" b="1" dirty="0" err="1" smtClean="0">
                <a:solidFill>
                  <a:srgbClr val="0070C0"/>
                </a:solidFill>
              </a:rPr>
              <a:t>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защища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0070C0"/>
                </a:solidFill>
              </a:rPr>
              <a:t>ть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по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̄</a:t>
            </a:r>
            <a:r>
              <a:rPr lang="ru-RU" b="1" dirty="0" err="1" smtClean="0">
                <a:solidFill>
                  <a:srgbClr val="0070C0"/>
                </a:solidFill>
              </a:rPr>
              <a:t>то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̄</a:t>
            </a:r>
            <a:r>
              <a:rPr lang="ru-RU" b="1" dirty="0" err="1" smtClean="0">
                <a:solidFill>
                  <a:srgbClr val="0070C0"/>
                </a:solidFill>
              </a:rPr>
              <a:t>му</a:t>
            </a:r>
            <a:r>
              <a:rPr lang="ru-RU" b="1" dirty="0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ч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̄</a:t>
            </a:r>
            <a:r>
              <a:rPr lang="ru-RU" b="1" dirty="0" err="1" smtClean="0">
                <a:solidFill>
                  <a:srgbClr val="0070C0"/>
                </a:solidFill>
              </a:rPr>
              <a:t>то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э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</a:rPr>
              <a:t>́</a:t>
            </a:r>
            <a:r>
              <a:rPr lang="ru-RU" b="1" dirty="0" err="1" smtClean="0">
                <a:solidFill>
                  <a:srgbClr val="0070C0"/>
                </a:solidFill>
              </a:rPr>
              <a:t>то</a:t>
            </a:r>
            <a:r>
              <a:rPr lang="ru-RU" b="1" dirty="0" smtClean="0">
                <a:solidFill>
                  <a:srgbClr val="0070C0"/>
                </a:solidFill>
                <a:latin typeface="Calibri"/>
              </a:rPr>
              <a:t>̄</a:t>
            </a:r>
            <a:r>
              <a:rPr lang="ru-RU" b="1" dirty="0" smtClean="0">
                <a:solidFill>
                  <a:srgbClr val="0070C0"/>
                </a:solidFill>
              </a:rPr>
              <a:t> –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наш дом. 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подготовила 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- дефектолог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Монгуш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Кара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Отканмайовна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Использованы ресурсы поисковой системы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Google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Анимации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сайта    </a:t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http://animashky.ru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1357298"/>
            <a:ext cx="96441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Како</a:t>
            </a:r>
            <a:r>
              <a:rPr lang="ru-RU" sz="26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й</a:t>
            </a:r>
            <a:r>
              <a:rPr lang="ru-RU" sz="2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ска</a:t>
            </a:r>
            <a:r>
              <a:rPr lang="ru-RU" sz="26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зо</a:t>
            </a:r>
            <a:r>
              <a:rPr lang="ru-RU" sz="26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чный</a:t>
            </a:r>
            <a:r>
              <a:rPr lang="ru-RU" sz="2600" b="1" dirty="0" smtClean="0">
                <a:solidFill>
                  <a:srgbClr val="002060"/>
                </a:solidFill>
                <a:latin typeface="Constantia" pitchFamily="18" charset="0"/>
              </a:rPr>
              <a:t> и 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удиви</a:t>
            </a:r>
            <a:r>
              <a:rPr lang="ru-RU" sz="26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тельный</a:t>
            </a:r>
            <a:r>
              <a:rPr lang="ru-RU" sz="2600" b="1" dirty="0" smtClean="0">
                <a:solidFill>
                  <a:srgbClr val="002060"/>
                </a:solidFill>
                <a:latin typeface="Constantia" pitchFamily="18" charset="0"/>
              </a:rPr>
              <a:t> мир нас 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о</a:t>
            </a:r>
            <a:r>
              <a:rPr lang="ru-RU" sz="26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кружа</a:t>
            </a:r>
            <a:r>
              <a:rPr lang="ru-RU" sz="26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2600" b="1" dirty="0" err="1" smtClean="0">
                <a:solidFill>
                  <a:srgbClr val="002060"/>
                </a:solidFill>
                <a:latin typeface="Constantia" pitchFamily="18" charset="0"/>
              </a:rPr>
              <a:t>ет</a:t>
            </a:r>
            <a:r>
              <a:rPr lang="ru-RU" sz="2600" b="1" dirty="0" smtClean="0">
                <a:solidFill>
                  <a:srgbClr val="002060"/>
                </a:solidFill>
                <a:latin typeface="Constantia" pitchFamily="18" charset="0"/>
              </a:rPr>
              <a:t>! </a:t>
            </a:r>
            <a:endParaRPr lang="ru-RU" sz="26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Приро</a:t>
            </a:r>
            <a:r>
              <a:rPr lang="ru-RU" sz="4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ду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 мы должны</a:t>
            </a:r>
            <a:r>
              <a:rPr lang="ru-RU" sz="40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благо</a:t>
            </a:r>
            <a:r>
              <a:rPr lang="ru-RU" sz="40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дари</a:t>
            </a:r>
            <a:r>
              <a:rPr lang="ru-RU" sz="4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ть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бере</a:t>
            </a:r>
            <a:r>
              <a:rPr lang="ru-RU" sz="4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чь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люби</a:t>
            </a:r>
            <a:r>
              <a:rPr lang="ru-RU" sz="4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ть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 и 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са</a:t>
            </a:r>
            <a:r>
              <a:rPr lang="ru-RU" sz="4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мое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гла</a:t>
            </a:r>
            <a:r>
              <a:rPr lang="ru-RU" sz="4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вное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- 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защища</a:t>
            </a:r>
            <a:r>
              <a:rPr lang="ru-RU" sz="40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4000" b="1" dirty="0" err="1" smtClean="0">
                <a:solidFill>
                  <a:srgbClr val="002060"/>
                </a:solidFill>
                <a:latin typeface="Constantia" pitchFamily="18" charset="0"/>
              </a:rPr>
              <a:t>ть</a:t>
            </a:r>
            <a:r>
              <a:rPr lang="ru-RU" sz="4000" b="1" dirty="0" smtClean="0">
                <a:solidFill>
                  <a:srgbClr val="002060"/>
                </a:solidFill>
                <a:latin typeface="Constantia" pitchFamily="18" charset="0"/>
              </a:rPr>
              <a:t>!</a:t>
            </a:r>
            <a:endParaRPr lang="ru-RU" sz="4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37522"/>
            <a:ext cx="4429156" cy="472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642918"/>
            <a:ext cx="4494658" cy="47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        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Приро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да</a:t>
            </a:r>
            <a:r>
              <a:rPr lang="ru-RU" sz="3200" b="1" dirty="0" smtClean="0">
                <a:solidFill>
                  <a:srgbClr val="002060"/>
                </a:solidFill>
              </a:rPr>
              <a:t> – наш дом.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Мы живём в </a:t>
            </a:r>
            <a:r>
              <a:rPr lang="ru-RU" sz="3200" b="1" dirty="0" err="1" smtClean="0">
                <a:solidFill>
                  <a:srgbClr val="002060"/>
                </a:solidFill>
              </a:rPr>
              <a:t>прекра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сно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ми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ре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ко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то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рый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ку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тан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приро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до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й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</a:rPr>
              <a:t>По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смо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три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кру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</a:rPr>
              <a:t>!                                           </a:t>
            </a:r>
            <a:r>
              <a:rPr lang="ru-RU" sz="3200" b="1" dirty="0" err="1" smtClean="0">
                <a:solidFill>
                  <a:srgbClr val="002060"/>
                </a:solidFill>
              </a:rPr>
              <a:t>Како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ска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зо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чный</a:t>
            </a:r>
            <a:r>
              <a:rPr lang="ru-RU" sz="3200" b="1" dirty="0" smtClean="0">
                <a:solidFill>
                  <a:srgbClr val="002060"/>
                </a:solidFill>
              </a:rPr>
              <a:t> и </a:t>
            </a:r>
            <a:r>
              <a:rPr lang="ru-RU" sz="3200" b="1" dirty="0" err="1" smtClean="0">
                <a:solidFill>
                  <a:srgbClr val="002060"/>
                </a:solidFill>
              </a:rPr>
              <a:t>удиви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тельный</a:t>
            </a:r>
            <a:r>
              <a:rPr lang="ru-RU" sz="3200" b="1" dirty="0" smtClean="0">
                <a:solidFill>
                  <a:srgbClr val="002060"/>
                </a:solidFill>
              </a:rPr>
              <a:t> мир нас </a:t>
            </a:r>
            <a:r>
              <a:rPr lang="ru-RU" sz="3200" b="1" dirty="0" err="1" smtClean="0">
                <a:solidFill>
                  <a:srgbClr val="00206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кружа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ет</a:t>
            </a:r>
            <a:r>
              <a:rPr lang="ru-RU" sz="3200" b="1" dirty="0" smtClean="0">
                <a:solidFill>
                  <a:srgbClr val="002060"/>
                </a:solidFill>
              </a:rPr>
              <a:t>!  Леса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smtClean="0">
                <a:solidFill>
                  <a:srgbClr val="002060"/>
                </a:solidFill>
              </a:rPr>
              <a:t>, поля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ре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ки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мо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ря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зёра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го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ры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разно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бра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зие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расте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ний</a:t>
            </a:r>
            <a:r>
              <a:rPr lang="ru-RU" sz="3200" b="1" dirty="0" smtClean="0">
                <a:solidFill>
                  <a:srgbClr val="002060"/>
                </a:solidFill>
              </a:rPr>
              <a:t> и </a:t>
            </a:r>
            <a:r>
              <a:rPr lang="ru-RU" sz="3200" b="1" dirty="0" err="1" smtClean="0">
                <a:solidFill>
                  <a:srgbClr val="002060"/>
                </a:solidFill>
              </a:rPr>
              <a:t>живо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тных</a:t>
            </a:r>
            <a:r>
              <a:rPr lang="ru-RU" sz="3200" b="1" dirty="0" smtClean="0">
                <a:solidFill>
                  <a:srgbClr val="002060"/>
                </a:solidFill>
              </a:rPr>
              <a:t>… </a:t>
            </a:r>
            <a:r>
              <a:rPr lang="ru-RU" sz="3200" b="1" dirty="0" err="1" smtClean="0">
                <a:solidFill>
                  <a:srgbClr val="002060"/>
                </a:solidFill>
              </a:rPr>
              <a:t>Э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то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приро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да</a:t>
            </a:r>
            <a:r>
              <a:rPr lang="ru-RU" sz="3200" b="1" dirty="0" smtClean="0">
                <a:solidFill>
                  <a:srgbClr val="002060"/>
                </a:solidFill>
              </a:rPr>
              <a:t>! </a:t>
            </a:r>
            <a:r>
              <a:rPr lang="ru-RU" sz="3200" b="1" dirty="0" err="1" smtClean="0">
                <a:solidFill>
                  <a:srgbClr val="00206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на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smtClean="0">
                <a:solidFill>
                  <a:srgbClr val="002060"/>
                </a:solidFill>
              </a:rPr>
              <a:t> щедра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smtClean="0">
                <a:solidFill>
                  <a:srgbClr val="002060"/>
                </a:solidFill>
              </a:rPr>
              <a:t> и </a:t>
            </a:r>
            <a:r>
              <a:rPr lang="ru-RU" sz="3200" b="1" dirty="0" err="1" smtClean="0">
                <a:solidFill>
                  <a:srgbClr val="002060"/>
                </a:solidFill>
              </a:rPr>
              <a:t>беско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ры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стна</a:t>
            </a:r>
            <a:r>
              <a:rPr lang="ru-RU" sz="3200" b="1" dirty="0" smtClean="0">
                <a:solidFill>
                  <a:srgbClr val="002060"/>
                </a:solidFill>
              </a:rPr>
              <a:t>: ведь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приро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да</a:t>
            </a:r>
            <a:r>
              <a:rPr lang="ru-RU" sz="3200" b="1" dirty="0" smtClean="0">
                <a:solidFill>
                  <a:srgbClr val="002060"/>
                </a:solidFill>
              </a:rPr>
              <a:t> даёт </a:t>
            </a:r>
            <a:r>
              <a:rPr lang="ru-RU" sz="3200" b="1" dirty="0" err="1" smtClean="0">
                <a:solidFill>
                  <a:srgbClr val="002060"/>
                </a:solidFill>
              </a:rPr>
              <a:t>чело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ве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ку</a:t>
            </a:r>
            <a:r>
              <a:rPr lang="ru-RU" sz="3200" b="1" dirty="0" smtClean="0">
                <a:solidFill>
                  <a:srgbClr val="002060"/>
                </a:solidFill>
              </a:rPr>
              <a:t> всё </a:t>
            </a:r>
            <a:r>
              <a:rPr lang="ru-RU" sz="3200" b="1" dirty="0" err="1" smtClean="0">
                <a:solidFill>
                  <a:srgbClr val="002060"/>
                </a:solidFill>
              </a:rPr>
              <a:t>нео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бхо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ди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мое</a:t>
            </a:r>
            <a:r>
              <a:rPr lang="ru-RU" sz="3200" b="1" dirty="0" smtClean="0">
                <a:solidFill>
                  <a:srgbClr val="002060"/>
                </a:solidFill>
              </a:rPr>
              <a:t> для </a:t>
            </a:r>
            <a:r>
              <a:rPr lang="ru-RU" sz="3200" b="1" dirty="0" err="1" smtClean="0">
                <a:solidFill>
                  <a:srgbClr val="002060"/>
                </a:solidFill>
              </a:rPr>
              <a:t>ег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жи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зни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  <a:r>
              <a:rPr lang="ru-RU" sz="3200" b="1" dirty="0" err="1" smtClean="0">
                <a:solidFill>
                  <a:srgbClr val="002060"/>
                </a:solidFill>
              </a:rPr>
              <a:t>пи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щу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жили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ще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де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жду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err="1" smtClean="0">
                <a:solidFill>
                  <a:srgbClr val="002060"/>
                </a:solidFill>
              </a:rPr>
              <a:t>Чело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ве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к</a:t>
            </a:r>
            <a:r>
              <a:rPr lang="ru-RU" sz="3200" b="1" dirty="0" smtClean="0">
                <a:solidFill>
                  <a:srgbClr val="002060"/>
                </a:solidFill>
              </a:rPr>
              <a:t> – часть </a:t>
            </a:r>
            <a:r>
              <a:rPr lang="ru-RU" sz="3200" b="1" dirty="0" err="1" smtClean="0">
                <a:solidFill>
                  <a:srgbClr val="002060"/>
                </a:solidFill>
              </a:rPr>
              <a:t>приро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ды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err="1" smtClean="0">
                <a:solidFill>
                  <a:srgbClr val="002060"/>
                </a:solidFill>
              </a:rPr>
              <a:t>Приро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ду</a:t>
            </a:r>
            <a:r>
              <a:rPr lang="ru-RU" sz="3200" b="1" dirty="0" smtClean="0">
                <a:solidFill>
                  <a:srgbClr val="002060"/>
                </a:solidFill>
              </a:rPr>
              <a:t> мы </a:t>
            </a:r>
            <a:r>
              <a:rPr lang="ru-RU" sz="3200" b="1" dirty="0" err="1" smtClean="0">
                <a:solidFill>
                  <a:srgbClr val="002060"/>
                </a:solidFill>
              </a:rPr>
              <a:t>до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лжны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благо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дари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ть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бере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чь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люби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ть</a:t>
            </a:r>
            <a:r>
              <a:rPr lang="ru-RU" sz="3200" b="1" dirty="0" smtClean="0">
                <a:solidFill>
                  <a:srgbClr val="002060"/>
                </a:solidFill>
              </a:rPr>
              <a:t> и </a:t>
            </a:r>
            <a:r>
              <a:rPr lang="ru-RU" sz="3200" b="1" dirty="0" err="1" smtClean="0">
                <a:solidFill>
                  <a:srgbClr val="002060"/>
                </a:solidFill>
              </a:rPr>
              <a:t>са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мое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гла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вное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защища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ть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по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то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му</a:t>
            </a:r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̄</a:t>
            </a:r>
            <a:r>
              <a:rPr lang="ru-RU" sz="3200" b="1" dirty="0" err="1" smtClean="0">
                <a:solidFill>
                  <a:srgbClr val="002060"/>
                </a:solidFill>
              </a:rPr>
              <a:t>то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э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то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002060"/>
                </a:solidFill>
              </a:rPr>
              <a:t>на</a:t>
            </a:r>
            <a:r>
              <a:rPr lang="ru-RU" sz="3200" b="1" dirty="0" err="1" smtClean="0">
                <a:solidFill>
                  <a:srgbClr val="002060"/>
                </a:solidFill>
                <a:latin typeface="Calibri"/>
              </a:rPr>
              <a:t>́</a:t>
            </a:r>
            <a:r>
              <a:rPr lang="ru-RU" sz="3200" b="1" dirty="0" err="1" smtClean="0">
                <a:solidFill>
                  <a:srgbClr val="002060"/>
                </a:solidFill>
              </a:rPr>
              <a:t>ша</a:t>
            </a:r>
            <a:r>
              <a:rPr lang="ru-RU" sz="3200" b="1" dirty="0" smtClean="0">
                <a:solidFill>
                  <a:srgbClr val="002060"/>
                </a:solidFill>
              </a:rPr>
              <a:t> жизнь, наш дом. 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AutoShape 2" descr="http://im7-tub-ru.yandex.net/i?id=398576686-12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im7-tub-ru.yandex.net/i?id=398576686-12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2855901" cy="19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52"/>
            <a:ext cx="29718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52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071678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071678"/>
            <a:ext cx="3714776" cy="207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214818"/>
            <a:ext cx="3857620" cy="24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4214818"/>
            <a:ext cx="37544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E:\чевостик\Как на Новый год\7ывф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1390650" cy="676275"/>
          </a:xfrm>
          <a:prstGeom prst="rect">
            <a:avLst/>
          </a:prstGeom>
          <a:noFill/>
        </p:spPr>
      </p:pic>
      <p:pic>
        <p:nvPicPr>
          <p:cNvPr id="4101" name="Picture 5" descr="E:\чевостик\Как на Новый год\9щ6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302589"/>
            <a:ext cx="1628779" cy="1555411"/>
          </a:xfrm>
          <a:prstGeom prst="rect">
            <a:avLst/>
          </a:prstGeom>
          <a:noFill/>
        </p:spPr>
      </p:pic>
      <p:pic>
        <p:nvPicPr>
          <p:cNvPr id="4103" name="Picture 7" descr="E:\чевостик\Как на Новый год\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704241"/>
            <a:ext cx="1643074" cy="2153759"/>
          </a:xfrm>
          <a:prstGeom prst="rect">
            <a:avLst/>
          </a:prstGeom>
          <a:noFill/>
        </p:spPr>
      </p:pic>
      <p:pic>
        <p:nvPicPr>
          <p:cNvPr id="4105" name="Picture 9" descr="E:\чевостик\Как на Новый год\2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000372"/>
            <a:ext cx="1186528" cy="1214446"/>
          </a:xfrm>
          <a:prstGeom prst="rect">
            <a:avLst/>
          </a:prstGeom>
          <a:noFill/>
        </p:spPr>
      </p:pic>
      <p:pic>
        <p:nvPicPr>
          <p:cNvPr id="4106" name="Picture 10" descr="E:\чевостик\Как на Новый год\3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2786058"/>
            <a:ext cx="1714501" cy="1928814"/>
          </a:xfrm>
          <a:prstGeom prst="rect">
            <a:avLst/>
          </a:prstGeom>
          <a:noFill/>
        </p:spPr>
      </p:pic>
      <p:pic>
        <p:nvPicPr>
          <p:cNvPr id="4107" name="Picture 11" descr="E:\чевостик\Как на Новый год\5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5360" y="5000636"/>
            <a:ext cx="1181108" cy="1428760"/>
          </a:xfrm>
          <a:prstGeom prst="rect">
            <a:avLst/>
          </a:prstGeom>
          <a:noFill/>
        </p:spPr>
      </p:pic>
      <p:pic>
        <p:nvPicPr>
          <p:cNvPr id="4109" name="Picture 13" descr="E:\чевостик\Как на Новый год\17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571612"/>
            <a:ext cx="1500166" cy="1024307"/>
          </a:xfrm>
          <a:prstGeom prst="rect">
            <a:avLst/>
          </a:prstGeom>
          <a:noFill/>
        </p:spPr>
      </p:pic>
      <p:pic>
        <p:nvPicPr>
          <p:cNvPr id="4110" name="Picture 14" descr="E:\чевостик\Как на Новый год\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3143248"/>
            <a:ext cx="1857388" cy="1873129"/>
          </a:xfrm>
          <a:prstGeom prst="rect">
            <a:avLst/>
          </a:prstGeom>
          <a:noFill/>
        </p:spPr>
      </p:pic>
      <p:pic>
        <p:nvPicPr>
          <p:cNvPr id="4112" name="Picture 16" descr="E:\чевостик\Как на Новый год\57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5715016"/>
            <a:ext cx="928694" cy="668378"/>
          </a:xfrm>
          <a:prstGeom prst="rect">
            <a:avLst/>
          </a:prstGeom>
          <a:noFill/>
        </p:spPr>
      </p:pic>
      <p:pic>
        <p:nvPicPr>
          <p:cNvPr id="16" name="Picture 3" descr="E:\чевостик\Как на Новый год\414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2" y="3857628"/>
            <a:ext cx="6652857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4272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324328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9694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571744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357563"/>
            <a:ext cx="460533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3429024" cy="297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3227016" cy="285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14290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52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                                                             Приро́да – наш дом.         Мы живём в прекра́сно̄м ми́ре, ко̄то́рый о̄ку́тан приро́до̄й. По̄смо̄три́те во̄кру́г!                                           Како́й ска́зо̄чный и удиви́тельный мир нас о̄кружа́ет!  Леса́, поля́, ре́ки, мо̄ря́, о̄зёра, го́ры, разно̄о̄бра́зие расте́ний и живо́тных… Э́то – приро́да! О̄на́ щедра́ и беско̄ры́стна: ведь приро́да даёт чело̄ве́ку всё нео̄бхо̄ди́мое для ег̄о жи́зни: пи́щу, жили́ще, о̄де́жду. Чело̄ве́к – часть приро́ды. Приро́ду мы до̄лжны́ благо̄дари́ть, бере́чь, люби́ть и са́мое гла́вное защища́ть, по̄то̄му́ ч̄то э́то – на́ша жизнь, наш дом. </vt:lpstr>
      <vt:lpstr>Слайд 6</vt:lpstr>
      <vt:lpstr>Слайд 7</vt:lpstr>
      <vt:lpstr>Слайд 8</vt:lpstr>
      <vt:lpstr>Слайд 9</vt:lpstr>
      <vt:lpstr> Измени окончания: </vt:lpstr>
      <vt:lpstr>     Выво̄д̄: Приро́ду мы до̄лжны́ благо̄дари́ть, бере́чь, люби́ть и са́мо̄е гла́вно̄е защища́ть, по̄то̄му́ ч̄то э́то̄ –  наш дом. </vt:lpstr>
      <vt:lpstr>          Презентацию подготовила  учитель - дефектолог       Монгуш Кара Отканмайовна         Использованы ресурсы поисковой системы Google .      Анимации с сайта           http://animashky.ru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33</cp:revision>
  <dcterms:modified xsi:type="dcterms:W3CDTF">2013-01-18T09:06:38Z</dcterms:modified>
</cp:coreProperties>
</file>