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3" r:id="rId4"/>
    <p:sldId id="262" r:id="rId5"/>
    <p:sldId id="264" r:id="rId6"/>
    <p:sldId id="265" r:id="rId7"/>
    <p:sldId id="257" r:id="rId8"/>
    <p:sldId id="266" r:id="rId9"/>
    <p:sldId id="26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38" y="78"/>
      </p:cViewPr>
      <p:guideLst>
        <p:guide orient="horz" pos="19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B5F1904-CD59-44AA-B9A3-85055FE76C3E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717C5C-E4A7-48E0-B2A9-79D2000A3C7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843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1904-CD59-44AA-B9A3-85055FE76C3E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17C5C-E4A7-48E0-B2A9-79D2000A3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19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1904-CD59-44AA-B9A3-85055FE76C3E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17C5C-E4A7-48E0-B2A9-79D2000A3C7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605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1904-CD59-44AA-B9A3-85055FE76C3E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17C5C-E4A7-48E0-B2A9-79D2000A3C7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583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1904-CD59-44AA-B9A3-85055FE76C3E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17C5C-E4A7-48E0-B2A9-79D2000A3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781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1904-CD59-44AA-B9A3-85055FE76C3E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17C5C-E4A7-48E0-B2A9-79D2000A3C7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524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1904-CD59-44AA-B9A3-85055FE76C3E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17C5C-E4A7-48E0-B2A9-79D2000A3C7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158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1904-CD59-44AA-B9A3-85055FE76C3E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17C5C-E4A7-48E0-B2A9-79D2000A3C7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328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1904-CD59-44AA-B9A3-85055FE76C3E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17C5C-E4A7-48E0-B2A9-79D2000A3C7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771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1904-CD59-44AA-B9A3-85055FE76C3E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17C5C-E4A7-48E0-B2A9-79D2000A3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072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1904-CD59-44AA-B9A3-85055FE76C3E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17C5C-E4A7-48E0-B2A9-79D2000A3C7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62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1904-CD59-44AA-B9A3-85055FE76C3E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17C5C-E4A7-48E0-B2A9-79D2000A3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388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1904-CD59-44AA-B9A3-85055FE76C3E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17C5C-E4A7-48E0-B2A9-79D2000A3C70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41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1904-CD59-44AA-B9A3-85055FE76C3E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17C5C-E4A7-48E0-B2A9-79D2000A3C7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396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1904-CD59-44AA-B9A3-85055FE76C3E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17C5C-E4A7-48E0-B2A9-79D2000A3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6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1904-CD59-44AA-B9A3-85055FE76C3E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17C5C-E4A7-48E0-B2A9-79D2000A3C7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819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1904-CD59-44AA-B9A3-85055FE76C3E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17C5C-E4A7-48E0-B2A9-79D2000A3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649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B5F1904-CD59-44AA-B9A3-85055FE76C3E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717C5C-E4A7-48E0-B2A9-79D2000A3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198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4519" y="1119117"/>
            <a:ext cx="5513696" cy="2267548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88165" y="1592490"/>
            <a:ext cx="6815669" cy="1320802"/>
          </a:xfrm>
        </p:spPr>
        <p:txBody>
          <a:bodyPr>
            <a:normAutofit/>
          </a:bodyPr>
          <a:lstStyle/>
          <a:p>
            <a:r>
              <a:rPr lang="ru-RU" sz="3600" b="1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Классный час «Преступление и подросток»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4519" y="4103015"/>
            <a:ext cx="609600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МБОУСОШ №61 </a:t>
            </a:r>
            <a:r>
              <a:rPr lang="ru-RU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г.Тулы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Классный руководитель 5 А класса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Аксёнова А.С</a:t>
            </a: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42803" y="5927360"/>
            <a:ext cx="1106393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Тула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10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7038" y="1904998"/>
            <a:ext cx="9601196" cy="1303867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73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Профилактика преступлений и правонарушений среди несовершеннолетних, воспитание правового сознания учащихся</a:t>
            </a:r>
            <a:r>
              <a:rPr lang="ru-RU" sz="3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0788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33" y="153029"/>
            <a:ext cx="4410910" cy="29620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501" y="3507476"/>
            <a:ext cx="7028598" cy="2879678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+mn-lt"/>
              </a:rPr>
              <a:t>№1. </a:t>
            </a:r>
            <a:r>
              <a:rPr lang="ru-RU" sz="4000" b="1" dirty="0" smtClean="0">
                <a:solidFill>
                  <a:srgbClr val="002060"/>
                </a:solidFill>
                <a:latin typeface="+mn-lt"/>
              </a:rPr>
              <a:t>Коля </a:t>
            </a:r>
            <a:r>
              <a:rPr lang="ru-RU" sz="4000" b="1" dirty="0">
                <a:solidFill>
                  <a:srgbClr val="002060"/>
                </a:solidFill>
                <a:latin typeface="+mn-lt"/>
              </a:rPr>
              <a:t>и </a:t>
            </a:r>
            <a:r>
              <a:rPr lang="ru-RU" sz="4000" b="1" dirty="0" smtClean="0">
                <a:solidFill>
                  <a:srgbClr val="002060"/>
                </a:solidFill>
                <a:latin typeface="+mn-lt"/>
              </a:rPr>
              <a:t>Вася</a:t>
            </a:r>
            <a:r>
              <a:rPr lang="ru-RU" sz="4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4000" b="1" dirty="0">
                <a:solidFill>
                  <a:srgbClr val="002060"/>
                </a:solidFill>
                <a:latin typeface="+mn-lt"/>
              </a:rPr>
              <a:t>играли во дворе в мяч. </a:t>
            </a:r>
            <a:r>
              <a:rPr lang="ru-RU" sz="4000" b="1" dirty="0" smtClean="0">
                <a:solidFill>
                  <a:srgbClr val="002060"/>
                </a:solidFill>
                <a:latin typeface="+mn-lt"/>
              </a:rPr>
              <a:t>Они </a:t>
            </a:r>
            <a:r>
              <a:rPr lang="ru-RU" sz="4000" b="1" dirty="0">
                <a:solidFill>
                  <a:srgbClr val="002060"/>
                </a:solidFill>
                <a:latin typeface="+mn-lt"/>
              </a:rPr>
              <a:t>разбили мячом окно в доме соседа. Какое правонарушение совершили подростки?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06519" y="3755976"/>
            <a:ext cx="3957853" cy="28631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67446" y="1056397"/>
            <a:ext cx="44723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гражданско –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правовое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81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7855" y="3984639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№2. </a:t>
            </a:r>
            <a:r>
              <a:rPr lang="ru-RU" b="1" dirty="0" smtClean="0"/>
              <a:t>Женю </a:t>
            </a:r>
            <a:r>
              <a:rPr lang="ru-RU" b="1" dirty="0"/>
              <a:t>задержали на улице в 23 часа 40 минут без сопровождения взрослых. Какое наказание </a:t>
            </a:r>
            <a:r>
              <a:rPr lang="ru-RU" b="1" dirty="0" smtClean="0"/>
              <a:t>грозит ему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006" y="330690"/>
            <a:ext cx="4535677" cy="301828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96000" y="762615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административная ответственность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2355" y="711304"/>
            <a:ext cx="3215050" cy="22673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392" y="711304"/>
            <a:ext cx="2863282" cy="228650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73140" y="3709623"/>
            <a:ext cx="98457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</a:rPr>
              <a:t>№3. Учащиеся 7б класса перед уроком физкультуры находились в раздевалке. После </a:t>
            </a:r>
            <a:r>
              <a:rPr lang="ru-RU" sz="2800" b="1" dirty="0" smtClean="0">
                <a:solidFill>
                  <a:prstClr val="black"/>
                </a:solidFill>
              </a:rPr>
              <a:t>звонка </a:t>
            </a:r>
            <a:r>
              <a:rPr lang="ru-RU" sz="2800" b="1" dirty="0">
                <a:solidFill>
                  <a:prstClr val="black"/>
                </a:solidFill>
              </a:rPr>
              <a:t>все ушли в спортивный зал, а </a:t>
            </a:r>
            <a:r>
              <a:rPr lang="ru-RU" sz="2800" b="1" dirty="0" smtClean="0">
                <a:solidFill>
                  <a:prstClr val="black"/>
                </a:solidFill>
              </a:rPr>
              <a:t>Рома</a:t>
            </a:r>
            <a:r>
              <a:rPr lang="ru-RU" sz="2800" b="1" dirty="0" smtClean="0">
                <a:solidFill>
                  <a:prstClr val="black"/>
                </a:solidFill>
              </a:rPr>
              <a:t> </a:t>
            </a:r>
            <a:r>
              <a:rPr lang="ru-RU" sz="2800" b="1" dirty="0">
                <a:solidFill>
                  <a:prstClr val="black"/>
                </a:solidFill>
              </a:rPr>
              <a:t>задержался и похитил мобильный телефон у своего одноклассника. Какое преступление совершил </a:t>
            </a:r>
            <a:r>
              <a:rPr lang="ru-RU" sz="2800" b="1" dirty="0" smtClean="0">
                <a:solidFill>
                  <a:prstClr val="black"/>
                </a:solidFill>
              </a:rPr>
              <a:t>Рома? </a:t>
            </a:r>
            <a:r>
              <a:rPr lang="ru-RU" sz="2800" b="1" dirty="0">
                <a:solidFill>
                  <a:prstClr val="black"/>
                </a:solidFill>
              </a:rPr>
              <a:t>С какого возраста наступает ответственность за это правонарушение?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78722" y="1341677"/>
            <a:ext cx="4285397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Уголовное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уголовная ответственность           </a:t>
            </a:r>
            <a:endParaRPr lang="ru-RU" sz="2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наступает с 14 лет.</a:t>
            </a:r>
            <a:endParaRPr lang="ru-RU" sz="2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44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02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5831" y="995248"/>
            <a:ext cx="9601196" cy="13038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7922" y="3429000"/>
            <a:ext cx="10577015" cy="2446867"/>
          </a:xfrm>
        </p:spPr>
        <p:txBody>
          <a:bodyPr>
            <a:no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Подростки ехали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трамвае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смеялись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нецензурно выражались, агрессивно реагировали на замечания окружающих.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Какое правонарушение совершили подростки? С какого возраста наступает ответственность за это правонарушение? Какое наказание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последует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72" y="115005"/>
            <a:ext cx="4442428" cy="295623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49256" y="398961"/>
            <a:ext cx="6028260" cy="4253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85750" defTabSz="457200">
              <a:lnSpc>
                <a:spcPct val="115000"/>
              </a:lnSpc>
              <a:spcBef>
                <a:spcPct val="20000"/>
              </a:spcBef>
              <a:buClr>
                <a:srgbClr val="83992A"/>
              </a:buClr>
              <a:buSzPct val="115000"/>
              <a:buFont typeface="Arial"/>
              <a:buChar char="•"/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административная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ответственность</a:t>
            </a:r>
          </a:p>
          <a:p>
            <a:pPr marL="457200" lvl="0" indent="-285750" defTabSz="457200">
              <a:lnSpc>
                <a:spcPct val="115000"/>
              </a:lnSpc>
              <a:spcBef>
                <a:spcPct val="20000"/>
              </a:spcBef>
              <a:buClr>
                <a:srgbClr val="83992A"/>
              </a:buClr>
              <a:buSzPct val="115000"/>
              <a:buFont typeface="Arial"/>
              <a:buChar char="•"/>
            </a:pP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привлекаются с 16 лет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Наказание: штраф, предупреждение, исправительные работы.</a:t>
            </a:r>
            <a:endParaRPr lang="ru-RU" sz="2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285750" defTabSz="457200">
              <a:lnSpc>
                <a:spcPct val="115000"/>
              </a:lnSpc>
              <a:spcBef>
                <a:spcPct val="20000"/>
              </a:spcBef>
              <a:buClr>
                <a:srgbClr val="83992A"/>
              </a:buClr>
              <a:buSzPct val="115000"/>
              <a:buFont typeface="Arial"/>
              <a:buChar char="•"/>
            </a:pPr>
            <a:endParaRPr lang="ru-RU" sz="3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29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979" y="982132"/>
            <a:ext cx="10467833" cy="1406226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Ребята, рассмотрите различные ситуации. Определите виды 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юридической </a:t>
            </a:r>
            <a:r>
              <a:rPr lang="ru-RU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ответственности. 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Установите соответствие.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Виды ответственности: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А- административная ответственность.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 – гражданско – правовая.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У- уголовная.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 - дисциплинарная 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957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804" y="1023075"/>
            <a:ext cx="9601196" cy="13038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7983" y="1023075"/>
            <a:ext cx="8830102" cy="485279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Порвал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учебник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одноклассника</a:t>
            </a:r>
          </a:p>
          <a:p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Появление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подростка на улице в нетрезвом виде </a:t>
            </a:r>
            <a:endParaRPr lang="ru-RU" sz="28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Избил одноклассника </a:t>
            </a:r>
            <a:endParaRPr lang="ru-RU" sz="28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Совершил кражу мобильного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телефона</a:t>
            </a:r>
          </a:p>
          <a:p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Совершил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прогул в школе </a:t>
            </a:r>
            <a:endParaRPr lang="ru-RU" sz="28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Переходил дорогу в неположенном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месте</a:t>
            </a:r>
          </a:p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Разбил мячом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окно</a:t>
            </a:r>
          </a:p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Нецензурно выражался в общественном месте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18230" y="1023075"/>
            <a:ext cx="7371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(Г)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18230" y="5105372"/>
            <a:ext cx="684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(А)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70569" y="3931664"/>
            <a:ext cx="684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(А)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01026" y="4551444"/>
            <a:ext cx="6543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(Г)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44399" y="1577003"/>
            <a:ext cx="684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(А)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41193" y="2163857"/>
            <a:ext cx="6880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(У)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15024" y="2769217"/>
            <a:ext cx="6880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(У)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378154" y="3315211"/>
            <a:ext cx="7617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(Д)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576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Источники: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http://dfiles.ru/files/o95jowhit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http://www.klassnye-chasy.ru/klassnyy-chas-my-i-zakon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27054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96</TotalTime>
  <Words>295</Words>
  <Application>Microsoft Office PowerPoint</Application>
  <PresentationFormat>Широкоэкранный</PresentationFormat>
  <Paragraphs>46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Garamond</vt:lpstr>
      <vt:lpstr>Times New Roman</vt:lpstr>
      <vt:lpstr>Натуральные материалы</vt:lpstr>
      <vt:lpstr> </vt:lpstr>
      <vt:lpstr>Цель: Профилактика преступлений и правонарушений среди несовершеннолетних, воспитание правового сознания учащихся </vt:lpstr>
      <vt:lpstr>№1. Коля и Вася играли во дворе в мяч. Они разбили мячом окно в доме соседа. Какое правонарушение совершили подростки? </vt:lpstr>
      <vt:lpstr>№2. Женю задержали на улице в 23 часа 40 минут без сопровождения взрослых. Какое наказание грозит ему?</vt:lpstr>
      <vt:lpstr>Презентация PowerPoint</vt:lpstr>
      <vt:lpstr>Презентация PowerPoint</vt:lpstr>
      <vt:lpstr>Ребята, рассмотрите различные ситуации. Определите виды юридической ответственности. Установите соответствие. </vt:lpstr>
      <vt:lpstr>Презентация PowerPoint</vt:lpstr>
      <vt:lpstr>Источники: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12</cp:revision>
  <dcterms:created xsi:type="dcterms:W3CDTF">2013-09-26T17:48:41Z</dcterms:created>
  <dcterms:modified xsi:type="dcterms:W3CDTF">2013-09-29T10:05:03Z</dcterms:modified>
</cp:coreProperties>
</file>