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8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>
            <a:off x="0" y="0"/>
            <a:ext cx="6670675" cy="97202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889000" y="809625"/>
            <a:ext cx="4964113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66750" y="5184775"/>
            <a:ext cx="5483225" cy="396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2644850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781050" y="809625"/>
            <a:ext cx="5181600" cy="38877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66750" y="5184775"/>
            <a:ext cx="5484813" cy="3968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781050" y="809625"/>
            <a:ext cx="5181600" cy="38877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66750" y="5184775"/>
            <a:ext cx="5484813" cy="38782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781050" y="809625"/>
            <a:ext cx="5181600" cy="38877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66750" y="5184775"/>
            <a:ext cx="5484813" cy="38782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781050" y="809625"/>
            <a:ext cx="5181600" cy="38877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66750" y="5184775"/>
            <a:ext cx="5484813" cy="38782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781050" y="809625"/>
            <a:ext cx="5181600" cy="38877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66750" y="5184775"/>
            <a:ext cx="5484813" cy="38782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781050" y="809625"/>
            <a:ext cx="5181600" cy="38877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66750" y="5184775"/>
            <a:ext cx="5484813" cy="38782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781050" y="809625"/>
            <a:ext cx="5181600" cy="38877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66750" y="5184775"/>
            <a:ext cx="5484813" cy="38782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781050" y="809625"/>
            <a:ext cx="5181600" cy="38877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66750" y="5184775"/>
            <a:ext cx="5484813" cy="38782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090EB-07B2-4A5C-B530-22D652870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3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41092-7C37-4B0F-A9AD-372CC8851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0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0CB4B-9164-49F0-A617-FA01E5440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7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D67C6-88BE-4EE0-B07F-8D44FCEA190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77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CD9D6-B018-4BBC-998D-EF75CDD0B05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392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FAEFC-15CA-4B3E-8FA7-E1A09C9A29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855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664BA-11E1-4CD8-9AAE-F2C7AECAAA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129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A3C1-95AB-4F45-9AC1-90643A0659C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446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ED196-10FA-437E-8C09-5B8B8778A42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719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835D1-71DE-4279-AA96-4D2B6BC1647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606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AAA92-2F2B-48D8-863B-22AFD7D2659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64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C025A-41B1-4A8E-86EB-18D019382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2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212D0-CE93-4460-90CA-0E4EE7C2C1D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652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88F5F-DE5C-45B3-A085-A45003C8532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776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232D3-0069-4A31-A1DF-501FA5B231C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028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3597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46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488239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650" y="1511300"/>
            <a:ext cx="4206875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511300"/>
            <a:ext cx="4206875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6949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8040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94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39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145FF-7AF6-4965-A359-3E516CA86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264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935112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836203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9078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7413" y="168275"/>
            <a:ext cx="2225675" cy="6330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0388" y="168275"/>
            <a:ext cx="6524625" cy="6330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9056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388" y="168275"/>
            <a:ext cx="89027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55650" y="1511300"/>
            <a:ext cx="4206875" cy="498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5114925" y="1511300"/>
            <a:ext cx="4206875" cy="4987925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16896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B02F-80CE-4FEF-A43D-CA970FFC2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4BF78-CA46-4A1A-B325-2A5F41308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CE8B-61CA-47A2-8646-1DA6631DB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2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E2D1E-506E-43EA-B583-493483248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4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E3E50-ABB5-49B9-A8A7-CE9109630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6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E9362-6F43-464D-9D02-4E4CBA1FA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5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400C0854-FC2D-41EF-B510-19206E7E0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92B13D98-7B2A-4AC6-827F-566BC0EA048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3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 rot="5400000">
            <a:off x="6426200" y="3486150"/>
            <a:ext cx="6048375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141F28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 rot="5400000">
            <a:off x="4841876" y="2320925"/>
            <a:ext cx="400050" cy="10080625"/>
          </a:xfrm>
          <a:prstGeom prst="roundRect">
            <a:avLst>
              <a:gd name="adj" fmla="val 394"/>
            </a:avLst>
          </a:prstGeom>
          <a:gradFill rotWithShape="0">
            <a:gsLst>
              <a:gs pos="0">
                <a:srgbClr val="273F4F"/>
              </a:gs>
              <a:gs pos="100000">
                <a:srgbClr val="2A69A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 rot="5400000">
            <a:off x="4495801" y="-4492625"/>
            <a:ext cx="1092200" cy="10080625"/>
          </a:xfrm>
          <a:prstGeom prst="roundRect">
            <a:avLst>
              <a:gd name="adj" fmla="val 144"/>
            </a:avLst>
          </a:prstGeom>
          <a:gradFill rotWithShape="0">
            <a:gsLst>
              <a:gs pos="0">
                <a:srgbClr val="273F4F"/>
              </a:gs>
              <a:gs pos="100000">
                <a:srgbClr val="2A69A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60388" y="168275"/>
            <a:ext cx="89027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11300"/>
            <a:ext cx="856615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755650" y="7034213"/>
            <a:ext cx="210026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0" y="1176338"/>
            <a:ext cx="8375650" cy="1905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273F4F"/>
              </a:gs>
              <a:gs pos="100000">
                <a:srgbClr val="16528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0" y="1258888"/>
            <a:ext cx="8375650" cy="1905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273F4F"/>
              </a:gs>
              <a:gs pos="100000">
                <a:srgbClr val="16528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AutoShape 9"/>
          <p:cNvSpPr>
            <a:spLocks noChangeArrowheads="1"/>
          </p:cNvSpPr>
          <p:nvPr/>
        </p:nvSpPr>
        <p:spPr bwMode="auto">
          <a:xfrm>
            <a:off x="0" y="1344613"/>
            <a:ext cx="8375650" cy="1905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273F4F"/>
              </a:gs>
              <a:gs pos="100000">
                <a:srgbClr val="16528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AutoShape 10"/>
          <p:cNvSpPr>
            <a:spLocks noChangeArrowheads="1"/>
          </p:cNvSpPr>
          <p:nvPr/>
        </p:nvSpPr>
        <p:spPr bwMode="auto">
          <a:xfrm>
            <a:off x="4298950" y="3633788"/>
            <a:ext cx="10080625" cy="1587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AutoShape 11"/>
          <p:cNvSpPr>
            <a:spLocks noChangeArrowheads="1"/>
          </p:cNvSpPr>
          <p:nvPr/>
        </p:nvSpPr>
        <p:spPr bwMode="auto">
          <a:xfrm>
            <a:off x="0" y="7054850"/>
            <a:ext cx="8375650" cy="1905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273F4F"/>
              </a:gs>
              <a:gs pos="100000">
                <a:srgbClr val="16528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AutoShape 12"/>
          <p:cNvSpPr>
            <a:spLocks noChangeArrowheads="1"/>
          </p:cNvSpPr>
          <p:nvPr/>
        </p:nvSpPr>
        <p:spPr bwMode="auto">
          <a:xfrm rot="-5400000">
            <a:off x="8804275" y="-168275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AutoShape 13"/>
          <p:cNvSpPr>
            <a:spLocks noChangeArrowheads="1"/>
          </p:cNvSpPr>
          <p:nvPr/>
        </p:nvSpPr>
        <p:spPr bwMode="auto">
          <a:xfrm rot="-5400000">
            <a:off x="8804275" y="336550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AutoShape 14"/>
          <p:cNvSpPr>
            <a:spLocks noChangeArrowheads="1"/>
          </p:cNvSpPr>
          <p:nvPr/>
        </p:nvSpPr>
        <p:spPr bwMode="auto">
          <a:xfrm rot="-5400000">
            <a:off x="8804275" y="839788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AutoShape 15"/>
          <p:cNvSpPr>
            <a:spLocks noChangeArrowheads="1"/>
          </p:cNvSpPr>
          <p:nvPr/>
        </p:nvSpPr>
        <p:spPr bwMode="auto">
          <a:xfrm rot="-5400000">
            <a:off x="8804275" y="1344613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AutoShape 16"/>
          <p:cNvSpPr>
            <a:spLocks noChangeArrowheads="1"/>
          </p:cNvSpPr>
          <p:nvPr/>
        </p:nvSpPr>
        <p:spPr bwMode="auto">
          <a:xfrm rot="-5400000">
            <a:off x="8804275" y="1847850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AutoShape 17"/>
          <p:cNvSpPr>
            <a:spLocks noChangeArrowheads="1"/>
          </p:cNvSpPr>
          <p:nvPr/>
        </p:nvSpPr>
        <p:spPr bwMode="auto">
          <a:xfrm rot="-5400000">
            <a:off x="8804275" y="2352675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AutoShape 18"/>
          <p:cNvSpPr>
            <a:spLocks noChangeArrowheads="1"/>
          </p:cNvSpPr>
          <p:nvPr/>
        </p:nvSpPr>
        <p:spPr bwMode="auto">
          <a:xfrm rot="-5400000">
            <a:off x="8804275" y="2855913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AutoShape 19"/>
          <p:cNvSpPr>
            <a:spLocks noChangeArrowheads="1"/>
          </p:cNvSpPr>
          <p:nvPr/>
        </p:nvSpPr>
        <p:spPr bwMode="auto">
          <a:xfrm rot="-5400000">
            <a:off x="8804275" y="3360738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AutoShape 20"/>
          <p:cNvSpPr>
            <a:spLocks noChangeArrowheads="1"/>
          </p:cNvSpPr>
          <p:nvPr/>
        </p:nvSpPr>
        <p:spPr bwMode="auto">
          <a:xfrm rot="-5400000">
            <a:off x="8804275" y="3863975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AutoShape 21"/>
          <p:cNvSpPr>
            <a:spLocks noChangeArrowheads="1"/>
          </p:cNvSpPr>
          <p:nvPr/>
        </p:nvSpPr>
        <p:spPr bwMode="auto">
          <a:xfrm rot="-5400000">
            <a:off x="8804275" y="4368800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AutoShape 22"/>
          <p:cNvSpPr>
            <a:spLocks noChangeArrowheads="1"/>
          </p:cNvSpPr>
          <p:nvPr/>
        </p:nvSpPr>
        <p:spPr bwMode="auto">
          <a:xfrm rot="-5400000">
            <a:off x="8804275" y="4872038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6" name="AutoShape 23"/>
          <p:cNvSpPr>
            <a:spLocks noChangeArrowheads="1"/>
          </p:cNvSpPr>
          <p:nvPr/>
        </p:nvSpPr>
        <p:spPr bwMode="auto">
          <a:xfrm rot="-5400000">
            <a:off x="8804275" y="5376863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7" name="AutoShape 24"/>
          <p:cNvSpPr>
            <a:spLocks noChangeArrowheads="1"/>
          </p:cNvSpPr>
          <p:nvPr/>
        </p:nvSpPr>
        <p:spPr bwMode="auto">
          <a:xfrm rot="-5400000">
            <a:off x="8804275" y="5880100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AEAEA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35000" y="-60325"/>
            <a:ext cx="8904288" cy="1181100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mtClean="0"/>
              <a:t/>
            </a:r>
            <a:br>
              <a:rPr lang="nl-BE" smtClean="0"/>
            </a:br>
            <a:r>
              <a:rPr lang="nl-BE" sz="4400" smtClean="0">
                <a:latin typeface="Times New Roman" pitchFamily="16" charset="0"/>
                <a:cs typeface="Times New Roman" pitchFamily="16" charset="0"/>
              </a:rPr>
              <a:t>Признаки химических реакций: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511300"/>
            <a:ext cx="4179888" cy="4899025"/>
          </a:xfrm>
        </p:spPr>
        <p:txBody>
          <a:bodyPr/>
          <a:lstStyle/>
          <a:p>
            <a:pPr marL="341313" indent="-341313" eaLnBrk="1" hangingPunct="1">
              <a:lnSpc>
                <a:spcPct val="98000"/>
              </a:lnSpc>
              <a:buSzPct val="6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nl-BE" sz="4000" smtClean="0"/>
          </a:p>
          <a:p>
            <a:pPr marL="341313" indent="-341313" eaLnBrk="1" hangingPunct="1">
              <a:buSzPct val="64000"/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nl-BE" sz="4000" smtClean="0">
                <a:solidFill>
                  <a:srgbClr val="FF950E"/>
                </a:solidFill>
                <a:latin typeface="Times New Roman" pitchFamily="16" charset="0"/>
                <a:cs typeface="Times New Roman" pitchFamily="16" charset="0"/>
              </a:rPr>
              <a:t>Выделение тепла и света</a:t>
            </a:r>
            <a:r>
              <a:rPr lang="nl-BE" sz="4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nl-BE" sz="3600" smtClean="0">
                <a:latin typeface="Times New Roman" pitchFamily="16" charset="0"/>
                <a:cs typeface="Times New Roman" pitchFamily="16" charset="0"/>
              </a:rPr>
              <a:t>(горение свечи)</a:t>
            </a:r>
            <a:r>
              <a:rPr lang="nl-BE" sz="4000" smtClean="0">
                <a:latin typeface="Times New Roman" pitchFamily="16" charset="0"/>
                <a:cs typeface="Times New Roman" pitchFamily="16" charset="0"/>
              </a:rPr>
              <a:t>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145088" y="1511300"/>
            <a:ext cx="4179887" cy="489902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grpSp>
        <p:nvGrpSpPr>
          <p:cNvPr id="4101" name="Group 4"/>
          <p:cNvGrpSpPr>
            <a:grpSpLocks/>
          </p:cNvGrpSpPr>
          <p:nvPr/>
        </p:nvGrpSpPr>
        <p:grpSpPr bwMode="auto">
          <a:xfrm>
            <a:off x="4979988" y="1503363"/>
            <a:ext cx="4378325" cy="4975225"/>
            <a:chOff x="3137" y="947"/>
            <a:chExt cx="2758" cy="3134"/>
          </a:xfrm>
        </p:grpSpPr>
        <p:pic>
          <p:nvPicPr>
            <p:cNvPr id="4102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7" y="947"/>
              <a:ext cx="2759" cy="3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3137" y="947"/>
              <a:ext cx="2759" cy="3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60388" y="212725"/>
            <a:ext cx="8904287" cy="749300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z="4400" smtClean="0">
                <a:latin typeface="Times New Roman" pitchFamily="16" charset="0"/>
                <a:cs typeface="Times New Roman" pitchFamily="16" charset="0"/>
              </a:rPr>
              <a:t>Признаки химических реакций: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11300"/>
            <a:ext cx="4395788" cy="4899025"/>
          </a:xfrm>
        </p:spPr>
        <p:txBody>
          <a:bodyPr/>
          <a:lstStyle/>
          <a:p>
            <a:pPr marL="341313" indent="-341313" eaLnBrk="1" hangingPunct="1">
              <a:lnSpc>
                <a:spcPct val="98000"/>
              </a:lnSpc>
              <a:buSzPct val="64000"/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nl-BE" sz="4000" smtClean="0">
                <a:solidFill>
                  <a:srgbClr val="FF950E"/>
                </a:solidFill>
                <a:latin typeface="Times New Roman" pitchFamily="16" charset="0"/>
                <a:cs typeface="Times New Roman" pitchFamily="16" charset="0"/>
              </a:rPr>
              <a:t>Выпадение осадка</a:t>
            </a:r>
            <a:r>
              <a:rPr lang="nl-BE" sz="4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nl-BE" sz="3600" smtClean="0">
                <a:latin typeface="Times New Roman" pitchFamily="16" charset="0"/>
                <a:cs typeface="Times New Roman" pitchFamily="16" charset="0"/>
              </a:rPr>
              <a:t>(реакция между раствором хлорида кальция и раствором щелочи)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145088" y="1979613"/>
            <a:ext cx="4179887" cy="395922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979613"/>
            <a:ext cx="4859337" cy="450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60388" y="168275"/>
            <a:ext cx="8904287" cy="839788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z="4400" smtClean="0">
                <a:latin typeface="Times New Roman" pitchFamily="16" charset="0"/>
                <a:cs typeface="Times New Roman" pitchFamily="16" charset="0"/>
              </a:rPr>
              <a:t>Признаки химических реакций: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511300"/>
            <a:ext cx="4179888" cy="4989513"/>
          </a:xfrm>
        </p:spPr>
        <p:txBody>
          <a:bodyPr/>
          <a:lstStyle/>
          <a:p>
            <a:pPr marL="341313" indent="-341313" eaLnBrk="1" hangingPunct="1">
              <a:lnSpc>
                <a:spcPct val="98000"/>
              </a:lnSpc>
              <a:buSzPct val="64000"/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nl-BE" sz="4000" smtClean="0">
                <a:solidFill>
                  <a:srgbClr val="FF950E"/>
                </a:solidFill>
                <a:latin typeface="Times New Roman" pitchFamily="16" charset="0"/>
                <a:cs typeface="Times New Roman" pitchFamily="16" charset="0"/>
              </a:rPr>
              <a:t>Выделение газа</a:t>
            </a:r>
            <a:r>
              <a:rPr lang="nl-BE" sz="4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nl-BE" sz="3600" smtClean="0">
                <a:latin typeface="Times New Roman" pitchFamily="16" charset="0"/>
                <a:cs typeface="Times New Roman" pitchFamily="16" charset="0"/>
              </a:rPr>
              <a:t>(взаимодействие гранулы цинка с соляной кислотой).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088" y="1619250"/>
            <a:ext cx="4575175" cy="377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60388" y="168275"/>
            <a:ext cx="8904287" cy="839788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z="4400" smtClean="0">
                <a:latin typeface="Times New Roman" pitchFamily="16" charset="0"/>
                <a:cs typeface="Times New Roman" pitchFamily="16" charset="0"/>
              </a:rPr>
              <a:t>Признаки химических реакций: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511300"/>
            <a:ext cx="4179888" cy="4989513"/>
          </a:xfrm>
        </p:spPr>
        <p:txBody>
          <a:bodyPr/>
          <a:lstStyle/>
          <a:p>
            <a:pPr marL="341313" indent="-341313" eaLnBrk="1" hangingPunct="1">
              <a:lnSpc>
                <a:spcPct val="98000"/>
              </a:lnSpc>
              <a:buSzPct val="64000"/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nl-BE" sz="4000" smtClean="0">
                <a:solidFill>
                  <a:srgbClr val="FF950E"/>
                </a:solidFill>
                <a:latin typeface="Times New Roman" pitchFamily="16" charset="0"/>
                <a:cs typeface="Times New Roman" pitchFamily="16" charset="0"/>
              </a:rPr>
              <a:t>Изменение окраски</a:t>
            </a:r>
            <a:r>
              <a:rPr lang="nl-BE" sz="4000" smtClean="0">
                <a:latin typeface="Times New Roman" pitchFamily="16" charset="0"/>
                <a:cs typeface="Times New Roman" pitchFamily="16" charset="0"/>
              </a:rPr>
              <a:t> (</a:t>
            </a:r>
            <a:r>
              <a:rPr lang="nl-BE" sz="3600" smtClean="0">
                <a:latin typeface="Times New Roman" pitchFamily="16" charset="0"/>
                <a:cs typeface="Times New Roman" pitchFamily="16" charset="0"/>
              </a:rPr>
              <a:t>взаимодействие роданида калия с хлоридом железа III).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088" y="1439863"/>
            <a:ext cx="4575175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60388" y="168275"/>
            <a:ext cx="8904287" cy="839788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z="4400" smtClean="0">
                <a:latin typeface="Times New Roman" pitchFamily="16" charset="0"/>
                <a:cs typeface="Times New Roman" pitchFamily="16" charset="0"/>
              </a:rPr>
              <a:t>Признаки химических реакций: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511300"/>
            <a:ext cx="4179888" cy="4989513"/>
          </a:xfrm>
        </p:spPr>
        <p:txBody>
          <a:bodyPr/>
          <a:lstStyle/>
          <a:p>
            <a:pPr marL="341313" indent="-341313" eaLnBrk="1" hangingPunct="1">
              <a:lnSpc>
                <a:spcPct val="98000"/>
              </a:lnSpc>
              <a:buSzPct val="64000"/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nl-BE" sz="4000" smtClean="0">
                <a:solidFill>
                  <a:srgbClr val="FF950E"/>
                </a:solidFill>
                <a:latin typeface="Times New Roman" pitchFamily="16" charset="0"/>
                <a:cs typeface="Times New Roman" pitchFamily="16" charset="0"/>
              </a:rPr>
              <a:t>Растворение осдка </a:t>
            </a:r>
            <a:r>
              <a:rPr lang="nl-BE" sz="3600" smtClean="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(разложение гидроксида меди)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439863"/>
            <a:ext cx="4540250" cy="384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560388" y="168275"/>
            <a:ext cx="8904287" cy="839788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z="4400" smtClean="0"/>
              <a:t>Признаки химических реакций: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511300"/>
            <a:ext cx="4179888" cy="4989513"/>
          </a:xfrm>
        </p:spPr>
        <p:txBody>
          <a:bodyPr/>
          <a:lstStyle/>
          <a:p>
            <a:pPr marL="341313" indent="-341313" eaLnBrk="1" hangingPunct="1">
              <a:lnSpc>
                <a:spcPct val="98000"/>
              </a:lnSpc>
              <a:buSzPct val="64000"/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nl-BE" sz="4000" smtClean="0">
                <a:solidFill>
                  <a:srgbClr val="FF950E"/>
                </a:solidFill>
              </a:rPr>
              <a:t>Поглощение теплоты</a:t>
            </a:r>
            <a:r>
              <a:rPr lang="nl-BE" sz="4000" smtClean="0"/>
              <a:t> </a:t>
            </a:r>
            <a:r>
              <a:rPr lang="nl-BE" sz="3600" smtClean="0"/>
              <a:t>(нагревание сахара).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439863"/>
            <a:ext cx="4500562" cy="367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539750" y="-57150"/>
            <a:ext cx="8904288" cy="680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98000"/>
              </a:lnSpc>
              <a:spcBef>
                <a:spcPts val="800"/>
              </a:spcBef>
              <a:defRPr/>
            </a:pPr>
            <a:endParaRPr lang="nl-BE" sz="4400" dirty="0" smtClean="0">
              <a:solidFill>
                <a:srgbClr val="FF950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  <a:defRPr/>
            </a:pPr>
            <a:r>
              <a:rPr lang="nl-BE" sz="4400" dirty="0" smtClean="0">
                <a:solidFill>
                  <a:srgbClr val="FF95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Реакции обмена – </a:t>
            </a:r>
            <a:r>
              <a:rPr lang="nl-BE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это такие реакции, в результате которых два сложных вещества обмениваются своими составными частями.</a:t>
            </a:r>
          </a:p>
          <a:p>
            <a:pPr hangingPunct="1">
              <a:lnSpc>
                <a:spcPct val="100000"/>
              </a:lnSpc>
              <a:spcBef>
                <a:spcPts val="800"/>
              </a:spcBef>
              <a:defRPr/>
            </a:pPr>
            <a:endParaRPr lang="nl-BE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algn="ctr" hangingPunct="1">
              <a:lnSpc>
                <a:spcPct val="100000"/>
              </a:lnSpc>
              <a:spcBef>
                <a:spcPts val="800"/>
              </a:spcBef>
              <a:defRPr/>
            </a:pPr>
            <a:r>
              <a:rPr lang="nl-BE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</a:t>
            </a:r>
          </a:p>
          <a:p>
            <a:pPr hangingPunct="1">
              <a:lnSpc>
                <a:spcPct val="100000"/>
              </a:lnSpc>
              <a:spcBef>
                <a:spcPts val="800"/>
              </a:spcBef>
              <a:defRPr/>
            </a:pPr>
            <a:endParaRPr lang="nl-BE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  <a:defRPr/>
            </a:pPr>
            <a:endParaRPr lang="nl-BE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  <a:defRPr/>
            </a:pPr>
            <a:endParaRPr lang="nl-BE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</p:txBody>
      </p:sp>
      <p:sp>
        <p:nvSpPr>
          <p:cNvPr id="10243" name="Oval 2"/>
          <p:cNvSpPr>
            <a:spLocks noChangeArrowheads="1"/>
          </p:cNvSpPr>
          <p:nvPr/>
        </p:nvSpPr>
        <p:spPr bwMode="auto">
          <a:xfrm>
            <a:off x="704850" y="3765550"/>
            <a:ext cx="914400" cy="91440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Oval 3"/>
          <p:cNvSpPr>
            <a:spLocks noChangeArrowheads="1"/>
          </p:cNvSpPr>
          <p:nvPr/>
        </p:nvSpPr>
        <p:spPr bwMode="auto">
          <a:xfrm>
            <a:off x="1260475" y="3765550"/>
            <a:ext cx="914400" cy="914400"/>
          </a:xfrm>
          <a:prstGeom prst="ellipse">
            <a:avLst/>
          </a:prstGeom>
          <a:solidFill>
            <a:srgbClr val="00B05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2339975" y="4043363"/>
            <a:ext cx="533400" cy="457200"/>
          </a:xfrm>
          <a:custGeom>
            <a:avLst/>
            <a:gdLst>
              <a:gd name="T0" fmla="*/ 462698 w 533400"/>
              <a:gd name="T1" fmla="*/ 228600 h 457200"/>
              <a:gd name="T2" fmla="*/ 266700 w 533400"/>
              <a:gd name="T3" fmla="*/ 396598 h 457200"/>
              <a:gd name="T4" fmla="*/ 70702 w 533400"/>
              <a:gd name="T5" fmla="*/ 228600 h 457200"/>
              <a:gd name="T6" fmla="*/ 266700 w 533400"/>
              <a:gd name="T7" fmla="*/ 60602 h 457200"/>
              <a:gd name="T8" fmla="*/ 0 60000 65536"/>
              <a:gd name="T9" fmla="*/ 0 60000 65536"/>
              <a:gd name="T10" fmla="*/ 0 60000 65536"/>
              <a:gd name="T11" fmla="*/ 0 60000 65536"/>
              <a:gd name="T12" fmla="*/ 70702 w 533400"/>
              <a:gd name="T13" fmla="*/ 174833 h 457200"/>
              <a:gd name="T14" fmla="*/ 462698 w 533400"/>
              <a:gd name="T15" fmla="*/ 282367 h 457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3400" h="457200">
                <a:moveTo>
                  <a:pt x="70702" y="174833"/>
                </a:moveTo>
                <a:lnTo>
                  <a:pt x="212933" y="174833"/>
                </a:lnTo>
                <a:lnTo>
                  <a:pt x="212933" y="60602"/>
                </a:lnTo>
                <a:lnTo>
                  <a:pt x="320467" y="60602"/>
                </a:lnTo>
                <a:lnTo>
                  <a:pt x="320467" y="174833"/>
                </a:lnTo>
                <a:lnTo>
                  <a:pt x="462698" y="174833"/>
                </a:lnTo>
                <a:lnTo>
                  <a:pt x="462698" y="282367"/>
                </a:lnTo>
                <a:lnTo>
                  <a:pt x="320467" y="282367"/>
                </a:lnTo>
                <a:lnTo>
                  <a:pt x="320467" y="396598"/>
                </a:lnTo>
                <a:lnTo>
                  <a:pt x="212933" y="396598"/>
                </a:lnTo>
                <a:lnTo>
                  <a:pt x="212933" y="282367"/>
                </a:lnTo>
                <a:lnTo>
                  <a:pt x="70702" y="282367"/>
                </a:lnTo>
                <a:lnTo>
                  <a:pt x="70702" y="174833"/>
                </a:lnTo>
                <a:close/>
              </a:path>
            </a:pathLst>
          </a:custGeom>
          <a:solidFill>
            <a:srgbClr val="9999FF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3060700" y="3765550"/>
            <a:ext cx="914400" cy="914400"/>
          </a:xfrm>
          <a:prstGeom prst="ellipse">
            <a:avLst/>
          </a:prstGeom>
          <a:solidFill>
            <a:srgbClr val="FFC00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>
            <a:off x="3600450" y="3765550"/>
            <a:ext cx="914400" cy="914400"/>
          </a:xfrm>
          <a:prstGeom prst="ellipse">
            <a:avLst/>
          </a:prstGeom>
          <a:solidFill>
            <a:srgbClr val="00206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AutoShape 7"/>
          <p:cNvSpPr>
            <a:spLocks noChangeArrowheads="1"/>
          </p:cNvSpPr>
          <p:nvPr/>
        </p:nvSpPr>
        <p:spPr bwMode="auto">
          <a:xfrm>
            <a:off x="4859338" y="3959225"/>
            <a:ext cx="609600" cy="484188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9999FF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5759450" y="3765550"/>
            <a:ext cx="914400" cy="914400"/>
          </a:xfrm>
          <a:prstGeom prst="ellipse">
            <a:avLst/>
          </a:prstGeom>
          <a:solidFill>
            <a:srgbClr val="FFC00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Oval 9"/>
          <p:cNvSpPr>
            <a:spLocks noChangeArrowheads="1"/>
          </p:cNvSpPr>
          <p:nvPr/>
        </p:nvSpPr>
        <p:spPr bwMode="auto">
          <a:xfrm>
            <a:off x="6300788" y="3765550"/>
            <a:ext cx="914400" cy="914400"/>
          </a:xfrm>
          <a:prstGeom prst="ellipse">
            <a:avLst/>
          </a:prstGeom>
          <a:solidFill>
            <a:srgbClr val="00B05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AutoShape 10"/>
          <p:cNvSpPr>
            <a:spLocks noChangeArrowheads="1"/>
          </p:cNvSpPr>
          <p:nvPr/>
        </p:nvSpPr>
        <p:spPr bwMode="auto">
          <a:xfrm>
            <a:off x="7380288" y="3959225"/>
            <a:ext cx="533400" cy="457200"/>
          </a:xfrm>
          <a:custGeom>
            <a:avLst/>
            <a:gdLst>
              <a:gd name="T0" fmla="*/ 462698 w 533400"/>
              <a:gd name="T1" fmla="*/ 228600 h 457200"/>
              <a:gd name="T2" fmla="*/ 266700 w 533400"/>
              <a:gd name="T3" fmla="*/ 396598 h 457200"/>
              <a:gd name="T4" fmla="*/ 70702 w 533400"/>
              <a:gd name="T5" fmla="*/ 228600 h 457200"/>
              <a:gd name="T6" fmla="*/ 266700 w 533400"/>
              <a:gd name="T7" fmla="*/ 60602 h 457200"/>
              <a:gd name="T8" fmla="*/ 0 60000 65536"/>
              <a:gd name="T9" fmla="*/ 0 60000 65536"/>
              <a:gd name="T10" fmla="*/ 0 60000 65536"/>
              <a:gd name="T11" fmla="*/ 0 60000 65536"/>
              <a:gd name="T12" fmla="*/ 70702 w 533400"/>
              <a:gd name="T13" fmla="*/ 174833 h 457200"/>
              <a:gd name="T14" fmla="*/ 462698 w 533400"/>
              <a:gd name="T15" fmla="*/ 282367 h 457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3400" h="457200">
                <a:moveTo>
                  <a:pt x="70702" y="174833"/>
                </a:moveTo>
                <a:lnTo>
                  <a:pt x="212933" y="174833"/>
                </a:lnTo>
                <a:lnTo>
                  <a:pt x="212933" y="60602"/>
                </a:lnTo>
                <a:lnTo>
                  <a:pt x="320467" y="60602"/>
                </a:lnTo>
                <a:lnTo>
                  <a:pt x="320467" y="174833"/>
                </a:lnTo>
                <a:lnTo>
                  <a:pt x="462698" y="174833"/>
                </a:lnTo>
                <a:lnTo>
                  <a:pt x="462698" y="282367"/>
                </a:lnTo>
                <a:lnTo>
                  <a:pt x="320467" y="282367"/>
                </a:lnTo>
                <a:lnTo>
                  <a:pt x="320467" y="396598"/>
                </a:lnTo>
                <a:lnTo>
                  <a:pt x="212933" y="396598"/>
                </a:lnTo>
                <a:lnTo>
                  <a:pt x="212933" y="282367"/>
                </a:lnTo>
                <a:lnTo>
                  <a:pt x="70702" y="282367"/>
                </a:lnTo>
                <a:lnTo>
                  <a:pt x="70702" y="174833"/>
                </a:lnTo>
                <a:close/>
              </a:path>
            </a:pathLst>
          </a:custGeom>
          <a:solidFill>
            <a:srgbClr val="9999FF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Oval 11"/>
          <p:cNvSpPr>
            <a:spLocks noChangeArrowheads="1"/>
          </p:cNvSpPr>
          <p:nvPr/>
        </p:nvSpPr>
        <p:spPr bwMode="auto">
          <a:xfrm>
            <a:off x="8099425" y="3765550"/>
            <a:ext cx="914400" cy="91440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Oval 12"/>
          <p:cNvSpPr>
            <a:spLocks noChangeArrowheads="1"/>
          </p:cNvSpPr>
          <p:nvPr/>
        </p:nvSpPr>
        <p:spPr bwMode="auto">
          <a:xfrm>
            <a:off x="8640763" y="3779838"/>
            <a:ext cx="914400" cy="914400"/>
          </a:xfrm>
          <a:prstGeom prst="ellipse">
            <a:avLst/>
          </a:prstGeom>
          <a:solidFill>
            <a:srgbClr val="00206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603375" y="5238750"/>
            <a:ext cx="76755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98000"/>
              </a:lnSpc>
              <a:spcBef>
                <a:spcPts val="800"/>
              </a:spcBef>
              <a:defRPr/>
            </a:pPr>
            <a:r>
              <a:rPr lang="ru-RU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АВ 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       =        CB       +      AD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560388" y="212725"/>
            <a:ext cx="8904287" cy="624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 hangingPunct="1">
              <a:lnSpc>
                <a:spcPct val="98000"/>
              </a:lnSpc>
              <a:spcBef>
                <a:spcPts val="800"/>
              </a:spcBef>
              <a:defRPr/>
            </a:pPr>
            <a:endParaRPr lang="ru-RU" sz="3200" b="1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algn="ctr" hangingPunct="1">
              <a:lnSpc>
                <a:spcPct val="100000"/>
              </a:lnSpc>
              <a:spcBef>
                <a:spcPts val="800"/>
              </a:spcBef>
              <a:defRPr/>
            </a:pPr>
            <a:r>
              <a:rPr lang="ru-RU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Хлорид меди (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 + гидроксид калия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  <a:defRPr/>
            </a:pP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CuCl</a:t>
            </a:r>
            <a:r>
              <a:rPr lang="en-US" sz="3200" b="1" baseline="-2500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KOH </a:t>
            </a:r>
            <a:r>
              <a:rPr lang="ru-RU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Cu(OH)</a:t>
            </a:r>
            <a:r>
              <a:rPr lang="en-US" sz="3200" b="1" baseline="-2500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KCl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  <a:defRPr/>
            </a:pPr>
            <a:endParaRPr lang="ru-RU" sz="3200" b="1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hangingPunct="1">
              <a:lnSpc>
                <a:spcPct val="100000"/>
              </a:lnSpc>
              <a:spcBef>
                <a:spcPts val="800"/>
              </a:spcBef>
              <a:defRPr/>
            </a:pPr>
            <a:r>
              <a:rPr lang="ru-RU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Нитрат серебра + соляная кислота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  <a:defRPr/>
            </a:pP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en-US" sz="3200" b="1" baseline="-2500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AgCl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+ HNO</a:t>
            </a:r>
            <a:r>
              <a:rPr lang="en-US" sz="3200" b="1" baseline="-2500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  <a:defRPr/>
            </a:pPr>
            <a:endParaRPr lang="ru-RU" sz="3200" b="1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hangingPunct="1">
              <a:lnSpc>
                <a:spcPct val="100000"/>
              </a:lnSpc>
              <a:spcBef>
                <a:spcPts val="800"/>
              </a:spcBef>
              <a:defRPr/>
            </a:pPr>
            <a:r>
              <a:rPr lang="ru-RU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Хлорид алюминия + гидроксид натрия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  <a:defRPr/>
            </a:pP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AlCl</a:t>
            </a:r>
            <a:r>
              <a:rPr lang="en-US" sz="3200" b="1" baseline="-2500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NaOH </a:t>
            </a:r>
            <a:r>
              <a:rPr lang="ru-RU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Al(OH)</a:t>
            </a:r>
            <a:r>
              <a:rPr lang="en-US" sz="3200" b="1" baseline="-2500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NaCl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  <a:defRPr/>
            </a:pPr>
            <a:endParaRPr lang="ru-RU" sz="3200" b="1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mincho"/>
        <a:cs typeface="msmincho"/>
      </a:majorFont>
      <a:minorFont>
        <a:latin typeface="Arial Narrow"/>
        <a:ea typeface="msmincho"/>
        <a:cs typeface="msmincho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140</Words>
  <Application>Microsoft Office PowerPoint</Application>
  <PresentationFormat>Произвольный</PresentationFormat>
  <Paragraphs>28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 Unicode MS</vt:lpstr>
      <vt:lpstr>Times New Roman</vt:lpstr>
      <vt:lpstr>SimSun</vt:lpstr>
      <vt:lpstr>msmincho</vt:lpstr>
      <vt:lpstr>Arial Narrow</vt:lpstr>
      <vt:lpstr>Тема Office</vt:lpstr>
      <vt:lpstr>1_Тема Office</vt:lpstr>
      <vt:lpstr>2_Тема Office</vt:lpstr>
      <vt:lpstr> Признаки химических реакций:</vt:lpstr>
      <vt:lpstr>Признаки химических реакций:</vt:lpstr>
      <vt:lpstr>Признаки химических реакций:</vt:lpstr>
      <vt:lpstr>Признаки химических реакций:</vt:lpstr>
      <vt:lpstr>Признаки химических реакций:</vt:lpstr>
      <vt:lpstr>Признаки химических реакций: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химических реакций:</dc:title>
  <dc:creator>user</dc:creator>
  <cp:lastModifiedBy>user</cp:lastModifiedBy>
  <cp:revision>4</cp:revision>
  <cp:lastPrinted>1601-01-01T00:00:00Z</cp:lastPrinted>
  <dcterms:created xsi:type="dcterms:W3CDTF">2009-04-16T07:32:33Z</dcterms:created>
  <dcterms:modified xsi:type="dcterms:W3CDTF">2013-01-28T08:30:18Z</dcterms:modified>
</cp:coreProperties>
</file>