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31.png"/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44;&#1086;&#1085;&#1077;&#1081;&#1082;&#1086;\&#1046;&#1086;&#1089;&#1090;&#1086;&#1074;&#1086;%20&#1048;&#1047;&#1054;%205%20&#1082;&#1083;\003.wav" TargetMode="External"/><Relationship Id="rId6" Type="http://schemas.openxmlformats.org/officeDocument/2006/relationships/image" Target="../media/image24.gif"/><Relationship Id="rId11" Type="http://schemas.openxmlformats.org/officeDocument/2006/relationships/image" Target="../media/image29.gif"/><Relationship Id="rId5" Type="http://schemas.openxmlformats.org/officeDocument/2006/relationships/image" Target="../media/image23.gif"/><Relationship Id="rId10" Type="http://schemas.openxmlformats.org/officeDocument/2006/relationships/image" Target="../media/image28.gif"/><Relationship Id="rId4" Type="http://schemas.openxmlformats.org/officeDocument/2006/relationships/image" Target="../media/image22.gif"/><Relationship Id="rId9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8" y="533400"/>
            <a:ext cx="29718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7" name="Текст 2"/>
          <p:cNvSpPr>
            <a:spLocks noGrp="1"/>
          </p:cNvSpPr>
          <p:nvPr>
            <p:ph type="body" idx="2"/>
          </p:nvPr>
        </p:nvSpPr>
        <p:spPr>
          <a:xfrm>
            <a:off x="5538788" y="3071813"/>
            <a:ext cx="2971800" cy="2582862"/>
          </a:xfrm>
        </p:spPr>
        <p:txBody>
          <a:bodyPr/>
          <a:lstStyle/>
          <a:p>
            <a:pPr marL="17463" marR="0" algn="just" eaLnBrk="1" hangingPunct="1">
              <a:spcBef>
                <a:spcPct val="0"/>
              </a:spcBef>
            </a:pPr>
            <a:r>
              <a:rPr lang="ru-RU" smtClean="0"/>
              <a:t>. Жостовские подносы изготавливались различных размеров и форм. Трактирные подносы достигали размеров стола, маленькие «закусочные» - не больше тарелки; шести и восьмиугольные, овальные, прямоугольные, круглые и даже треугольные для угловых столиков.</a:t>
            </a:r>
          </a:p>
          <a:p>
            <a:pPr marL="17463" marR="0" algn="just" eaLnBrk="1" hangingPunct="1">
              <a:spcBef>
                <a:spcPct val="0"/>
              </a:spcBef>
            </a:pPr>
            <a:endParaRPr lang="ru-RU" smtClean="0"/>
          </a:p>
          <a:p>
            <a:pPr marL="17463" marR="0" eaLnBrk="1" hangingPunct="1">
              <a:spcBef>
                <a:spcPct val="0"/>
              </a:spcBef>
            </a:pPr>
            <a:endParaRPr lang="ru-RU" smtClean="0"/>
          </a:p>
        </p:txBody>
      </p:sp>
      <p:pic>
        <p:nvPicPr>
          <p:cNvPr id="5" name="Picture 3" descr="D:\документы\папка Гали\рисунки\жостово\zhostovo-350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642938"/>
            <a:ext cx="4543425" cy="5143500"/>
          </a:xfrm>
        </p:spPr>
      </p:pic>
      <p:pic>
        <p:nvPicPr>
          <p:cNvPr id="5122" name="Picture 2" descr="D:\документы\папка Гали\рисунки\жостово\03290006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571500"/>
            <a:ext cx="27146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38788" y="357188"/>
            <a:ext cx="2971800" cy="928687"/>
          </a:xfrm>
        </p:spPr>
        <p:txBody>
          <a:bodyPr/>
          <a:lstStyle/>
          <a:p>
            <a:pPr algn="ctr"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Этапы росписи подноса.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5500688" y="1285875"/>
            <a:ext cx="2971800" cy="4857750"/>
          </a:xfrm>
        </p:spPr>
        <p:txBody>
          <a:bodyPr/>
          <a:lstStyle/>
          <a:p>
            <a:pPr marL="360363" marR="0" indent="-342900">
              <a:spcBef>
                <a:spcPct val="0"/>
              </a:spcBef>
            </a:pPr>
            <a:r>
              <a:rPr lang="ru-RU" b="1" smtClean="0">
                <a:solidFill>
                  <a:srgbClr val="771F28"/>
                </a:solidFill>
              </a:rPr>
              <a:t>Замалёвок – разбавленной краской художник наносит силуэты цветов и листьев.</a:t>
            </a:r>
          </a:p>
          <a:p>
            <a:pPr marL="360363" marR="0" indent="-342900">
              <a:spcBef>
                <a:spcPct val="0"/>
              </a:spcBef>
            </a:pPr>
            <a:r>
              <a:rPr lang="ru-RU" b="1" smtClean="0">
                <a:solidFill>
                  <a:srgbClr val="771F28"/>
                </a:solidFill>
              </a:rPr>
              <a:t>Тенёжка – Художник наносит цветные тени, появляется объём.</a:t>
            </a:r>
          </a:p>
          <a:p>
            <a:pPr marL="360363" marR="0" indent="-342900">
              <a:spcBef>
                <a:spcPct val="0"/>
              </a:spcBef>
            </a:pPr>
            <a:r>
              <a:rPr lang="ru-RU" b="1" smtClean="0">
                <a:solidFill>
                  <a:srgbClr val="771F28"/>
                </a:solidFill>
              </a:rPr>
              <a:t>Бликовка – Наложение бликов выявляет свет и объём, букет кажется освещённым.</a:t>
            </a:r>
          </a:p>
          <a:p>
            <a:pPr marL="360363" marR="0" indent="-342900">
              <a:spcBef>
                <a:spcPct val="0"/>
              </a:spcBef>
            </a:pPr>
            <a:r>
              <a:rPr lang="ru-RU" b="1" smtClean="0">
                <a:solidFill>
                  <a:srgbClr val="771F28"/>
                </a:solidFill>
              </a:rPr>
              <a:t>Чертёжка – при помощи тонкой кисти художник рисует прожилки на листочках, «семенца» в центре цветов.</a:t>
            </a:r>
          </a:p>
          <a:p>
            <a:pPr marL="360363" marR="0" indent="-342900">
              <a:spcBef>
                <a:spcPct val="0"/>
              </a:spcBef>
            </a:pPr>
            <a:r>
              <a:rPr lang="ru-RU" b="1" smtClean="0">
                <a:solidFill>
                  <a:srgbClr val="771F28"/>
                </a:solidFill>
              </a:rPr>
              <a:t>Привязка – при помощи стебельков и травинок букет оформляется в единое целое.</a:t>
            </a:r>
          </a:p>
        </p:txBody>
      </p:sp>
      <p:pic>
        <p:nvPicPr>
          <p:cNvPr id="36866" name="Picture 2" descr="F:\жостовский поднос\1замалевок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552450"/>
            <a:ext cx="4286250" cy="5311775"/>
          </a:xfrm>
          <a:noFill/>
        </p:spPr>
      </p:pic>
      <p:pic>
        <p:nvPicPr>
          <p:cNvPr id="36867" name="Picture 3" descr="F:\жостовский поднос\2тенежка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554038"/>
            <a:ext cx="4286250" cy="53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F:\жостовский поднос\3бликовка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531813"/>
            <a:ext cx="428625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F:\жостовский поднос\4чертежка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25" y="512763"/>
            <a:ext cx="4286250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F:\жостовский поднос\5привязка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25" y="538163"/>
            <a:ext cx="428625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Роза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7890" name="Picture 2" descr="F:\1 0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500063"/>
            <a:ext cx="3071813" cy="2586037"/>
          </a:xfrm>
          <a:noFill/>
        </p:spPr>
      </p:pic>
      <p:sp>
        <p:nvSpPr>
          <p:cNvPr id="26627" name="Содержимое 6"/>
          <p:cNvSpPr>
            <a:spLocks noGrp="1"/>
          </p:cNvSpPr>
          <p:nvPr>
            <p:ph sz="half" idx="2"/>
          </p:nvPr>
        </p:nvSpPr>
        <p:spPr>
          <a:xfrm>
            <a:off x="4756150" y="530225"/>
            <a:ext cx="3930650" cy="43894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7893" name="Picture 5" descr="F:\Копия (2) 1 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3286125"/>
            <a:ext cx="305752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 descr="F:\Копия 1 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500063"/>
            <a:ext cx="3500437" cy="543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7411" name="Текст 5"/>
          <p:cNvSpPr>
            <a:spLocks noGrp="1"/>
          </p:cNvSpPr>
          <p:nvPr>
            <p:ph type="body" idx="1"/>
          </p:nvPr>
        </p:nvSpPr>
        <p:spPr>
          <a:xfrm>
            <a:off x="608013" y="579438"/>
            <a:ext cx="3930650" cy="7921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2" name="Текст 7"/>
          <p:cNvSpPr>
            <a:spLocks noGrp="1"/>
          </p:cNvSpPr>
          <p:nvPr>
            <p:ph type="body" sz="half" idx="3"/>
          </p:nvPr>
        </p:nvSpPr>
        <p:spPr>
          <a:xfrm>
            <a:off x="4652963" y="579438"/>
            <a:ext cx="3930650" cy="7921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428625" y="4214813"/>
            <a:ext cx="8358188" cy="1928812"/>
          </a:xfrm>
        </p:spPr>
        <p:txBody>
          <a:bodyPr>
            <a:normAutofit lnSpcReduction="10000"/>
          </a:bodyPr>
          <a:lstStyle/>
          <a:p>
            <a:pPr algn="ctr" eaLnBrk="1" hangingPunct="1"/>
            <a:r>
              <a:rPr lang="ru-RU" smtClean="0"/>
              <a:t>Самым распространенным видом жостовской росписи подносов является букет, расположенный в центре подноса и обрамленный по борту мелким золотистым узором. </a:t>
            </a:r>
          </a:p>
        </p:txBody>
      </p:sp>
      <p:pic>
        <p:nvPicPr>
          <p:cNvPr id="6147" name="Picture 3" descr="D:\документы\папка Гали\рисунки\жостово\post-34-1177164213_thumb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571500"/>
            <a:ext cx="4143375" cy="3692525"/>
          </a:xfrm>
        </p:spPr>
      </p:pic>
      <p:pic>
        <p:nvPicPr>
          <p:cNvPr id="6146" name="Picture 2" descr="D:\документы\папка Гали\рисунки\жостово\picture75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571500"/>
            <a:ext cx="407193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8435" name="Текст 2"/>
          <p:cNvSpPr>
            <a:spLocks noGrp="1"/>
          </p:cNvSpPr>
          <p:nvPr>
            <p:ph type="body" idx="1"/>
          </p:nvPr>
        </p:nvSpPr>
        <p:spPr>
          <a:xfrm>
            <a:off x="608013" y="579438"/>
            <a:ext cx="3930650" cy="7921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6" name="Текст 3"/>
          <p:cNvSpPr>
            <a:spLocks noGrp="1"/>
          </p:cNvSpPr>
          <p:nvPr>
            <p:ph type="body" sz="half" idx="3"/>
          </p:nvPr>
        </p:nvSpPr>
        <p:spPr>
          <a:xfrm>
            <a:off x="4652963" y="579438"/>
            <a:ext cx="3930650" cy="7921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8013" y="3857625"/>
            <a:ext cx="8035925" cy="2143125"/>
          </a:xfrm>
        </p:spPr>
        <p:txBody>
          <a:bodyPr>
            <a:normAutofit fontScale="85000" lnSpcReduction="20000"/>
          </a:bodyPr>
          <a:lstStyle/>
          <a:p>
            <a:pPr marL="265176" indent="-265176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Букет превращается в нарядную группу цветов, свободно положенную на блестящий лаковый фон. Три-четыре крупных цветка (роза, тюльпан, георгин, а порой и более скромные анютины глазки, вьюнки и т.п.) окружались россыпью более мелких цветочков и бутонов, связанных между собой гибкими стебельками и легкой "травкой", то есть небольшими веточками и листочками.</a:t>
            </a:r>
            <a:endParaRPr lang="ru-RU" dirty="0"/>
          </a:p>
        </p:txBody>
      </p:sp>
      <p:sp>
        <p:nvSpPr>
          <p:cNvPr id="18438" name="Содержимое 5"/>
          <p:cNvSpPr>
            <a:spLocks noGrp="1"/>
          </p:cNvSpPr>
          <p:nvPr>
            <p:ph sz="quarter" idx="4"/>
          </p:nvPr>
        </p:nvSpPr>
        <p:spPr>
          <a:xfrm>
            <a:off x="4652963" y="1447800"/>
            <a:ext cx="3930650" cy="34893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0" name="Picture 2" descr="D:\документы\папка Гали\рисунки\жостово\65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357188"/>
            <a:ext cx="4357687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D:\документы\папка Гали\рисунки\жостово\inf_1048_qon_s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28625"/>
            <a:ext cx="38576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8313" y="4929188"/>
            <a:ext cx="8183562" cy="6762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68313" y="4929188"/>
            <a:ext cx="8183562" cy="1500187"/>
          </a:xfrm>
        </p:spPr>
        <p:txBody>
          <a:bodyPr/>
          <a:lstStyle/>
          <a:p>
            <a:pPr marR="0" algn="ctr"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 наборе садовых и полевых цветов центральное место занимала общепризнанная "царица садов и оранжерей" – роза, вокруг нее в эффектных ракурсах располагались георгины, маки, анютины глазки, колокольчики, ландыши и незабудки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8194" name="Picture 2" descr="D:\документы\папка Гали\рисунки\жостово\2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928688"/>
            <a:ext cx="2928937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D:\документы\папка Гали\рисунки\жостово\22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857250"/>
            <a:ext cx="301783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D:\документы\папка Гали\рисунки\жостово\4845--1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3" y="785813"/>
            <a:ext cx="1671637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3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 музее народных промыслов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 descr="D:\документы\папка Гали\рисунки\жостово\img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8" y="785813"/>
            <a:ext cx="4725987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57188" y="928688"/>
            <a:ext cx="34290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Verdana" pitchFamily="34" charset="0"/>
              </a:rPr>
              <a:t>Под кистью жостовских мастеров такой бытовой предмет, как поднос, неизбежно приобретает высокие качества художественного произведения, радующего глаз яркими букетами цветов и спелыми фруктами, экзотическими птицами и бабочками, виртуозно написанными на блестящем черном или цветном фоне.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1507" name="Текст 2"/>
          <p:cNvSpPr>
            <a:spLocks noGrp="1"/>
          </p:cNvSpPr>
          <p:nvPr>
            <p:ph type="body" idx="1"/>
          </p:nvPr>
        </p:nvSpPr>
        <p:spPr>
          <a:xfrm>
            <a:off x="608013" y="579438"/>
            <a:ext cx="3930650" cy="7921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8" name="Текст 3"/>
          <p:cNvSpPr>
            <a:spLocks noGrp="1"/>
          </p:cNvSpPr>
          <p:nvPr>
            <p:ph type="body" sz="half" idx="3"/>
          </p:nvPr>
        </p:nvSpPr>
        <p:spPr>
          <a:xfrm>
            <a:off x="4652963" y="579438"/>
            <a:ext cx="3930650" cy="7921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2"/>
          </p:nvPr>
        </p:nvSpPr>
        <p:spPr>
          <a:xfrm>
            <a:off x="608013" y="4857750"/>
            <a:ext cx="106362" cy="79375"/>
          </a:xfrm>
        </p:spPr>
        <p:txBody>
          <a:bodyPr>
            <a:normAutofit fontScale="250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357688" y="928688"/>
            <a:ext cx="4225925" cy="4714875"/>
          </a:xfrm>
        </p:spPr>
        <p:txBody>
          <a:bodyPr>
            <a:normAutofit lnSpcReduction="10000"/>
          </a:bodyPr>
          <a:lstStyle/>
          <a:p>
            <a:pPr marL="265176" indent="-265176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Много нового появляется в колорите, особенно в росписях на цветных фонах на поверхности подноса. Наряду с традиционным многоцветием можно встретить немало интересных тональных разработок (букеты в синей, голубой, зеленой гамме)</a:t>
            </a:r>
            <a:endParaRPr lang="ru-RU" dirty="0"/>
          </a:p>
        </p:txBody>
      </p:sp>
      <p:pic>
        <p:nvPicPr>
          <p:cNvPr id="9218" name="Picture 2" descr="Поднос Жостово Этюд, круглый, 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428625"/>
            <a:ext cx="35718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Поднос Жостово Гжель, фигурный большой, 37*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214688"/>
            <a:ext cx="35718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143375"/>
            <a:ext cx="8183562" cy="1857375"/>
          </a:xfrm>
        </p:spPr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000" b="0" dirty="0" err="1" smtClean="0">
                <a:solidFill>
                  <a:schemeClr val="bg2">
                    <a:lumMod val="25000"/>
                  </a:schemeClr>
                </a:solidFill>
              </a:rPr>
              <a:t>Жостовский</a:t>
            </a:r>
            <a:r>
              <a:rPr lang="ru-RU" sz="2000" b="0" dirty="0" smtClean="0">
                <a:solidFill>
                  <a:schemeClr val="bg2">
                    <a:lumMod val="25000"/>
                  </a:schemeClr>
                </a:solidFill>
              </a:rPr>
              <a:t> поднос жив и по сей день. Процесс изготовления несколько изменился – металл теперь не куют, а прессуют, используют другие краски. Но ощущение праздника и радости </a:t>
            </a:r>
            <a:r>
              <a:rPr lang="ru-RU" sz="2000" b="0" dirty="0" err="1" smtClean="0">
                <a:solidFill>
                  <a:schemeClr val="bg2">
                    <a:lumMod val="25000"/>
                  </a:schemeClr>
                </a:solidFill>
              </a:rPr>
              <a:t>жостовский</a:t>
            </a:r>
            <a:r>
              <a:rPr lang="ru-RU" sz="2000" b="0" dirty="0" smtClean="0">
                <a:solidFill>
                  <a:schemeClr val="bg2">
                    <a:lumMod val="25000"/>
                  </a:schemeClr>
                </a:solidFill>
              </a:rPr>
              <a:t> поднос сохранил.</a:t>
            </a:r>
            <a:endParaRPr lang="ru-RU" sz="2000" b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857250"/>
            <a:ext cx="44196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D:\документы\папка Гали\рисунки\жостово\tb7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500063"/>
            <a:ext cx="3929063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85875" y="857250"/>
            <a:ext cx="6643688" cy="457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500188" y="1071563"/>
            <a:ext cx="6143625" cy="414337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266" name="Picture 2" descr="D:\документы\папка Гали\рисунки\анимашки\87519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1785938"/>
            <a:ext cx="21431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D:\документы\папка Гали\рисунки\анимашки\%20blume4_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31280">
            <a:off x="4806950" y="2393950"/>
            <a:ext cx="16097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D:\документы\папка Гали\рисунки\анимашки\2312_8473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1857375"/>
            <a:ext cx="8763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D:\документы\папка Гали\рисунки\анимашки\2312_8473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2700338" y="2586038"/>
            <a:ext cx="8763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D:\документы\папка Гали\рисунки\анимашки\15699742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066702">
            <a:off x="3295650" y="3419475"/>
            <a:ext cx="16097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D:\документы\папка Гали\рисунки\анимашки\1179308697_blume9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25" y="3071813"/>
            <a:ext cx="13335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71500" y="6037263"/>
            <a:ext cx="8196263" cy="460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85813" y="428625"/>
            <a:ext cx="7929562" cy="60721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143000" y="857250"/>
            <a:ext cx="7215188" cy="51435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 descr="D:\документы\папка Гали\рисунки\анимашки\889127722[1]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62761">
            <a:off x="2905126" y="2381250"/>
            <a:ext cx="1135062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документы\папка Гали\рисунки\анимашки\889127722[1]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135498">
            <a:off x="4460876" y="3362325"/>
            <a:ext cx="1135062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D:\документы\папка Гали\рисунки\анимашки\avatar_769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2428875"/>
            <a:ext cx="817563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D:\документы\папка Гали\рисунки\анимашки\avatar_769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464464">
            <a:off x="5441157" y="4160043"/>
            <a:ext cx="81915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D:\документы\папка Гали\рисунки\анимашки\image_3.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699691">
            <a:off x="5603875" y="2571750"/>
            <a:ext cx="1404938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D:\документы\папка Гали\рисунки\анимашки\post-15-1199967572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274551">
            <a:off x="3713163" y="1928813"/>
            <a:ext cx="153987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D:\документы\папка Гали\рисунки\анимашки\photo728[1]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267301">
            <a:off x="2795588" y="2809875"/>
            <a:ext cx="252095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D:\документы\папка Гали\рисунки\анимашки\f97[1]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43188" y="3571875"/>
            <a:ext cx="56832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D:\документы\папка Гали\рисунки\анимашки\f97[1]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8938" y="3214688"/>
            <a:ext cx="56832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 descr="D:\документы\папка Гали\рисунки\анимашки\4f03602ec2fa31712c762ff705b8cbda_458[1]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5731547">
            <a:off x="3283744" y="3717131"/>
            <a:ext cx="13477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 descr="D:\документы\папка Гали\рисунки\анимашки\sunnis.narod.ru[1]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29250" y="1428750"/>
            <a:ext cx="1443038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D:\документы\папка Гали\рисунки\анимашки\406_1204647803[1]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0800000">
            <a:off x="4000500" y="3857625"/>
            <a:ext cx="10001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D:\документы\папка Гали\рисунки\анимашки\406_1204647803[1]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432052">
            <a:off x="5426075" y="1787525"/>
            <a:ext cx="10001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D:\документы\папка Гали\рисунки\анимашки\f97[1]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57438" y="2857500"/>
            <a:ext cx="56832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00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857250" y="8572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3" name="00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500"/>
                            </p:stCondLst>
                            <p:childTnLst>
                              <p:par>
                                <p:cTn id="4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0"/>
                            </p:stCondLst>
                            <p:childTnLst>
                              <p:par>
                                <p:cTn id="4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500"/>
                            </p:stCondLst>
                            <p:childTnLst>
                              <p:par>
                                <p:cTn id="5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500"/>
                            </p:stCondLst>
                            <p:childTnLst>
                              <p:par>
                                <p:cTn id="6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500"/>
                            </p:stCondLst>
                            <p:childTnLst>
                              <p:par>
                                <p:cTn id="6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500"/>
                            </p:stCondLst>
                            <p:childTnLst>
                              <p:par>
                                <p:cTn id="6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1">
                <p:cTn id="7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100000" showWhenStopped="0">
                <p:cTn id="7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73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346</Words>
  <PresentationFormat>Экран (4:3)</PresentationFormat>
  <Paragraphs>15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Слайд 1</vt:lpstr>
      <vt:lpstr>Слайд 2</vt:lpstr>
      <vt:lpstr>Слайд 3</vt:lpstr>
      <vt:lpstr>Слайд 4</vt:lpstr>
      <vt:lpstr>В музее народных промыслов</vt:lpstr>
      <vt:lpstr>Слайд 6</vt:lpstr>
      <vt:lpstr>Жостовский поднос жив и по сей день. Процесс изготовления несколько изменился – металл теперь не куют, а прессуют, используют другие краски. Но ощущение праздника и радости жостовский поднос сохранил.</vt:lpstr>
      <vt:lpstr>Слайд 8</vt:lpstr>
      <vt:lpstr>Слайд 9</vt:lpstr>
      <vt:lpstr>Этапы росписи подноса.</vt:lpstr>
      <vt:lpstr>Роза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Черная С.И.</cp:lastModifiedBy>
  <cp:revision>1</cp:revision>
  <dcterms:modified xsi:type="dcterms:W3CDTF">2013-09-04T11:11:06Z</dcterms:modified>
</cp:coreProperties>
</file>