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670675" cy="97202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9000" y="809625"/>
            <a:ext cx="496411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5184775"/>
            <a:ext cx="5483225" cy="396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9370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81050" y="809625"/>
            <a:ext cx="5181600" cy="3887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5184775"/>
            <a:ext cx="5484813" cy="3968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81050" y="809625"/>
            <a:ext cx="5181600" cy="3887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5184775"/>
            <a:ext cx="5484813" cy="38782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81050" y="809625"/>
            <a:ext cx="5181600" cy="3887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5184775"/>
            <a:ext cx="5484813" cy="38782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81050" y="809625"/>
            <a:ext cx="5181600" cy="3887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5184775"/>
            <a:ext cx="5484813" cy="38782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81050" y="809625"/>
            <a:ext cx="5181600" cy="3887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5184775"/>
            <a:ext cx="5484813" cy="38782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81050" y="809625"/>
            <a:ext cx="5181600" cy="38877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66750" y="5184775"/>
            <a:ext cx="5484813" cy="38782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9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7413" y="168275"/>
            <a:ext cx="2225675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0388" y="168275"/>
            <a:ext cx="6524625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80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4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1979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650" y="1511300"/>
            <a:ext cx="420687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511300"/>
            <a:ext cx="420687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1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1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24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591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2603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 rot="5400000">
            <a:off x="6426200" y="3486150"/>
            <a:ext cx="6048375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141F28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5400000">
            <a:off x="4841876" y="2320925"/>
            <a:ext cx="400050" cy="10080625"/>
          </a:xfrm>
          <a:prstGeom prst="roundRect">
            <a:avLst>
              <a:gd name="adj" fmla="val 394"/>
            </a:avLst>
          </a:prstGeom>
          <a:gradFill rotWithShape="0">
            <a:gsLst>
              <a:gs pos="0">
                <a:srgbClr val="273F4F"/>
              </a:gs>
              <a:gs pos="100000">
                <a:srgbClr val="2A69A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5400000">
            <a:off x="4495801" y="-4492625"/>
            <a:ext cx="1092200" cy="10080625"/>
          </a:xfrm>
          <a:prstGeom prst="roundRect">
            <a:avLst>
              <a:gd name="adj" fmla="val 144"/>
            </a:avLst>
          </a:prstGeom>
          <a:gradFill rotWithShape="0">
            <a:gsLst>
              <a:gs pos="0">
                <a:srgbClr val="273F4F"/>
              </a:gs>
              <a:gs pos="100000">
                <a:srgbClr val="2A69A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60388" y="168275"/>
            <a:ext cx="89027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11300"/>
            <a:ext cx="856615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55650" y="7034213"/>
            <a:ext cx="210026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1176338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1258888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1344613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298950" y="3633788"/>
            <a:ext cx="10080625" cy="1587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7054850"/>
            <a:ext cx="8375650" cy="1905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16200000">
            <a:off x="8804275" y="-168275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 rot="16200000">
            <a:off x="8804275" y="33655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 rot="16200000">
            <a:off x="8804275" y="839788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 rot="16200000">
            <a:off x="8804275" y="1344613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rot="16200000">
            <a:off x="8804275" y="184785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 rot="16200000">
            <a:off x="8804275" y="2352675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16200000">
            <a:off x="8804275" y="2855913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16200000">
            <a:off x="8804275" y="3360738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 rot="16200000">
            <a:off x="8804275" y="3863975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 rot="16200000">
            <a:off x="8804275" y="436880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 rot="16200000">
            <a:off x="8804275" y="4872038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 rot="16200000">
            <a:off x="8804275" y="5376863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 rot="16200000">
            <a:off x="8804275" y="5880100"/>
            <a:ext cx="19050" cy="2527300"/>
          </a:xfrm>
          <a:prstGeom prst="roundRect">
            <a:avLst>
              <a:gd name="adj" fmla="val 8333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EEB9A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AEAEA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39775" y="-981075"/>
            <a:ext cx="8607425" cy="968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800"/>
              </a:spcBef>
            </a:pPr>
            <a:endParaRPr lang="nl-BE" sz="4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r>
              <a:rPr lang="nl-BE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Реакции замещения – </a:t>
            </a:r>
            <a:r>
              <a:rPr lang="nl-BE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это такие реакции, в результате которых атомы простого вещества замещают атомы одного из химических элементов в сложном веществе.</a:t>
            </a: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r>
              <a:rPr lang="nl-BE" sz="4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704850" y="4665663"/>
            <a:ext cx="914400" cy="91440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800225" y="4859338"/>
            <a:ext cx="609600" cy="6096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528798 w 609600"/>
              <a:gd name="T5" fmla="*/ 304800 h 609600"/>
              <a:gd name="T6" fmla="*/ 304800 w 609600"/>
              <a:gd name="T7" fmla="*/ 528798 h 609600"/>
              <a:gd name="T8" fmla="*/ 80802 w 609600"/>
              <a:gd name="T9" fmla="*/ 304800 h 609600"/>
              <a:gd name="T10" fmla="*/ 304800 w 609600"/>
              <a:gd name="T11" fmla="*/ 80802 h 609600"/>
              <a:gd name="T12" fmla="*/ 80802 w 609600"/>
              <a:gd name="T13" fmla="*/ 233111 h 609600"/>
              <a:gd name="T14" fmla="*/ 528798 w 609600"/>
              <a:gd name="T15" fmla="*/ 376489 h 609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609600" h="609600">
                <a:moveTo>
                  <a:pt x="80802" y="233111"/>
                </a:moveTo>
                <a:lnTo>
                  <a:pt x="233111" y="233111"/>
                </a:lnTo>
                <a:lnTo>
                  <a:pt x="233111" y="80802"/>
                </a:lnTo>
                <a:lnTo>
                  <a:pt x="376489" y="80802"/>
                </a:lnTo>
                <a:lnTo>
                  <a:pt x="376489" y="233111"/>
                </a:lnTo>
                <a:lnTo>
                  <a:pt x="528798" y="233111"/>
                </a:lnTo>
                <a:lnTo>
                  <a:pt x="528798" y="376489"/>
                </a:lnTo>
                <a:lnTo>
                  <a:pt x="376489" y="376489"/>
                </a:lnTo>
                <a:lnTo>
                  <a:pt x="376489" y="528798"/>
                </a:lnTo>
                <a:lnTo>
                  <a:pt x="233111" y="528798"/>
                </a:lnTo>
                <a:lnTo>
                  <a:pt x="233111" y="376489"/>
                </a:lnTo>
                <a:lnTo>
                  <a:pt x="80802" y="376489"/>
                </a:lnTo>
                <a:close/>
              </a:path>
            </a:pathLst>
          </a:cu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700338" y="4665663"/>
            <a:ext cx="914400" cy="91440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405188" y="4665663"/>
            <a:ext cx="914400" cy="91440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679950" y="4859338"/>
            <a:ext cx="685800" cy="484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5580063" y="4665663"/>
            <a:ext cx="914400" cy="91440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300788" y="4665663"/>
            <a:ext cx="914400" cy="914400"/>
          </a:xfrm>
          <a:prstGeom prst="ellipse">
            <a:avLst/>
          </a:prstGeom>
          <a:solidFill>
            <a:srgbClr val="FFC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7380288" y="4714875"/>
            <a:ext cx="685800" cy="685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594897 w 685800"/>
              <a:gd name="T5" fmla="*/ 342900 h 685800"/>
              <a:gd name="T6" fmla="*/ 342900 w 685800"/>
              <a:gd name="T7" fmla="*/ 594897 h 685800"/>
              <a:gd name="T8" fmla="*/ 90903 w 685800"/>
              <a:gd name="T9" fmla="*/ 342900 h 685800"/>
              <a:gd name="T10" fmla="*/ 342900 w 685800"/>
              <a:gd name="T11" fmla="*/ 90903 h 685800"/>
              <a:gd name="T12" fmla="*/ 90903 w 685800"/>
              <a:gd name="T13" fmla="*/ 262250 h 685800"/>
              <a:gd name="T14" fmla="*/ 594897 w 685800"/>
              <a:gd name="T15" fmla="*/ 423550 h 6858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685800" h="685800">
                <a:moveTo>
                  <a:pt x="90903" y="262250"/>
                </a:moveTo>
                <a:lnTo>
                  <a:pt x="262250" y="262250"/>
                </a:lnTo>
                <a:lnTo>
                  <a:pt x="262250" y="90903"/>
                </a:lnTo>
                <a:lnTo>
                  <a:pt x="423550" y="90903"/>
                </a:lnTo>
                <a:lnTo>
                  <a:pt x="423550" y="262250"/>
                </a:lnTo>
                <a:lnTo>
                  <a:pt x="594897" y="262250"/>
                </a:lnTo>
                <a:lnTo>
                  <a:pt x="594897" y="423550"/>
                </a:lnTo>
                <a:lnTo>
                  <a:pt x="423550" y="423550"/>
                </a:lnTo>
                <a:lnTo>
                  <a:pt x="423550" y="594897"/>
                </a:lnTo>
                <a:lnTo>
                  <a:pt x="262250" y="594897"/>
                </a:lnTo>
                <a:lnTo>
                  <a:pt x="262250" y="423550"/>
                </a:lnTo>
                <a:lnTo>
                  <a:pt x="90903" y="423550"/>
                </a:lnTo>
                <a:close/>
              </a:path>
            </a:pathLst>
          </a:cu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8280400" y="4665663"/>
            <a:ext cx="914400" cy="91440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9388" y="5940425"/>
            <a:ext cx="9167812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ru-RU" sz="3600" b="1" dirty="0"/>
              <a:t>  </a:t>
            </a:r>
            <a:r>
              <a:rPr lang="ru-RU" sz="3600" b="1" dirty="0" smtClean="0"/>
              <a:t>   А      </a:t>
            </a:r>
            <a:r>
              <a:rPr lang="ru-RU" sz="3600" b="1" dirty="0"/>
              <a:t>+       ВС        =       </a:t>
            </a:r>
            <a:r>
              <a:rPr lang="ru-RU" sz="3600" b="1" dirty="0" smtClean="0"/>
              <a:t>АС        </a:t>
            </a:r>
            <a:r>
              <a:rPr lang="ru-RU" sz="3600" b="1" dirty="0"/>
              <a:t>+  </a:t>
            </a:r>
            <a:r>
              <a:rPr lang="ru-RU" sz="3600" b="1" dirty="0" smtClean="0"/>
              <a:t>   </a:t>
            </a:r>
            <a:r>
              <a:rPr lang="ru-RU" sz="3600" b="1" dirty="0"/>
              <a:t>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60388" y="212725"/>
            <a:ext cx="8904287" cy="624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98000"/>
              </a:lnSpc>
              <a:spcBef>
                <a:spcPts val="800"/>
              </a:spcBef>
            </a:pPr>
            <a:endParaRPr lang="en-US" sz="3200" b="1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1) </a:t>
            </a: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Цинк + соляная кислота = хлорид цинка + водород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Zn +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HCl =  ZnCl</a:t>
            </a:r>
            <a:r>
              <a:rPr lang="en-US" sz="3200" b="1" baseline="-25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+ H</a:t>
            </a:r>
            <a:r>
              <a:rPr lang="en-US" sz="3200" b="1" baseline="-25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2) Железо + сульфат меди (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II</a:t>
            </a: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) = сульфат железа (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II</a:t>
            </a:r>
            <a:r>
              <a:rPr lang="ru-RU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) + медь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Fe + CuSO</a:t>
            </a:r>
            <a:r>
              <a:rPr lang="en-US" sz="3200" b="1" baseline="-25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4 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= FeSO</a:t>
            </a:r>
            <a:r>
              <a:rPr lang="en-US" sz="3200" b="1" baseline="-25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4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+ Cu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3) Натрий + вода = гидроксид натрия + водород  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Na +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HOH =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32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NaOH + H</a:t>
            </a:r>
            <a:r>
              <a:rPr lang="en-US" sz="3200" b="1" baseline="-25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800"/>
              <a:t>Реакции замещения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4" y="2195661"/>
            <a:ext cx="4536504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89" y="2195661"/>
            <a:ext cx="5015168" cy="3528392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39750" y="596900"/>
            <a:ext cx="8904288" cy="648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800"/>
              </a:spcBef>
            </a:pPr>
            <a:r>
              <a:rPr lang="nl-BE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Реакции разложения – </a:t>
            </a:r>
            <a:r>
              <a:rPr lang="nl-BE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это   такие реакции, в результате которых из одного сложного вещества образуются два и более новых веществ.</a:t>
            </a: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endParaRPr lang="nl-BE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720725" y="4319588"/>
            <a:ext cx="914400" cy="91440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604963" y="4319588"/>
            <a:ext cx="914400" cy="91440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060700" y="4556125"/>
            <a:ext cx="685800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305300" y="4319588"/>
            <a:ext cx="914400" cy="914400"/>
          </a:xfrm>
          <a:prstGeom prst="ellipse">
            <a:avLst/>
          </a:prstGeom>
          <a:solidFill>
            <a:srgbClr val="C0000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530850" y="4487863"/>
            <a:ext cx="685800" cy="685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594897 w 685800"/>
              <a:gd name="T5" fmla="*/ 342900 h 685800"/>
              <a:gd name="T6" fmla="*/ 342900 w 685800"/>
              <a:gd name="T7" fmla="*/ 594897 h 685800"/>
              <a:gd name="T8" fmla="*/ 90903 w 685800"/>
              <a:gd name="T9" fmla="*/ 342900 h 685800"/>
              <a:gd name="T10" fmla="*/ 342900 w 685800"/>
              <a:gd name="T11" fmla="*/ 90903 h 685800"/>
              <a:gd name="T12" fmla="*/ 90903 w 685800"/>
              <a:gd name="T13" fmla="*/ 262250 h 685800"/>
              <a:gd name="T14" fmla="*/ 594897 w 685800"/>
              <a:gd name="T15" fmla="*/ 423550 h 6858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685800" h="685800">
                <a:moveTo>
                  <a:pt x="90903" y="262250"/>
                </a:moveTo>
                <a:lnTo>
                  <a:pt x="262250" y="262250"/>
                </a:lnTo>
                <a:lnTo>
                  <a:pt x="262250" y="90903"/>
                </a:lnTo>
                <a:lnTo>
                  <a:pt x="423550" y="90903"/>
                </a:lnTo>
                <a:lnTo>
                  <a:pt x="423550" y="262250"/>
                </a:lnTo>
                <a:lnTo>
                  <a:pt x="594897" y="262250"/>
                </a:lnTo>
                <a:lnTo>
                  <a:pt x="594897" y="423550"/>
                </a:lnTo>
                <a:lnTo>
                  <a:pt x="423550" y="423550"/>
                </a:lnTo>
                <a:lnTo>
                  <a:pt x="423550" y="594897"/>
                </a:lnTo>
                <a:lnTo>
                  <a:pt x="262250" y="594897"/>
                </a:lnTo>
                <a:lnTo>
                  <a:pt x="262250" y="423550"/>
                </a:lnTo>
                <a:lnTo>
                  <a:pt x="90903" y="423550"/>
                </a:lnTo>
                <a:close/>
              </a:path>
            </a:pathLst>
          </a:custGeom>
          <a:solidFill>
            <a:srgbClr val="9999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465888" y="4305300"/>
            <a:ext cx="914400" cy="91440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44600" y="5703888"/>
            <a:ext cx="6675438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spcBef>
                <a:spcPts val="900"/>
              </a:spcBef>
            </a:pPr>
            <a:r>
              <a:rPr lang="ru-RU" sz="4000" b="1"/>
              <a:t>АВ         =         А       +     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39750" y="196850"/>
            <a:ext cx="8904288" cy="704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98000"/>
              </a:lnSpc>
              <a:spcBef>
                <a:spcPts val="800"/>
              </a:spcBef>
            </a:pPr>
            <a:endParaRPr 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ru-RU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С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a + O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=</a:t>
            </a: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2" charset="0"/>
              </a:rPr>
              <a:t>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CaO</a:t>
            </a:r>
            <a:r>
              <a:rPr lang="ru-RU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N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+ O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=</a:t>
            </a: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2" charset="0"/>
              </a:rPr>
              <a:t>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NO</a:t>
            </a:r>
            <a:r>
              <a:rPr lang="ru-RU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2" charset="0"/>
              </a:rPr>
              <a:t> 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 CO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+ H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O</a:t>
            </a:r>
            <a:r>
              <a:rPr lang="ru-RU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=</a:t>
            </a:r>
            <a:r>
              <a:rPr lang="ru-RU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H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CO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3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Li + S = Li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S 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3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Mg + N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= Mg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3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N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2</a:t>
            </a:r>
            <a:r>
              <a:rPr lang="ru-RU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  <a:r>
              <a:rPr lang="ru-RU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2" charset="0"/>
              </a:rPr>
              <a:t> 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 NH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3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+ HСl =</a:t>
            </a:r>
            <a:r>
              <a:rPr lang="ru-RU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NH</a:t>
            </a:r>
            <a:r>
              <a:rPr lang="en-US" sz="44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4</a:t>
            </a:r>
            <a:r>
              <a:rPr lang="en-US"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Cl</a:t>
            </a: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endParaRPr lang="nl-BE" sz="3600" b="1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2" charset="0"/>
            </a:endParaRPr>
          </a:p>
          <a:p>
            <a:pPr algn="ctr" hangingPunct="1">
              <a:lnSpc>
                <a:spcPct val="100000"/>
              </a:lnSpc>
              <a:spcBef>
                <a:spcPts val="800"/>
              </a:spcBef>
            </a:pPr>
            <a:endParaRPr lang="ru-RU" sz="2800" b="1" baseline="-250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60388" y="360363"/>
            <a:ext cx="8904287" cy="665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8000"/>
              </a:lnSpc>
              <a:spcBef>
                <a:spcPts val="800"/>
              </a:spcBef>
            </a:pPr>
            <a:r>
              <a:rPr lang="nl-BE" sz="44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Горение магния</a:t>
            </a:r>
          </a:p>
          <a:p>
            <a:pPr hangingPunct="1">
              <a:lnSpc>
                <a:spcPct val="100000"/>
              </a:lnSpc>
              <a:spcBef>
                <a:spcPts val="800"/>
              </a:spcBef>
            </a:pPr>
            <a:r>
              <a:rPr lang="nl-BE" sz="44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</a:rPr>
              <a:t>   в кислороде</a:t>
            </a: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953000" y="1250950"/>
            <a:ext cx="4405313" cy="5227638"/>
            <a:chOff x="3120" y="788"/>
            <a:chExt cx="2775" cy="3293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788"/>
              <a:ext cx="2776" cy="3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3120" y="788"/>
              <a:ext cx="2776" cy="3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mincho"/>
        <a:cs typeface="msmincho"/>
      </a:majorFont>
      <a:minorFont>
        <a:latin typeface="Arial Narrow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158</Words>
  <Application>Microsoft Office PowerPoint</Application>
  <PresentationFormat>Произвольный</PresentationFormat>
  <Paragraphs>31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Реакции замещения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cp:lastPrinted>1601-01-01T00:00:00Z</cp:lastPrinted>
  <dcterms:created xsi:type="dcterms:W3CDTF">2009-04-16T07:32:33Z</dcterms:created>
  <dcterms:modified xsi:type="dcterms:W3CDTF">2013-01-28T08:37:49Z</dcterms:modified>
</cp:coreProperties>
</file>