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57" r:id="rId4"/>
    <p:sldId id="258" r:id="rId5"/>
    <p:sldId id="259" r:id="rId6"/>
    <p:sldId id="260" r:id="rId7"/>
    <p:sldId id="261" r:id="rId8"/>
    <p:sldId id="262" r:id="rId9"/>
    <p:sldId id="265" r:id="rId10"/>
    <p:sldId id="266" r:id="rId11"/>
    <p:sldId id="267" r:id="rId12"/>
    <p:sldId id="268" r:id="rId13"/>
    <p:sldId id="269" r:id="rId14"/>
    <p:sldId id="271" r:id="rId15"/>
    <p:sldId id="274" r:id="rId16"/>
    <p:sldId id="275" r:id="rId17"/>
    <p:sldId id="276"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0F5A7DA-3F8C-42A3-AA2E-46A69CDF421A}" type="datetimeFigureOut">
              <a:rPr lang="ru-RU" smtClean="0"/>
              <a:pPr/>
              <a:t>15.09.2013</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51CBBF6F-9253-4CDC-819F-28FAEE6DF3A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0F5A7DA-3F8C-42A3-AA2E-46A69CDF421A}" type="datetimeFigureOut">
              <a:rPr lang="ru-RU" smtClean="0"/>
              <a:pPr/>
              <a:t>15.09.2013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CBBF6F-9253-4CDC-819F-28FAEE6DF3A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80F5A7DA-3F8C-42A3-AA2E-46A69CDF421A}" type="datetimeFigureOut">
              <a:rPr lang="ru-RU" smtClean="0"/>
              <a:pPr/>
              <a:t>15.09.2013</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51CBBF6F-9253-4CDC-819F-28FAEE6DF3A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80F5A7DA-3F8C-42A3-AA2E-46A69CDF421A}" type="datetimeFigureOut">
              <a:rPr lang="ru-RU" smtClean="0"/>
              <a:pPr/>
              <a:t>15.09.2013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51CBBF6F-9253-4CDC-819F-28FAEE6DF3A2}"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80F5A7DA-3F8C-42A3-AA2E-46A69CDF421A}" type="datetimeFigureOut">
              <a:rPr lang="ru-RU" smtClean="0"/>
              <a:pPr/>
              <a:t>15.09.2013</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1CBBF6F-9253-4CDC-819F-28FAEE6DF3A2}"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80F5A7DA-3F8C-42A3-AA2E-46A69CDF421A}" type="datetimeFigureOut">
              <a:rPr lang="ru-RU" smtClean="0"/>
              <a:pPr/>
              <a:t>15.09.2013</a:t>
            </a:fld>
            <a:endParaRPr lang="ru-RU"/>
          </a:p>
        </p:txBody>
      </p:sp>
      <p:sp>
        <p:nvSpPr>
          <p:cNvPr id="10" name="Номер слайда 9"/>
          <p:cNvSpPr>
            <a:spLocks noGrp="1"/>
          </p:cNvSpPr>
          <p:nvPr>
            <p:ph type="sldNum" sz="quarter" idx="16"/>
          </p:nvPr>
        </p:nvSpPr>
        <p:spPr/>
        <p:txBody>
          <a:bodyPr rtlCol="0"/>
          <a:lstStyle/>
          <a:p>
            <a:fld id="{51CBBF6F-9253-4CDC-819F-28FAEE6DF3A2}"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80F5A7DA-3F8C-42A3-AA2E-46A69CDF421A}" type="datetimeFigureOut">
              <a:rPr lang="ru-RU" smtClean="0"/>
              <a:pPr/>
              <a:t>15.09.2013</a:t>
            </a:fld>
            <a:endParaRPr lang="ru-RU"/>
          </a:p>
        </p:txBody>
      </p:sp>
      <p:sp>
        <p:nvSpPr>
          <p:cNvPr id="12" name="Номер слайда 11"/>
          <p:cNvSpPr>
            <a:spLocks noGrp="1"/>
          </p:cNvSpPr>
          <p:nvPr>
            <p:ph type="sldNum" sz="quarter" idx="16"/>
          </p:nvPr>
        </p:nvSpPr>
        <p:spPr/>
        <p:txBody>
          <a:bodyPr rtlCol="0"/>
          <a:lstStyle/>
          <a:p>
            <a:fld id="{51CBBF6F-9253-4CDC-819F-28FAEE6DF3A2}"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0F5A7DA-3F8C-42A3-AA2E-46A69CDF421A}" type="datetimeFigureOut">
              <a:rPr lang="ru-RU" smtClean="0"/>
              <a:pPr/>
              <a:t>15.09.2013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51CBBF6F-9253-4CDC-819F-28FAEE6DF3A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0F5A7DA-3F8C-42A3-AA2E-46A69CDF421A}" type="datetimeFigureOut">
              <a:rPr lang="ru-RU" smtClean="0"/>
              <a:pPr/>
              <a:t>15.09.2013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51CBBF6F-9253-4CDC-819F-28FAEE6DF3A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80F5A7DA-3F8C-42A3-AA2E-46A69CDF421A}" type="datetimeFigureOut">
              <a:rPr lang="ru-RU" smtClean="0"/>
              <a:pPr/>
              <a:t>15.09.2013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51CBBF6F-9253-4CDC-819F-28FAEE6DF3A2}"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80F5A7DA-3F8C-42A3-AA2E-46A69CDF421A}" type="datetimeFigureOut">
              <a:rPr lang="ru-RU" smtClean="0"/>
              <a:pPr/>
              <a:t>15.09.2013</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51CBBF6F-9253-4CDC-819F-28FAEE6DF3A2}"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0F5A7DA-3F8C-42A3-AA2E-46A69CDF421A}" type="datetimeFigureOut">
              <a:rPr lang="ru-RU" smtClean="0"/>
              <a:pPr/>
              <a:t>15.09.2013</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1CBBF6F-9253-4CDC-819F-28FAEE6DF3A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268538" y="404812"/>
            <a:ext cx="6723062" cy="4595823"/>
          </a:xfrm>
        </p:spPr>
        <p:txBody>
          <a:bodyPr>
            <a:normAutofit fontScale="90000"/>
          </a:bodyPr>
          <a:lstStyle/>
          <a:p>
            <a:r>
              <a:rPr lang="ru-RU" sz="2700" dirty="0" smtClean="0"/>
              <a:t>Презентация по изобразительному искусству на тему:                                                     </a:t>
            </a:r>
            <a:r>
              <a:rPr lang="ru-RU" sz="2700" dirty="0"/>
              <a:t/>
            </a:r>
            <a:br>
              <a:rPr lang="ru-RU" sz="2700" dirty="0"/>
            </a:br>
            <a:r>
              <a:rPr lang="ru-RU" sz="3600" i="1" dirty="0"/>
              <a:t>«Основы композиции в конструктивных искусствах.</a:t>
            </a:r>
            <a:br>
              <a:rPr lang="ru-RU" sz="3600" i="1" dirty="0"/>
            </a:br>
            <a:r>
              <a:rPr lang="ru-RU" sz="3600" i="1" dirty="0"/>
              <a:t>Гармония, контраст и эмоциональная выразительность </a:t>
            </a:r>
            <a:br>
              <a:rPr lang="ru-RU" sz="3600" i="1" dirty="0"/>
            </a:br>
            <a:r>
              <a:rPr lang="ru-RU" sz="3600" i="1" dirty="0"/>
              <a:t>плоскостной композиции»</a:t>
            </a:r>
            <a:r>
              <a:rPr lang="ru-RU" sz="4800" dirty="0"/>
              <a:t/>
            </a:r>
            <a:br>
              <a:rPr lang="ru-RU" sz="4800" dirty="0"/>
            </a:br>
            <a:endParaRPr lang="ru-RU" sz="4500" dirty="0" smtClean="0"/>
          </a:p>
        </p:txBody>
      </p:sp>
      <p:sp>
        <p:nvSpPr>
          <p:cNvPr id="4099" name="Rectangle 3"/>
          <p:cNvSpPr>
            <a:spLocks noGrp="1" noChangeArrowheads="1"/>
          </p:cNvSpPr>
          <p:nvPr>
            <p:ph type="subTitle" idx="1"/>
          </p:nvPr>
        </p:nvSpPr>
        <p:spPr>
          <a:xfrm>
            <a:off x="1371600" y="4508500"/>
            <a:ext cx="6400800" cy="1584325"/>
          </a:xfrm>
        </p:spPr>
        <p:txBody>
          <a:bodyPr>
            <a:normAutofit fontScale="92500" lnSpcReduction="20000"/>
          </a:bodyPr>
          <a:lstStyle/>
          <a:p>
            <a:pPr algn="ctr" eaLnBrk="1" hangingPunct="1">
              <a:lnSpc>
                <a:spcPct val="90000"/>
              </a:lnSpc>
            </a:pPr>
            <a:endParaRPr lang="ru-RU" sz="2000" dirty="0" smtClean="0"/>
          </a:p>
          <a:p>
            <a:pPr algn="ctr">
              <a:lnSpc>
                <a:spcPct val="90000"/>
              </a:lnSpc>
            </a:pPr>
            <a:r>
              <a:rPr lang="ru-RU" sz="2000" dirty="0" smtClean="0"/>
              <a:t>Выполнила: учитель </a:t>
            </a:r>
            <a:r>
              <a:rPr lang="ru-RU" sz="2000" dirty="0" smtClean="0"/>
              <a:t>искусства </a:t>
            </a:r>
          </a:p>
          <a:p>
            <a:pPr algn="ctr">
              <a:lnSpc>
                <a:spcPct val="90000"/>
              </a:lnSpc>
            </a:pPr>
            <a:r>
              <a:rPr lang="ru-RU" sz="2000" dirty="0" smtClean="0"/>
              <a:t>МОБУ СОШ № 1 имени </a:t>
            </a:r>
            <a:r>
              <a:rPr lang="ru-RU" sz="2000" dirty="0" err="1" smtClean="0"/>
              <a:t>И.Д.Бувальцева</a:t>
            </a:r>
            <a:r>
              <a:rPr lang="ru-RU" sz="2000" dirty="0" smtClean="0"/>
              <a:t> </a:t>
            </a:r>
          </a:p>
          <a:p>
            <a:pPr algn="ctr">
              <a:lnSpc>
                <a:spcPct val="90000"/>
              </a:lnSpc>
            </a:pPr>
            <a:r>
              <a:rPr lang="ru-RU" sz="2000" dirty="0" smtClean="0"/>
              <a:t>Краснодарский край г. Кореновск</a:t>
            </a:r>
          </a:p>
          <a:p>
            <a:pPr algn="ctr">
              <a:lnSpc>
                <a:spcPct val="90000"/>
              </a:lnSpc>
            </a:pPr>
            <a:r>
              <a:rPr lang="ru-RU" sz="2000" dirty="0" smtClean="0"/>
              <a:t>Попович Галина Ивановна</a:t>
            </a:r>
          </a:p>
          <a:p>
            <a:pPr algn="ctr" eaLnBrk="1" hangingPunct="1">
              <a:lnSpc>
                <a:spcPct val="90000"/>
              </a:lnSpc>
            </a:pPr>
            <a:endParaRPr lang="ru-RU"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 Питер </a:t>
            </a:r>
            <a:r>
              <a:rPr lang="ru-RU" sz="2800" dirty="0" err="1" smtClean="0"/>
              <a:t>Корнелис</a:t>
            </a:r>
            <a:r>
              <a:rPr lang="ru-RU" sz="2800" dirty="0" smtClean="0"/>
              <a:t> </a:t>
            </a:r>
            <a:r>
              <a:rPr lang="ru-RU" sz="2800" dirty="0" err="1" smtClean="0"/>
              <a:t>Мондриан</a:t>
            </a:r>
            <a:r>
              <a:rPr lang="ru-RU" sz="2800" dirty="0" smtClean="0"/>
              <a:t> — художник-абстракционист, </a:t>
            </a:r>
            <a:endParaRPr lang="ru-RU" sz="2800" dirty="0"/>
          </a:p>
        </p:txBody>
      </p:sp>
      <p:sp>
        <p:nvSpPr>
          <p:cNvPr id="3" name="Содержимое 2"/>
          <p:cNvSpPr>
            <a:spLocks noGrp="1"/>
          </p:cNvSpPr>
          <p:nvPr>
            <p:ph sz="quarter" idx="1"/>
          </p:nvPr>
        </p:nvSpPr>
        <p:spPr/>
        <p:txBody>
          <a:bodyPr>
            <a:normAutofit fontScale="77500" lnSpcReduction="20000"/>
          </a:bodyPr>
          <a:lstStyle/>
          <a:p>
            <a:r>
              <a:rPr lang="ru-RU" dirty="0" smtClean="0"/>
              <a:t>Поискам равновесия и баланса посвятил жизнь создавший и возглавивший группу «Стиль», которая оставила яркий след в истории современного искусства. В своих произведениях он «уничтожил» динамику. Его композиции совершенно равновесны и безукоризненно сбалансированы. Помимо этого </a:t>
            </a:r>
            <a:r>
              <a:rPr lang="ru-RU" dirty="0" err="1" smtClean="0"/>
              <a:t>Мондриан</a:t>
            </a:r>
            <a:r>
              <a:rPr lang="ru-RU" dirty="0" smtClean="0"/>
              <a:t> был также основоположником «</a:t>
            </a:r>
            <a:r>
              <a:rPr lang="ru-RU" dirty="0" err="1" smtClean="0"/>
              <a:t>неопластицизма</a:t>
            </a:r>
            <a:r>
              <a:rPr lang="ru-RU" dirty="0" smtClean="0"/>
              <a:t>» — строгого абстрактного направления, основанного на использовании в качестве основного композиционного мотива решетки из пересекающихся горизонтальных и вертикальных линий. В течение </a:t>
            </a:r>
            <a:r>
              <a:rPr lang="ru-RU" dirty="0" err="1" smtClean="0"/>
              <a:t>тpидцати</a:t>
            </a:r>
            <a:r>
              <a:rPr lang="ru-RU" dirty="0" smtClean="0"/>
              <a:t> лет своей жизни он священнодействовал над холстами, </a:t>
            </a:r>
            <a:r>
              <a:rPr lang="ru-RU" dirty="0" err="1" smtClean="0"/>
              <a:t>pазгpафлял</a:t>
            </a:r>
            <a:r>
              <a:rPr lang="ru-RU" dirty="0" smtClean="0"/>
              <a:t> их на </a:t>
            </a:r>
            <a:r>
              <a:rPr lang="ru-RU" dirty="0" err="1" smtClean="0"/>
              <a:t>пpямоугольники</a:t>
            </a:r>
            <a:r>
              <a:rPr lang="ru-RU" dirty="0" smtClean="0"/>
              <a:t> и </a:t>
            </a:r>
            <a:r>
              <a:rPr lang="ru-RU" dirty="0" err="1" smtClean="0"/>
              <a:t>квадpаты</a:t>
            </a:r>
            <a:r>
              <a:rPr lang="ru-RU" dirty="0" smtClean="0"/>
              <a:t> </a:t>
            </a:r>
            <a:r>
              <a:rPr lang="ru-RU" dirty="0" err="1" smtClean="0"/>
              <a:t>и</a:t>
            </a:r>
            <a:r>
              <a:rPr lang="ru-RU" dirty="0" smtClean="0"/>
              <a:t> </a:t>
            </a:r>
            <a:r>
              <a:rPr lang="ru-RU" dirty="0" err="1" smtClean="0"/>
              <a:t>закpашивал</a:t>
            </a:r>
            <a:r>
              <a:rPr lang="ru-RU" dirty="0" smtClean="0"/>
              <a:t> получившиеся </a:t>
            </a:r>
            <a:r>
              <a:rPr lang="ru-RU" dirty="0" err="1" smtClean="0"/>
              <a:t>геометpические</a:t>
            </a:r>
            <a:r>
              <a:rPr lang="ru-RU" dirty="0" smtClean="0"/>
              <a:t> поля то интенсивными </a:t>
            </a:r>
            <a:r>
              <a:rPr lang="ru-RU" dirty="0" err="1" smtClean="0"/>
              <a:t>яpкими</a:t>
            </a:r>
            <a:r>
              <a:rPr lang="ru-RU" dirty="0" smtClean="0"/>
              <a:t> </a:t>
            </a:r>
            <a:r>
              <a:rPr lang="ru-RU" dirty="0" err="1" smtClean="0"/>
              <a:t>кpасками</a:t>
            </a:r>
            <a:r>
              <a:rPr lang="ru-RU" dirty="0" smtClean="0"/>
              <a:t>, то (позднее) облегченными и </a:t>
            </a:r>
            <a:r>
              <a:rPr lang="ru-RU" dirty="0" err="1" smtClean="0"/>
              <a:t>пpозpачными</a:t>
            </a:r>
            <a:r>
              <a:rPr lang="ru-RU" dirty="0" smtClean="0"/>
              <a:t> оттенками белого, </a:t>
            </a:r>
            <a:r>
              <a:rPr lang="ru-RU" dirty="0" err="1" smtClean="0"/>
              <a:t>сеpого</a:t>
            </a:r>
            <a:r>
              <a:rPr lang="ru-RU" dirty="0" smtClean="0"/>
              <a:t>, бежевого или голубоватого</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t>Упражнение 3. Симметрия. </a:t>
            </a:r>
            <a:r>
              <a:rPr lang="ru-RU" sz="2400" dirty="0" smtClean="0"/>
              <a:t>Белая плоскость уже задана. Вырезаем несколько черных или цветных прямоугольников и выполняем симметричную композицию.</a:t>
            </a:r>
            <a:endParaRPr lang="ru-RU" sz="2400" dirty="0"/>
          </a:p>
        </p:txBody>
      </p:sp>
      <p:pic>
        <p:nvPicPr>
          <p:cNvPr id="4" name="Содержимое 3" descr="http://art.1september.ru/2007/24/9-2.jpg"/>
          <p:cNvPicPr>
            <a:picLocks noGrp="1"/>
          </p:cNvPicPr>
          <p:nvPr>
            <p:ph sz="quarter" idx="1"/>
          </p:nvPr>
        </p:nvPicPr>
        <p:blipFill>
          <a:blip r:embed="rId2" cstate="print"/>
          <a:srcRect/>
          <a:stretch>
            <a:fillRect/>
          </a:stretch>
        </p:blipFill>
        <p:spPr bwMode="auto">
          <a:xfrm>
            <a:off x="428596" y="1571612"/>
            <a:ext cx="8358246" cy="5286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Ритм</a:t>
            </a:r>
            <a:endParaRPr lang="ru-RU" dirty="0"/>
          </a:p>
        </p:txBody>
      </p:sp>
      <p:sp>
        <p:nvSpPr>
          <p:cNvPr id="6" name="Содержимое 5"/>
          <p:cNvSpPr>
            <a:spLocks noGrp="1"/>
          </p:cNvSpPr>
          <p:nvPr>
            <p:ph sz="quarter" idx="2"/>
          </p:nvPr>
        </p:nvSpPr>
        <p:spPr>
          <a:xfrm>
            <a:off x="3714744" y="1589566"/>
            <a:ext cx="5429255" cy="5268433"/>
          </a:xfrm>
        </p:spPr>
        <p:txBody>
          <a:bodyPr>
            <a:normAutofit fontScale="55000" lnSpcReduction="20000"/>
          </a:bodyPr>
          <a:lstStyle/>
          <a:p>
            <a:r>
              <a:rPr lang="ru-RU" dirty="0" smtClean="0"/>
              <a:t>Среди композиционных закономерностей следует выделить группу средств, объединенную понятием </a:t>
            </a:r>
            <a:r>
              <a:rPr lang="ru-RU" b="1" dirty="0" smtClean="0"/>
              <a:t>ритм</a:t>
            </a:r>
            <a:r>
              <a:rPr lang="ru-RU" dirty="0" smtClean="0"/>
              <a:t>. Само слово «ритм» в переводе с древнегреческого означает «такт» или «соразмерность». Мы живем в мире меняющихся ритмов. Приложите руку к груди, послушайте ритм сердца — равномерный и спокойный. Прислушайтесь к ритмам города — звуку машин, шагов, порывам ветра, стуку капель дождя. Ритм можно воспринимать не только на слух, но и зрительно. Понаблюдайте за чередованием света и теней во время движения. Однако ритм свойственен не только движению, но и статическому предмету. Посмотрите на ряды парт в классе, на чередование оконных проемов в коридорах школы. Ритм благодаря повторам элементов создает впечатление условного движения. </a:t>
            </a:r>
          </a:p>
          <a:p>
            <a:r>
              <a:rPr lang="ru-RU" dirty="0" smtClean="0"/>
              <a:t>Чередование изобразительных элементов и свободных пространств, их частота, сгущенность и разреженность называются ритмом. Ритм может быть спокойным и беспокойным, устремленным в одну сторону или сходящимся к центру, направленным как по горизонтали, так и по вертикали. Чередовать можно элементы, объемы, цветовые пятна, какие-то детали и др. </a:t>
            </a:r>
            <a:endParaRPr lang="ru-RU" dirty="0"/>
          </a:p>
        </p:txBody>
      </p:sp>
      <p:pic>
        <p:nvPicPr>
          <p:cNvPr id="7" name="Содержимое 6" descr="http://art.1september.ru/2007/24/9-3.jpg"/>
          <p:cNvPicPr>
            <a:picLocks noGrp="1"/>
          </p:cNvPicPr>
          <p:nvPr>
            <p:ph sz="quarter" idx="1"/>
          </p:nvPr>
        </p:nvPicPr>
        <p:blipFill>
          <a:blip r:embed="rId2" cstate="print"/>
          <a:srcRect/>
          <a:stretch>
            <a:fillRect/>
          </a:stretch>
        </p:blipFill>
        <p:spPr bwMode="auto">
          <a:xfrm>
            <a:off x="357158" y="1643050"/>
            <a:ext cx="3357586" cy="57864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8600"/>
            <a:ext cx="9144000" cy="990600"/>
          </a:xfrm>
        </p:spPr>
        <p:txBody>
          <a:bodyPr>
            <a:noAutofit/>
          </a:bodyPr>
          <a:lstStyle/>
          <a:p>
            <a:r>
              <a:rPr lang="ru-RU" sz="2000" b="1" dirty="0" smtClean="0"/>
              <a:t>Контрасты</a:t>
            </a:r>
            <a:r>
              <a:rPr lang="ru-RU" sz="2000" dirty="0" smtClean="0"/>
              <a:t> являются воздействующей силой композиции и определяют ее выразительность. Контраст — это резко выраженная противоположность: длинный — короткий, толстый — тонкий, крупный — мелкий. Контраст составляет одно из основных средств композиции. </a:t>
            </a:r>
            <a:endParaRPr lang="ru-RU" sz="2000" dirty="0"/>
          </a:p>
        </p:txBody>
      </p:sp>
      <p:sp>
        <p:nvSpPr>
          <p:cNvPr id="4" name="Содержимое 3"/>
          <p:cNvSpPr>
            <a:spLocks noGrp="1"/>
          </p:cNvSpPr>
          <p:nvPr>
            <p:ph sz="quarter" idx="2"/>
          </p:nvPr>
        </p:nvSpPr>
        <p:spPr>
          <a:xfrm>
            <a:off x="4844900" y="1589566"/>
            <a:ext cx="4299099" cy="5268433"/>
          </a:xfrm>
        </p:spPr>
        <p:txBody>
          <a:bodyPr>
            <a:normAutofit fontScale="55000" lnSpcReduction="20000"/>
          </a:bodyPr>
          <a:lstStyle/>
          <a:p>
            <a:r>
              <a:rPr lang="ru-RU" dirty="0" smtClean="0"/>
              <a:t>Существуют контрасты величин, объема и плоскости, света и тени (тональные контрасты), теплых и холодных цветов, разных фактур и др. Контрастные сопоставления способствуют обострению восприятия целого. Контраст усиливает, подчеркивает различие свойств формы, делает их единство более напряженным, впечатляющим. Очень сильный контраст может зрительно разрушить композиционный строй, поэтому степень применяемого контраста ограничивается требованием сохранения цельности впечатления. </a:t>
            </a:r>
          </a:p>
          <a:p>
            <a:r>
              <a:rPr lang="ru-RU" dirty="0" smtClean="0"/>
              <a:t>В форме, пропорциях, цвете контраст подчеркивает явно выраженную противоположность, а нюанс несет в себе едва заметный переход, оттенок. Нюанс, как и контраст, — способ проявления выразительности в композиции. С выразительностью в композиции тесно связана гармоничность, основной задачей которой является создание впечатления уравновешенности, изящества и точности произведения (Эль </a:t>
            </a:r>
            <a:r>
              <a:rPr lang="ru-RU" dirty="0" err="1" smtClean="0"/>
              <a:t>Лисицкий</a:t>
            </a:r>
            <a:r>
              <a:rPr lang="ru-RU" dirty="0" smtClean="0"/>
              <a:t>. плакат «Красным клином бей белых». 1920) </a:t>
            </a:r>
            <a:endParaRPr lang="ru-RU" dirty="0"/>
          </a:p>
        </p:txBody>
      </p:sp>
      <p:pic>
        <p:nvPicPr>
          <p:cNvPr id="5" name="Содержимое 4" descr="http://art.1september.ru/2007/24/9-4.jpg"/>
          <p:cNvPicPr>
            <a:picLocks noGrp="1"/>
          </p:cNvPicPr>
          <p:nvPr>
            <p:ph sz="quarter" idx="1"/>
          </p:nvPr>
        </p:nvPicPr>
        <p:blipFill>
          <a:blip r:embed="rId2" cstate="print"/>
          <a:srcRect/>
          <a:stretch>
            <a:fillRect/>
          </a:stretch>
        </p:blipFill>
        <p:spPr bwMode="auto">
          <a:xfrm>
            <a:off x="0" y="1643050"/>
            <a:ext cx="4572000" cy="56436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Упражнение 4. Ритм. </a:t>
            </a:r>
            <a:r>
              <a:rPr lang="ru-RU" sz="2400" dirty="0" smtClean="0"/>
              <a:t>Выполним ритмическую композицию, используя линии и прямоугольники , круги и точки.</a:t>
            </a:r>
            <a:endParaRPr lang="ru-RU" sz="2400" dirty="0"/>
          </a:p>
        </p:txBody>
      </p:sp>
      <p:sp>
        <p:nvSpPr>
          <p:cNvPr id="4" name="Содержимое 3"/>
          <p:cNvSpPr>
            <a:spLocks noGrp="1"/>
          </p:cNvSpPr>
          <p:nvPr>
            <p:ph sz="quarter" idx="2"/>
          </p:nvPr>
        </p:nvSpPr>
        <p:spPr>
          <a:xfrm>
            <a:off x="6786578" y="1589566"/>
            <a:ext cx="2357422" cy="5268433"/>
          </a:xfrm>
        </p:spPr>
        <p:txBody>
          <a:bodyPr>
            <a:normAutofit fontScale="92500" lnSpcReduction="20000"/>
          </a:bodyPr>
          <a:lstStyle/>
          <a:p>
            <a:r>
              <a:rPr lang="ru-RU" dirty="0" smtClean="0"/>
              <a:t> Можно выполнить задание, вырезая ритмически чередующиеся линии . Все элементы композиции желательно вырезать не ножницами, а макетным ножом. </a:t>
            </a:r>
            <a:endParaRPr lang="ru-RU" dirty="0"/>
          </a:p>
        </p:txBody>
      </p:sp>
      <p:pic>
        <p:nvPicPr>
          <p:cNvPr id="5" name="Содержимое 4" descr="http://art.1september.ru/2007/24/9-5.jpg"/>
          <p:cNvPicPr>
            <a:picLocks noGrp="1"/>
          </p:cNvPicPr>
          <p:nvPr>
            <p:ph sz="quarter" idx="1"/>
          </p:nvPr>
        </p:nvPicPr>
        <p:blipFill>
          <a:blip r:embed="rId2" cstate="print"/>
          <a:srcRect/>
          <a:stretch>
            <a:fillRect/>
          </a:stretch>
        </p:blipFill>
        <p:spPr bwMode="auto">
          <a:xfrm>
            <a:off x="0" y="2143116"/>
            <a:ext cx="6643702" cy="5429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Статичная </a:t>
            </a:r>
            <a:r>
              <a:rPr lang="ru-RU" sz="2400" b="1" dirty="0" smtClean="0"/>
              <a:t>фронтальная композиция</a:t>
            </a:r>
            <a:endParaRPr lang="ru-RU" sz="2400" dirty="0"/>
          </a:p>
        </p:txBody>
      </p:sp>
      <p:sp>
        <p:nvSpPr>
          <p:cNvPr id="4" name="Содержимое 3"/>
          <p:cNvSpPr>
            <a:spLocks noGrp="1"/>
          </p:cNvSpPr>
          <p:nvPr>
            <p:ph sz="quarter" idx="2"/>
          </p:nvPr>
        </p:nvSpPr>
        <p:spPr>
          <a:xfrm>
            <a:off x="5000628" y="1589566"/>
            <a:ext cx="4143371" cy="6054275"/>
          </a:xfrm>
        </p:spPr>
        <p:txBody>
          <a:bodyPr>
            <a:normAutofit fontScale="70000" lnSpcReduction="20000"/>
          </a:bodyPr>
          <a:lstStyle/>
          <a:p>
            <a:r>
              <a:rPr lang="ru-RU" dirty="0" smtClean="0"/>
              <a:t>Статичная </a:t>
            </a:r>
            <a:r>
              <a:rPr lang="ru-RU" b="1" dirty="0" smtClean="0"/>
              <a:t>фронтальная композиция </a:t>
            </a:r>
            <a:r>
              <a:rPr lang="ru-RU" dirty="0" smtClean="0"/>
              <a:t>или более динамичная </a:t>
            </a:r>
            <a:r>
              <a:rPr lang="ru-RU" b="1" dirty="0" smtClean="0"/>
              <a:t>глубинная композиция </a:t>
            </a:r>
            <a:r>
              <a:rPr lang="ru-RU" dirty="0" smtClean="0"/>
              <a:t>должна строиться на разности величин прямоугольников. Доминанта — центр внимания в композиции (рис. 2). </a:t>
            </a:r>
            <a:r>
              <a:rPr lang="ru-RU" b="1" dirty="0" smtClean="0"/>
              <a:t>Доминанта</a:t>
            </a:r>
            <a:r>
              <a:rPr lang="ru-RU" dirty="0" smtClean="0"/>
              <a:t> — это не всегда самый крупный элемент композиции, это может быть самая мелкая обособленная форма, создающая пластический конфликт.</a:t>
            </a:r>
            <a:br>
              <a:rPr lang="ru-RU" dirty="0" smtClean="0"/>
            </a:br>
            <a:r>
              <a:rPr lang="ru-RU" dirty="0" smtClean="0"/>
              <a:t>       Как достигается баланс масс, можно в композиции «наезжать» прямоугольниками друг на друга. Фигура в границах «наезда» должна быть белой, если прямоугольники черные, и наоборот </a:t>
            </a:r>
            <a:endParaRPr lang="ru-RU" dirty="0"/>
          </a:p>
        </p:txBody>
      </p:sp>
      <p:pic>
        <p:nvPicPr>
          <p:cNvPr id="5" name="Содержимое 4" descr="http://www.prosv.ru/ebooks/Gurov_Dizain_7-8kl/images/2.jpg"/>
          <p:cNvPicPr>
            <a:picLocks noGrp="1"/>
          </p:cNvPicPr>
          <p:nvPr>
            <p:ph sz="quarter" idx="1"/>
          </p:nvPr>
        </p:nvPicPr>
        <p:blipFill>
          <a:blip r:embed="rId2" cstate="print"/>
          <a:srcRect/>
          <a:stretch>
            <a:fillRect/>
          </a:stretch>
        </p:blipFill>
        <p:spPr bwMode="auto">
          <a:xfrm>
            <a:off x="0" y="2428868"/>
            <a:ext cx="5286380" cy="10495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http://www.prosv.ru/ebooks/Gurov_Dizain_7-8kl/images/2.jpg"/>
          <p:cNvPicPr/>
          <p:nvPr/>
        </p:nvPicPr>
        <p:blipFill>
          <a:blip r:embed="rId2" cstate="print"/>
          <a:srcRect/>
          <a:stretch>
            <a:fillRect/>
          </a:stretch>
        </p:blipFill>
        <p:spPr bwMode="auto">
          <a:xfrm>
            <a:off x="0" y="-4214866"/>
            <a:ext cx="9144000" cy="100060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7" name="Текст 6"/>
          <p:cNvSpPr>
            <a:spLocks noGrp="1"/>
          </p:cNvSpPr>
          <p:nvPr>
            <p:ph type="body" idx="2"/>
          </p:nvPr>
        </p:nvSpPr>
        <p:spPr/>
        <p:txBody>
          <a:bodyPr/>
          <a:lstStyle/>
          <a:p>
            <a:endParaRPr lang="ru-RU" dirty="0"/>
          </a:p>
        </p:txBody>
      </p:sp>
      <p:sp>
        <p:nvSpPr>
          <p:cNvPr id="6" name="Содержимое 5"/>
          <p:cNvSpPr>
            <a:spLocks noGrp="1"/>
          </p:cNvSpPr>
          <p:nvPr>
            <p:ph sz="quarter" idx="1"/>
          </p:nvPr>
        </p:nvSpPr>
        <p:spPr/>
        <p:txBody>
          <a:bodyPr>
            <a:normAutofit lnSpcReduction="10000"/>
          </a:bodyPr>
          <a:lstStyle/>
          <a:p>
            <a:r>
              <a:rPr lang="ru-RU" dirty="0" smtClean="0"/>
              <a:t>Обратите внимание на такой банальный момент работы, как подпись. Позаботьтесь, чтобы подпись была поставлена с оборотной стороны листа и карандашом. В дальнейшем, после знакомства со шрифтом</a:t>
            </a:r>
            <a:r>
              <a:rPr lang="ru-RU" smtClean="0"/>
              <a:t>, можно сочинить </a:t>
            </a:r>
            <a:r>
              <a:rPr lang="ru-RU" dirty="0" smtClean="0"/>
              <a:t>свое клеймо, свой знак, которым каждый будет помечать свои работы, в том числе и макеты.</a:t>
            </a:r>
            <a:endParaRPr lang="ru-RU" dirty="0"/>
          </a:p>
        </p:txBody>
      </p:sp>
      <p:pic>
        <p:nvPicPr>
          <p:cNvPr id="8" name="Рисунок 7" descr="http://www.prosv.ru/ebooks/Gurov_Dizain_7-8kl/images/6.jpg"/>
          <p:cNvPicPr/>
          <p:nvPr/>
        </p:nvPicPr>
        <p:blipFill>
          <a:blip r:embed="rId2" cstate="print"/>
          <a:srcRect/>
          <a:stretch>
            <a:fillRect/>
          </a:stretch>
        </p:blipFill>
        <p:spPr bwMode="auto">
          <a:xfrm>
            <a:off x="857225" y="2119312"/>
            <a:ext cx="1143008" cy="261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r>
              <a:rPr lang="ru-RU" sz="3200" b="1" dirty="0" smtClean="0"/>
              <a:t>                  элементы композиции</a:t>
            </a:r>
            <a:endParaRPr lang="ru-RU" sz="3200" dirty="0"/>
          </a:p>
        </p:txBody>
      </p:sp>
      <p:pic>
        <p:nvPicPr>
          <p:cNvPr id="4" name="Содержимое 3" descr="http://art.1september.ru/2007/24/9-6.jpg"/>
          <p:cNvPicPr>
            <a:picLocks noGrp="1"/>
          </p:cNvPicPr>
          <p:nvPr>
            <p:ph sz="quarter" idx="2"/>
          </p:nvPr>
        </p:nvPicPr>
        <p:blipFill>
          <a:blip r:embed="rId2" cstate="print"/>
          <a:stretch>
            <a:fillRect/>
          </a:stretch>
        </p:blipFill>
        <p:spPr bwMode="auto">
          <a:xfrm>
            <a:off x="0" y="2500306"/>
            <a:ext cx="4714876" cy="5000660"/>
          </a:xfrm>
          <a:prstGeom prst="rect">
            <a:avLst/>
          </a:prstGeom>
          <a:noFill/>
          <a:ln w="9525">
            <a:noFill/>
            <a:miter lim="800000"/>
            <a:headEnd/>
            <a:tailEnd/>
          </a:ln>
        </p:spPr>
      </p:pic>
      <p:sp>
        <p:nvSpPr>
          <p:cNvPr id="8" name="Содержимое 7"/>
          <p:cNvSpPr>
            <a:spLocks noGrp="1"/>
          </p:cNvSpPr>
          <p:nvPr>
            <p:ph sz="quarter" idx="4"/>
          </p:nvPr>
        </p:nvSpPr>
        <p:spPr>
          <a:xfrm>
            <a:off x="4800600" y="2438400"/>
            <a:ext cx="3886200" cy="4419600"/>
          </a:xfrm>
        </p:spPr>
        <p:txBody>
          <a:bodyPr>
            <a:normAutofit fontScale="77500" lnSpcReduction="20000"/>
          </a:bodyPr>
          <a:lstStyle/>
          <a:p>
            <a:r>
              <a:rPr lang="ru-RU" dirty="0" smtClean="0"/>
              <a:t>Пусть вас не смущает то обстоятельство, что все упражнения делаются при помощи прямоугольников. Во-первых, они достаточно выразительны и, не отвлекая многообразием форм, позволяют легче усвоить композиционные приемы. Во-вторых, они прообраз будущих компоновок текстовых масс и иллюстраций.</a:t>
            </a:r>
            <a:endParaRPr lang="ru-RU" dirty="0"/>
          </a:p>
        </p:txBody>
      </p:sp>
      <p:sp>
        <p:nvSpPr>
          <p:cNvPr id="6" name="Текст 5"/>
          <p:cNvSpPr>
            <a:spLocks noGrp="1"/>
          </p:cNvSpPr>
          <p:nvPr>
            <p:ph type="body" sz="quarter" idx="1"/>
          </p:nvPr>
        </p:nvSpPr>
        <p:spPr/>
        <p:txBody>
          <a:bodyPr/>
          <a:lstStyle/>
          <a:p>
            <a:r>
              <a:rPr lang="ru-RU" dirty="0" smtClean="0"/>
              <a:t>Оформление обложки книги</a:t>
            </a:r>
            <a:endParaRPr lang="ru-RU" dirty="0"/>
          </a:p>
        </p:txBody>
      </p:sp>
      <p:sp>
        <p:nvSpPr>
          <p:cNvPr id="7" name="Текст 6"/>
          <p:cNvSpPr>
            <a:spLocks noGrp="1"/>
          </p:cNvSpPr>
          <p:nvPr>
            <p:ph type="body" sz="quarter" idx="3"/>
          </p:nvPr>
        </p:nvSpPr>
        <p:spPr/>
        <p:txBody>
          <a:bodyPr/>
          <a:lstStyle/>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28736"/>
          </a:xfrm>
        </p:spPr>
        <p:txBody>
          <a:bodyPr>
            <a:normAutofit/>
          </a:bodyPr>
          <a:lstStyle/>
          <a:p>
            <a:r>
              <a:rPr lang="ru-RU" sz="1400" dirty="0" smtClean="0"/>
              <a:t>Все </a:t>
            </a:r>
            <a:r>
              <a:rPr lang="ru-RU" sz="1400" b="1" dirty="0" smtClean="0"/>
              <a:t>прямоугольные элементы композиции </a:t>
            </a:r>
            <a:r>
              <a:rPr lang="ru-RU" sz="1400" dirty="0" smtClean="0"/>
              <a:t>следует вырезать из черной или белой бумаги (в зависимости от выбранного фона). Прежде чем окончательно приклеить, их нужно подвигать по листу в поисках лучшего варианта компоновки, уменьшить или увеличить их размер, добиваясь сбалансированности композиции.</a:t>
            </a:r>
            <a:endParaRPr lang="ru-RU" sz="1400" dirty="0"/>
          </a:p>
        </p:txBody>
      </p:sp>
      <p:pic>
        <p:nvPicPr>
          <p:cNvPr id="4" name="Содержимое 3" descr="http://www.prosv.ru/ebooks/Gurov_Dizain_7-8kl/images/1.jpg"/>
          <p:cNvPicPr>
            <a:picLocks noGrp="1"/>
          </p:cNvPicPr>
          <p:nvPr>
            <p:ph sz="quarter" idx="1"/>
          </p:nvPr>
        </p:nvPicPr>
        <p:blipFill>
          <a:blip r:embed="rId2" cstate="print"/>
          <a:srcRect/>
          <a:stretch>
            <a:fillRect/>
          </a:stretch>
        </p:blipFill>
        <p:spPr bwMode="auto">
          <a:xfrm>
            <a:off x="0" y="1571612"/>
            <a:ext cx="9144000" cy="47863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357298"/>
          </a:xfrm>
        </p:spPr>
        <p:txBody>
          <a:bodyPr>
            <a:normAutofit fontScale="90000"/>
          </a:bodyPr>
          <a:lstStyle/>
          <a:p>
            <a:r>
              <a:rPr lang="ru-RU" sz="2200" dirty="0" smtClean="0"/>
              <a:t>Создать конфликт между белым полем и черным пятном. Сюжет, если хотите — интрига, конструктивной композиции как раз и состоит в </a:t>
            </a:r>
            <a:r>
              <a:rPr lang="ru-RU" sz="2000" dirty="0" smtClean="0"/>
              <a:t>противопоставлении, контрасте, соотношении масс (в данном случае — прямоугольников).</a:t>
            </a:r>
            <a:endParaRPr lang="ru-RU" sz="2000" dirty="0"/>
          </a:p>
        </p:txBody>
      </p:sp>
      <p:pic>
        <p:nvPicPr>
          <p:cNvPr id="4" name="Содержимое 3" descr="http://art.1september.ru/2007/24/8-5.jpg"/>
          <p:cNvPicPr>
            <a:picLocks noGrp="1"/>
          </p:cNvPicPr>
          <p:nvPr>
            <p:ph sz="quarter" idx="1"/>
          </p:nvPr>
        </p:nvPicPr>
        <p:blipFill>
          <a:blip r:embed="rId2" cstate="print"/>
          <a:srcRect/>
          <a:stretch>
            <a:fillRect/>
          </a:stretch>
        </p:blipFill>
        <p:spPr bwMode="auto">
          <a:xfrm>
            <a:off x="0" y="1500174"/>
            <a:ext cx="9143999" cy="62151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2400" dirty="0" smtClean="0"/>
              <a:t>ПРАКТИЧЕСКАЯ РАБОТА</a:t>
            </a:r>
          </a:p>
        </p:txBody>
      </p:sp>
      <p:sp>
        <p:nvSpPr>
          <p:cNvPr id="5" name="Содержимое 4"/>
          <p:cNvSpPr>
            <a:spLocks noGrp="1"/>
          </p:cNvSpPr>
          <p:nvPr>
            <p:ph sz="quarter" idx="1"/>
          </p:nvPr>
        </p:nvSpPr>
        <p:spPr>
          <a:xfrm>
            <a:off x="0" y="1589566"/>
            <a:ext cx="4495800" cy="5268433"/>
          </a:xfrm>
        </p:spPr>
        <p:txBody>
          <a:bodyPr>
            <a:normAutofit fontScale="70000" lnSpcReduction="20000"/>
          </a:bodyPr>
          <a:lstStyle/>
          <a:p>
            <a:r>
              <a:rPr lang="ru-RU" dirty="0" smtClean="0"/>
              <a:t>Выполним упражнения на исследование </a:t>
            </a:r>
            <a:r>
              <a:rPr lang="ru-RU" b="1" dirty="0" smtClean="0"/>
              <a:t>принципов равновесия и движения в плоскостной композиции.</a:t>
            </a:r>
            <a:r>
              <a:rPr lang="ru-RU" dirty="0" smtClean="0"/>
              <a:t> Элементами композиции выберем прямоугольники. Согнем лист А4 пополам и еще раз пополам — получим четыре прямоугольника для четырех упражнений. Эти упражнения можно выполнить и на компьютере.</a:t>
            </a:r>
          </a:p>
          <a:p>
            <a:r>
              <a:rPr lang="ru-RU" b="1" dirty="0" smtClean="0"/>
              <a:t>Упражнение 1. Баланс масс.</a:t>
            </a:r>
            <a:r>
              <a:rPr lang="ru-RU" dirty="0" smtClean="0"/>
              <a:t> Рассмотрим белый прямоугольник, оценим белое пространство и подберем к нему черный прямоугольник такого размера, чтобы черный и белый цвета были уравновешены, сбалансированы</a:t>
            </a:r>
            <a:endParaRPr lang="ru-RU" dirty="0"/>
          </a:p>
        </p:txBody>
      </p:sp>
      <p:pic>
        <p:nvPicPr>
          <p:cNvPr id="7" name="Содержимое 6" descr="http://art.1september.ru/2007/24/8-5.jpg"/>
          <p:cNvPicPr>
            <a:picLocks noGrp="1"/>
          </p:cNvPicPr>
          <p:nvPr>
            <p:ph sz="quarter" idx="2"/>
          </p:nvPr>
        </p:nvPicPr>
        <p:blipFill>
          <a:blip r:embed="rId2" cstate="print"/>
          <a:srcRect/>
          <a:stretch>
            <a:fillRect/>
          </a:stretch>
        </p:blipFill>
        <p:spPr bwMode="auto">
          <a:xfrm>
            <a:off x="4714876" y="1571612"/>
            <a:ext cx="8858312" cy="62151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2800" b="1" dirty="0" smtClean="0"/>
              <a:t>Упражнение 2.</a:t>
            </a:r>
            <a:endParaRPr lang="ru-RU" sz="2800" dirty="0"/>
          </a:p>
        </p:txBody>
      </p:sp>
      <p:sp>
        <p:nvSpPr>
          <p:cNvPr id="6" name="Содержимое 5"/>
          <p:cNvSpPr>
            <a:spLocks noGrp="1"/>
          </p:cNvSpPr>
          <p:nvPr>
            <p:ph sz="quarter" idx="2"/>
          </p:nvPr>
        </p:nvSpPr>
        <p:spPr/>
        <p:txBody>
          <a:bodyPr>
            <a:normAutofit fontScale="77500" lnSpcReduction="20000"/>
          </a:bodyPr>
          <a:lstStyle/>
          <a:p>
            <a:r>
              <a:rPr lang="ru-RU" b="1" dirty="0" smtClean="0"/>
              <a:t>Динамика масс.</a:t>
            </a:r>
            <a:r>
              <a:rPr lang="ru-RU" dirty="0" smtClean="0"/>
              <a:t> Усложним задание и поместим черный прямоугольник под углом к белой плоскости. Что интереснее? Выразительнее? Черный прямоугольник благодаря своему расположению рождает ощущение «движения». Вводя в композицию дополнительные элементы, можно усилить ощущение движения, а можно, наоборот, «остановить» его </a:t>
            </a:r>
            <a:endParaRPr lang="ru-RU" dirty="0"/>
          </a:p>
        </p:txBody>
      </p:sp>
      <p:pic>
        <p:nvPicPr>
          <p:cNvPr id="7" name="Содержимое 6" descr="http://art.1september.ru/2007/24/8-5.jpg"/>
          <p:cNvPicPr>
            <a:picLocks noGrp="1"/>
          </p:cNvPicPr>
          <p:nvPr>
            <p:ph sz="quarter" idx="1"/>
          </p:nvPr>
        </p:nvPicPr>
        <p:blipFill>
          <a:blip r:embed="rId2" cstate="print"/>
          <a:srcRect/>
          <a:stretch>
            <a:fillRect/>
          </a:stretch>
        </p:blipFill>
        <p:spPr bwMode="auto">
          <a:xfrm>
            <a:off x="-4786378" y="1714488"/>
            <a:ext cx="9644130" cy="59293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2800" b="1" dirty="0" smtClean="0"/>
              <a:t>Симметрия</a:t>
            </a:r>
            <a:endParaRPr lang="ru-RU" sz="2800" dirty="0"/>
          </a:p>
        </p:txBody>
      </p:sp>
      <p:sp>
        <p:nvSpPr>
          <p:cNvPr id="5" name="Содержимое 4"/>
          <p:cNvSpPr>
            <a:spLocks noGrp="1"/>
          </p:cNvSpPr>
          <p:nvPr>
            <p:ph sz="quarter" idx="1"/>
          </p:nvPr>
        </p:nvSpPr>
        <p:spPr>
          <a:xfrm>
            <a:off x="0" y="1589566"/>
            <a:ext cx="4071934" cy="5268433"/>
          </a:xfrm>
        </p:spPr>
        <p:txBody>
          <a:bodyPr>
            <a:normAutofit fontScale="62500" lnSpcReduction="20000"/>
          </a:bodyPr>
          <a:lstStyle/>
          <a:p>
            <a:r>
              <a:rPr lang="ru-RU" dirty="0" smtClean="0"/>
              <a:t>Равновесие композиции часто связывают с симметричностью. </a:t>
            </a:r>
            <a:r>
              <a:rPr lang="ru-RU" b="1" dirty="0" smtClean="0"/>
              <a:t>Симметрия</a:t>
            </a:r>
            <a:r>
              <a:rPr lang="ru-RU" dirty="0" smtClean="0"/>
              <a:t> с древних времен считалась одним из условий красоты. Древние греки полагали, что Вселенная симметрична просто потому, что симметрия прекрасна. Идея симметрии часто являлась отправным пунктом в гипотезах и теориях ученых прошлых веков, веривших в математическую гармонию мироздания. Понятие симметрии не ограничивается симметрией объектов. Оно распространяется также на физические явления и управляющие ими физические законы. Именно симметрия позволяет нам охватить самые разнообразные тела с единых позиций. «Симметрия» в переводе с греческого означает «соразмерность»</a:t>
            </a:r>
            <a:endParaRPr lang="ru-RU" dirty="0"/>
          </a:p>
        </p:txBody>
      </p:sp>
      <p:pic>
        <p:nvPicPr>
          <p:cNvPr id="7" name="Содержимое 6" descr="http://art.1september.ru/2007/24/8-6.jpg"/>
          <p:cNvPicPr>
            <a:picLocks noGrp="1"/>
          </p:cNvPicPr>
          <p:nvPr>
            <p:ph sz="quarter" idx="2"/>
          </p:nvPr>
        </p:nvPicPr>
        <p:blipFill>
          <a:blip r:embed="rId2" cstate="print"/>
          <a:srcRect/>
          <a:stretch>
            <a:fillRect/>
          </a:stretch>
        </p:blipFill>
        <p:spPr bwMode="auto">
          <a:xfrm>
            <a:off x="3857620" y="1643050"/>
            <a:ext cx="8143932" cy="61436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3200" b="1" dirty="0" smtClean="0"/>
              <a:t>Асимметрия</a:t>
            </a:r>
            <a:endParaRPr lang="ru-RU" sz="3200" dirty="0"/>
          </a:p>
        </p:txBody>
      </p:sp>
      <p:sp>
        <p:nvSpPr>
          <p:cNvPr id="6" name="Содержимое 5"/>
          <p:cNvSpPr>
            <a:spLocks noGrp="1"/>
          </p:cNvSpPr>
          <p:nvPr>
            <p:ph sz="quarter" idx="2"/>
          </p:nvPr>
        </p:nvSpPr>
        <p:spPr>
          <a:xfrm>
            <a:off x="4643438" y="1589566"/>
            <a:ext cx="4500562" cy="5268433"/>
          </a:xfrm>
        </p:spPr>
        <p:txBody>
          <a:bodyPr>
            <a:normAutofit fontScale="62500" lnSpcReduction="20000"/>
          </a:bodyPr>
          <a:lstStyle/>
          <a:p>
            <a:r>
              <a:rPr lang="ru-RU" dirty="0" smtClean="0"/>
              <a:t>Способ гармонии, при котором изображение слева подобно правому, верх аналогичен низу по диагонали, горизонтали, вертикали или по другой ломаной оси, называется симметрией, а сама композиция симметричной. Симметрия достигает гармонии путем исчезновения изобразительного конфликта, а сама композиция превращается в орнамент. В результате возникает однообразие и монотонность. Вспомним у Пушкина в «Пиковой даме»: «В печальной симметрии стояла мебель у старухи». </a:t>
            </a:r>
          </a:p>
          <a:p>
            <a:r>
              <a:rPr lang="ru-RU" b="1" dirty="0" smtClean="0"/>
              <a:t>Асимметрия</a:t>
            </a:r>
            <a:r>
              <a:rPr lang="ru-RU" dirty="0" smtClean="0"/>
              <a:t> позволяет добиться динамичности, напряженности композиции, не теряя гармонии целого. При использовании асимметрии композиция становится выразительнее, интереснее. При асимметрии ось или плоскость симметрии отсутствуют (столик </a:t>
            </a:r>
            <a:r>
              <a:rPr lang="ru-RU" dirty="0" err="1" smtClean="0"/>
              <a:t>Гауди</a:t>
            </a:r>
            <a:r>
              <a:rPr lang="ru-RU" dirty="0" smtClean="0"/>
              <a:t>)</a:t>
            </a:r>
            <a:endParaRPr lang="ru-RU" dirty="0"/>
          </a:p>
        </p:txBody>
      </p:sp>
      <p:pic>
        <p:nvPicPr>
          <p:cNvPr id="7" name="Содержимое 6" descr="http://art.1september.ru/2007/24/8-6.jpg"/>
          <p:cNvPicPr>
            <a:picLocks noGrp="1"/>
          </p:cNvPicPr>
          <p:nvPr>
            <p:ph sz="quarter" idx="1"/>
          </p:nvPr>
        </p:nvPicPr>
        <p:blipFill>
          <a:blip r:embed="rId2" cstate="print"/>
          <a:srcRect/>
          <a:stretch>
            <a:fillRect/>
          </a:stretch>
        </p:blipFill>
        <p:spPr bwMode="auto">
          <a:xfrm>
            <a:off x="-8001088" y="1714488"/>
            <a:ext cx="12144463" cy="5857916"/>
          </a:xfrm>
          <a:prstGeom prst="rect">
            <a:avLst/>
          </a:prstGeom>
          <a:noFill/>
          <a:ln w="9525">
            <a:noFill/>
            <a:miter lim="800000"/>
            <a:headEnd/>
            <a:tailEnd/>
          </a:ln>
        </p:spPr>
      </p:pic>
      <p:sp>
        <p:nvSpPr>
          <p:cNvPr id="5" name="Прямоугольник 4"/>
          <p:cNvSpPr/>
          <p:nvPr/>
        </p:nvSpPr>
        <p:spPr>
          <a:xfrm>
            <a:off x="4175545" y="3244334"/>
            <a:ext cx="792909" cy="369332"/>
          </a:xfrm>
          <a:prstGeom prst="rect">
            <a:avLst/>
          </a:prstGeom>
        </p:spPr>
        <p:txBody>
          <a:bodyPr wrap="none">
            <a:spAutoFit/>
          </a:bodyPr>
          <a:lstStyle/>
          <a:p>
            <a:r>
              <a:rPr lang="ru-RU" smtClean="0"/>
              <a:t>14 лет</a:t>
            </a: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0"/>
            <a:ext cx="9144000" cy="1219200"/>
          </a:xfrm>
        </p:spPr>
        <p:txBody>
          <a:bodyPr>
            <a:normAutofit fontScale="90000"/>
          </a:bodyPr>
          <a:lstStyle/>
          <a:p>
            <a:r>
              <a:rPr lang="ru-RU" sz="2000" dirty="0" smtClean="0"/>
              <a:t>Если симметричная равновесная форма воспринимается легко и сразу, то асимметричная динамичная читается постепенно.</a:t>
            </a:r>
            <a:br>
              <a:rPr lang="ru-RU" sz="2000" dirty="0" smtClean="0"/>
            </a:br>
            <a:r>
              <a:rPr lang="ru-RU" sz="2000" dirty="0" smtClean="0"/>
              <a:t>Сбалансированной, равновесной композиции В. Лебедева  можно противопоставить динамичную, асимметричную композицию Д. </a:t>
            </a:r>
            <a:r>
              <a:rPr lang="ru-RU" sz="2000" dirty="0" err="1" smtClean="0"/>
              <a:t>Штеренберга</a:t>
            </a:r>
            <a:endParaRPr lang="ru-RU" sz="2000" dirty="0"/>
          </a:p>
        </p:txBody>
      </p:sp>
      <p:sp>
        <p:nvSpPr>
          <p:cNvPr id="6" name="Содержимое 5"/>
          <p:cNvSpPr>
            <a:spLocks noGrp="1"/>
          </p:cNvSpPr>
          <p:nvPr>
            <p:ph sz="quarter" idx="2"/>
          </p:nvPr>
        </p:nvSpPr>
        <p:spPr/>
        <p:txBody>
          <a:bodyPr/>
          <a:lstStyle/>
          <a:p>
            <a:endParaRPr lang="ru-RU"/>
          </a:p>
        </p:txBody>
      </p:sp>
      <p:pic>
        <p:nvPicPr>
          <p:cNvPr id="7" name="Содержимое 6" descr="http://art.1september.ru/2007/24/9-1.jpg"/>
          <p:cNvPicPr>
            <a:picLocks noGrp="1"/>
          </p:cNvPicPr>
          <p:nvPr>
            <p:ph sz="quarter" idx="1"/>
          </p:nvPr>
        </p:nvPicPr>
        <p:blipFill>
          <a:blip r:embed="rId2" cstate="print"/>
          <a:srcRect/>
          <a:stretch>
            <a:fillRect/>
          </a:stretch>
        </p:blipFill>
        <p:spPr bwMode="auto">
          <a:xfrm>
            <a:off x="947737" y="1571612"/>
            <a:ext cx="7339039" cy="58579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231</TotalTime>
  <Words>974</Words>
  <Application>Microsoft Office PowerPoint</Application>
  <PresentationFormat>Экран (4:3)</PresentationFormat>
  <Paragraphs>37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Обычная</vt:lpstr>
      <vt:lpstr>Презентация по изобразительному искусству на тему:                                                      «Основы композиции в конструктивных искусствах. Гармония, контраст и эмоциональная выразительность  плоскостной композиции» </vt:lpstr>
      <vt:lpstr>                  элементы композиции</vt:lpstr>
      <vt:lpstr>Все прямоугольные элементы композиции следует вырезать из черной или белой бумаги (в зависимости от выбранного фона). Прежде чем окончательно приклеить, их нужно подвигать по листу в поисках лучшего варианта компоновки, уменьшить или увеличить их размер, добиваясь сбалансированности композиции.</vt:lpstr>
      <vt:lpstr>Создать конфликт между белым полем и черным пятном. Сюжет, если хотите — интрига, конструктивной композиции как раз и состоит в противопоставлении, контрасте, соотношении масс (в данном случае — прямоугольников).</vt:lpstr>
      <vt:lpstr>ПРАКТИЧЕСКАЯ РАБОТА</vt:lpstr>
      <vt:lpstr>Упражнение 2.</vt:lpstr>
      <vt:lpstr>Симметрия</vt:lpstr>
      <vt:lpstr>Асимметрия</vt:lpstr>
      <vt:lpstr>Если симметричная равновесная форма воспринимается легко и сразу, то асимметричная динамичная читается постепенно. Сбалансированной, равновесной композиции В. Лебедева  можно противопоставить динамичную, асимметричную композицию Д. Штеренберга</vt:lpstr>
      <vt:lpstr> Питер Корнелис Мондриан — художник-абстракционист, </vt:lpstr>
      <vt:lpstr>Упражнение 3. Симметрия. Белая плоскость уже задана. Вырезаем несколько черных или цветных прямоугольников и выполняем симметричную композицию.</vt:lpstr>
      <vt:lpstr>Ритм</vt:lpstr>
      <vt:lpstr>Контрасты являются воздействующей силой композиции и определяют ее выразительность. Контраст — это резко выраженная противоположность: длинный — короткий, толстый — тонкий, крупный — мелкий. Контраст составляет одно из основных средств композиции. </vt:lpstr>
      <vt:lpstr>Упражнение 4. Ритм. Выполним ритмическую композицию, используя линии и прямоугольники , круги и точки.</vt:lpstr>
      <vt:lpstr>Статичная фронтальная композиция</vt:lpstr>
      <vt:lpstr>Слайд 16</vt:lpstr>
      <vt:lpstr>Слайд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по изобразительному искусству на тему:                                                      «Основы композиции в конструктивных искусствах. Гармония, контраст и эмоциональная выразительность  плоскостной композиции» </dc:title>
  <dc:creator>сош№1</dc:creator>
  <cp:lastModifiedBy>Valued Acer Customer</cp:lastModifiedBy>
  <cp:revision>3</cp:revision>
  <dcterms:created xsi:type="dcterms:W3CDTF">2011-09-01T15:20:29Z</dcterms:created>
  <dcterms:modified xsi:type="dcterms:W3CDTF">2013-09-15T18:16:23Z</dcterms:modified>
</cp:coreProperties>
</file>