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19A759"/>
    <a:srgbClr val="FFFF99"/>
    <a:srgbClr val="9DB60A"/>
    <a:srgbClr val="179BA9"/>
    <a:srgbClr val="AE1298"/>
    <a:srgbClr val="9B253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E47B-EAFF-4787-B0F6-A24D37DB86BC}" type="datetimeFigureOut">
              <a:rPr lang="ru-RU" smtClean="0"/>
              <a:pPr/>
              <a:t>03.07.2010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A294A-6352-47B2-AF64-5E265E61F7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E47B-EAFF-4787-B0F6-A24D37DB86BC}" type="datetimeFigureOut">
              <a:rPr lang="ru-RU" smtClean="0"/>
              <a:pPr/>
              <a:t>03.07.2010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A294A-6352-47B2-AF64-5E265E61F7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E47B-EAFF-4787-B0F6-A24D37DB86BC}" type="datetimeFigureOut">
              <a:rPr lang="ru-RU" smtClean="0"/>
              <a:pPr/>
              <a:t>03.07.2010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A294A-6352-47B2-AF64-5E265E61F7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E47B-EAFF-4787-B0F6-A24D37DB86BC}" type="datetimeFigureOut">
              <a:rPr lang="ru-RU" smtClean="0"/>
              <a:pPr/>
              <a:t>03.07.2010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A294A-6352-47B2-AF64-5E265E61F7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E47B-EAFF-4787-B0F6-A24D37DB86BC}" type="datetimeFigureOut">
              <a:rPr lang="ru-RU" smtClean="0"/>
              <a:pPr/>
              <a:t>03.07.2010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A294A-6352-47B2-AF64-5E265E61F7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E47B-EAFF-4787-B0F6-A24D37DB86BC}" type="datetimeFigureOut">
              <a:rPr lang="ru-RU" smtClean="0"/>
              <a:pPr/>
              <a:t>03.07.2010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A294A-6352-47B2-AF64-5E265E61F7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E47B-EAFF-4787-B0F6-A24D37DB86BC}" type="datetimeFigureOut">
              <a:rPr lang="ru-RU" smtClean="0"/>
              <a:pPr/>
              <a:t>03.07.2010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A294A-6352-47B2-AF64-5E265E61F7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E47B-EAFF-4787-B0F6-A24D37DB86BC}" type="datetimeFigureOut">
              <a:rPr lang="ru-RU" smtClean="0"/>
              <a:pPr/>
              <a:t>03.07.2010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A294A-6352-47B2-AF64-5E265E61F7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E47B-EAFF-4787-B0F6-A24D37DB86BC}" type="datetimeFigureOut">
              <a:rPr lang="ru-RU" smtClean="0"/>
              <a:pPr/>
              <a:t>03.07.2010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A294A-6352-47B2-AF64-5E265E61F7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E47B-EAFF-4787-B0F6-A24D37DB86BC}" type="datetimeFigureOut">
              <a:rPr lang="ru-RU" smtClean="0"/>
              <a:pPr/>
              <a:t>03.07.2010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A294A-6352-47B2-AF64-5E265E61F7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E47B-EAFF-4787-B0F6-A24D37DB86BC}" type="datetimeFigureOut">
              <a:rPr lang="ru-RU" smtClean="0"/>
              <a:pPr/>
              <a:t>03.07.2010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A294A-6352-47B2-AF64-5E265E61F7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FE47B-EAFF-4787-B0F6-A24D37DB86BC}" type="datetimeFigureOut">
              <a:rPr lang="ru-RU" smtClean="0"/>
              <a:pPr/>
              <a:t>03.07.2010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A294A-6352-47B2-AF64-5E265E61F7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vistawallpaper.org/vista-wallpapers/colour-rainbow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g1.liveinternet.ru/images/attach/b/3/21/284/21284835_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img0.liveinternet.ru/images/attach/c/0/43/700/43700009_CV_181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2.jpeg"/><Relationship Id="rId2" Type="http://schemas.openxmlformats.org/officeDocument/2006/relationships/hyperlink" Target="http://3dmax.1bs.ru/files/images/ser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g1.liveinternet.ru/images/attach/b/3/21/284/21284835_.jpg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berkut52007.narod.ru/cv-raduga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g1.liveinternet.ru/images/attach/b/3/21/284/21284835_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g1.liveinternet.ru/images/attach/b/3/21/284/21284835_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stawallpaper.org/vista-wallpapers/colour-rainbow.jpg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http://arnuvo.kiev.ua/FCKeditor/UserFiles/Image/color/gete.gif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Картинка 19 из 4583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1704"/>
            <a:ext cx="9144000" cy="4576296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857224" y="214290"/>
            <a:ext cx="75009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5400" b="1" i="1" dirty="0" smtClean="0">
                <a:solidFill>
                  <a:srgbClr val="19A7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54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54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5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5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5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5400" b="1" i="1" dirty="0" smtClean="0">
                <a:solidFill>
                  <a:srgbClr val="19A7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5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54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5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5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5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5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5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5400" b="1" i="1" dirty="0" smtClean="0">
                <a:solidFill>
                  <a:srgbClr val="AE12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5400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5400" b="1" i="1" dirty="0" smtClean="0">
                <a:solidFill>
                  <a:srgbClr val="9B25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5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5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i="1" dirty="0" smtClean="0">
                <a:solidFill>
                  <a:srgbClr val="9DB6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5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5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5400" b="1" i="1" dirty="0" smtClean="0">
                <a:solidFill>
                  <a:srgbClr val="19A7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5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54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5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5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5400" b="1" i="1" dirty="0" smtClean="0">
                <a:solidFill>
                  <a:srgbClr val="AE12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54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5400" b="1" i="1" dirty="0" smtClean="0">
                <a:solidFill>
                  <a:srgbClr val="9DB60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54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5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5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14942" y="5380672"/>
            <a:ext cx="42862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chemeClr val="bg1"/>
                </a:solidFill>
              </a:rPr>
              <a:t>Разработал презентацию: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учитель изобразительного искусства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Климова Наталья Васильевна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МОУ Лицей №15</a:t>
            </a:r>
          </a:p>
          <a:p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Картинка 91 из 4583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2786075" y="2786077"/>
            <a:ext cx="6858001" cy="1285852"/>
          </a:xfrm>
          <a:prstGeom prst="rect">
            <a:avLst/>
          </a:prstGeom>
          <a:noFill/>
        </p:spPr>
      </p:pic>
      <p:pic>
        <p:nvPicPr>
          <p:cNvPr id="14341" name="Picture 5" descr="Картинка 124 из 45832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68248" y="4143380"/>
            <a:ext cx="4075752" cy="271462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00166" y="214290"/>
            <a:ext cx="335758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 во сне, а наяву –</a:t>
            </a:r>
          </a:p>
          <a:p>
            <a:r>
              <a:rPr lang="ru-RU" dirty="0" smtClean="0"/>
              <a:t>Что же здесь такого? –</a:t>
            </a:r>
          </a:p>
          <a:p>
            <a:r>
              <a:rPr lang="ru-RU" dirty="0" smtClean="0"/>
              <a:t>Я на радуге живу</a:t>
            </a:r>
          </a:p>
          <a:p>
            <a:r>
              <a:rPr lang="ru-RU" dirty="0" smtClean="0"/>
              <a:t>В домике лиловом.</a:t>
            </a:r>
          </a:p>
          <a:p>
            <a:r>
              <a:rPr lang="ru-RU" dirty="0" smtClean="0"/>
              <a:t>Выбегаю по утру</a:t>
            </a:r>
          </a:p>
          <a:p>
            <a:r>
              <a:rPr lang="ru-RU" dirty="0" smtClean="0"/>
              <a:t>В бежевых сапожках,</a:t>
            </a:r>
          </a:p>
          <a:p>
            <a:r>
              <a:rPr lang="ru-RU" dirty="0" smtClean="0"/>
              <a:t>Ем в сиреневом бору</a:t>
            </a:r>
          </a:p>
          <a:p>
            <a:r>
              <a:rPr lang="ru-RU" dirty="0" smtClean="0"/>
              <a:t>Алую морошку.</a:t>
            </a:r>
          </a:p>
          <a:p>
            <a:r>
              <a:rPr lang="ru-RU" dirty="0" smtClean="0"/>
              <a:t>С листьев падает роса</a:t>
            </a:r>
          </a:p>
          <a:p>
            <a:r>
              <a:rPr lang="ru-RU" dirty="0" smtClean="0"/>
              <a:t>В темно-синей чаще,</a:t>
            </a:r>
          </a:p>
          <a:p>
            <a:r>
              <a:rPr lang="ru-RU" dirty="0" smtClean="0"/>
              <a:t>Филин жёлтые глаза</a:t>
            </a:r>
          </a:p>
          <a:p>
            <a:r>
              <a:rPr lang="ru-RU" dirty="0" smtClean="0"/>
              <a:t>На меня таращит.</a:t>
            </a:r>
          </a:p>
          <a:p>
            <a:r>
              <a:rPr lang="ru-RU" dirty="0" smtClean="0"/>
              <a:t>Там где свищут соловьи</a:t>
            </a:r>
          </a:p>
          <a:p>
            <a:r>
              <a:rPr lang="ru-RU" dirty="0" smtClean="0"/>
              <a:t>В закоулках бора,</a:t>
            </a:r>
          </a:p>
          <a:p>
            <a:r>
              <a:rPr lang="ru-RU" dirty="0" smtClean="0"/>
              <a:t>Пробираются ручьи</a:t>
            </a:r>
          </a:p>
          <a:p>
            <a:r>
              <a:rPr lang="ru-RU" dirty="0" smtClean="0"/>
              <a:t>К розовым озёрам,</a:t>
            </a:r>
          </a:p>
          <a:p>
            <a:r>
              <a:rPr lang="ru-RU" dirty="0" smtClean="0"/>
              <a:t>Машет белка за кустом</a:t>
            </a:r>
          </a:p>
          <a:p>
            <a:r>
              <a:rPr lang="ru-RU" dirty="0" smtClean="0"/>
              <a:t>Фиолетовым хвостом,</a:t>
            </a:r>
          </a:p>
          <a:p>
            <a:r>
              <a:rPr lang="ru-RU" dirty="0" smtClean="0"/>
              <a:t>Белорыбицы плывут</a:t>
            </a:r>
          </a:p>
          <a:p>
            <a:r>
              <a:rPr lang="ru-RU" dirty="0" smtClean="0"/>
              <a:t>Под вишнёвый мостик.</a:t>
            </a:r>
          </a:p>
          <a:p>
            <a:r>
              <a:rPr lang="ru-RU" dirty="0" smtClean="0"/>
              <a:t>Я на радуге живу</a:t>
            </a:r>
          </a:p>
          <a:p>
            <a:r>
              <a:rPr lang="ru-RU" dirty="0" smtClean="0"/>
              <a:t>Приходите в гости.</a:t>
            </a:r>
          </a:p>
          <a:p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i="1" dirty="0" smtClean="0"/>
              <a:t>Т.Белозёрова</a:t>
            </a:r>
            <a:endParaRPr lang="ru-RU" i="1" dirty="0"/>
          </a:p>
        </p:txBody>
      </p:sp>
      <p:pic>
        <p:nvPicPr>
          <p:cNvPr id="9" name="Picture 2" descr="Картинка 91 из 4583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6429383" y="1428765"/>
            <a:ext cx="4143383" cy="12858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728" y="214290"/>
            <a:ext cx="77152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Существует несколько основных понятий в цветоведении:</a:t>
            </a:r>
          </a:p>
          <a:p>
            <a:pPr algn="just"/>
            <a:r>
              <a:rPr lang="ru-RU" sz="2400" b="1" dirty="0" smtClean="0"/>
              <a:t>Ахроматические цвета </a:t>
            </a:r>
            <a:r>
              <a:rPr lang="ru-RU" dirty="0" smtClean="0"/>
              <a:t>– не цветные, это белый, чёрный и все серые.</a:t>
            </a:r>
            <a:endParaRPr lang="ru-RU" dirty="0"/>
          </a:p>
        </p:txBody>
      </p:sp>
      <p:pic>
        <p:nvPicPr>
          <p:cNvPr id="17410" name="Picture 2" descr="Картинка 6 из 2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1571612"/>
            <a:ext cx="5076825" cy="71438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00166" y="2428868"/>
            <a:ext cx="76438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/>
              <a:t>Хроматические</a:t>
            </a:r>
            <a:r>
              <a:rPr lang="ru-RU" dirty="0" smtClean="0"/>
              <a:t> – все остальные, которые в свою очередь делятся на основные и составные.</a:t>
            </a:r>
            <a:endParaRPr lang="ru-RU" dirty="0"/>
          </a:p>
        </p:txBody>
      </p:sp>
      <p:pic>
        <p:nvPicPr>
          <p:cNvPr id="17412" name="Picture 4" descr="Картинка 92 из 32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57818" y="3000372"/>
            <a:ext cx="3086103" cy="309716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357818" y="6215082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Хроматический круг</a:t>
            </a:r>
            <a:endParaRPr lang="ru-RU" dirty="0"/>
          </a:p>
        </p:txBody>
      </p:sp>
      <p:pic>
        <p:nvPicPr>
          <p:cNvPr id="9" name="Picture 2" descr="Картинка 91 из 45832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5400000">
            <a:off x="-2786076" y="2786076"/>
            <a:ext cx="6858004" cy="12858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а 91 из 4583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2786075" y="2786077"/>
            <a:ext cx="6858001" cy="128585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28728" y="214290"/>
            <a:ext cx="4929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Классификация цветов: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5852" y="928670"/>
            <a:ext cx="7858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			 ОСНОВНЫЕ ЦВЕТА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1428736"/>
            <a:ext cx="2000264" cy="64294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715140" y="1428736"/>
            <a:ext cx="2000264" cy="64294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143372" y="1428736"/>
            <a:ext cx="2000264" cy="6429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785918" y="157161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КРАСНЫЙ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286248" y="157161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Ж</a:t>
            </a:r>
            <a:r>
              <a:rPr lang="ru-RU" b="1" dirty="0" smtClean="0"/>
              <a:t>ЁЛТЫЙ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858016" y="157161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СИНИЙ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643042" y="2500306"/>
            <a:ext cx="2000264" cy="64294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214810" y="2500306"/>
            <a:ext cx="2000264" cy="6429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786182" y="264318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357950" y="264318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=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715140" y="2500306"/>
            <a:ext cx="2000264" cy="64294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785918" y="264318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КРАСНЫЙ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429124" y="264318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Ж</a:t>
            </a:r>
            <a:r>
              <a:rPr lang="ru-RU" b="1" dirty="0" smtClean="0"/>
              <a:t>ЁЛТЫЙ</a:t>
            </a:r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858016" y="264318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ОРАНЖЕВЫЙ</a:t>
            </a:r>
            <a:endParaRPr lang="ru-RU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643042" y="3500438"/>
            <a:ext cx="2000264" cy="64294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3786182" y="364331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214810" y="3500438"/>
            <a:ext cx="2000264" cy="64294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6357950" y="364331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=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715140" y="3500438"/>
            <a:ext cx="2000264" cy="64294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1857356" y="3643314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КРАСНЫЙ</a:t>
            </a:r>
            <a:endParaRPr lang="ru-RU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429124" y="3643314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СИНИЙ</a:t>
            </a:r>
            <a:endParaRPr lang="ru-RU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858016" y="3643314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ФИОЛЕТОВЫЙ</a:t>
            </a:r>
            <a:endParaRPr lang="ru-RU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643042" y="4429132"/>
            <a:ext cx="2000264" cy="64294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4214810" y="4429132"/>
            <a:ext cx="2000264" cy="6429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3786182" y="457200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6357950" y="457200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=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6715140" y="4429132"/>
            <a:ext cx="2000264" cy="64294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1857356" y="457200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СИНИЙ</a:t>
            </a:r>
            <a:endParaRPr lang="ru-RU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4429124" y="457200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Ж</a:t>
            </a:r>
            <a:r>
              <a:rPr lang="ru-RU" b="1" dirty="0" smtClean="0"/>
              <a:t>ЁЛТЫЙ</a:t>
            </a:r>
            <a:endParaRPr lang="ru-RU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6858016" y="457200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ЗЕЛЁНЫЙ</a:t>
            </a:r>
            <a:endParaRPr lang="ru-RU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1643042" y="5643578"/>
            <a:ext cx="7072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Сколько же всего цветов у нас получилось?</a:t>
            </a:r>
            <a:endParaRPr lang="ru-RU" sz="2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http://im5-tub.yandex.net/i?id=129541607&amp;tov=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285883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429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Цвета радуги: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Картинка 91 из 4583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14422"/>
            <a:ext cx="4572000" cy="564357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1428736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КРАСНЫЙ - </a:t>
            </a:r>
            <a:r>
              <a:rPr lang="ru-RU" sz="2000" b="1" i="1" dirty="0" smtClean="0"/>
              <a:t>каждый</a:t>
            </a:r>
            <a:endParaRPr lang="ru-RU" sz="20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428868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ОРАНЖЕВЫЙ - </a:t>
            </a:r>
            <a:r>
              <a:rPr lang="ru-RU" sz="2000" b="1" i="1" dirty="0" smtClean="0"/>
              <a:t>охотник</a:t>
            </a:r>
            <a:endParaRPr lang="ru-RU" sz="20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357562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ЖЁЛТЫЙ - </a:t>
            </a:r>
            <a:r>
              <a:rPr lang="ru-RU" sz="2000" b="1" i="1" dirty="0" smtClean="0"/>
              <a:t>желает</a:t>
            </a:r>
            <a:endParaRPr lang="ru-RU" sz="20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286256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ЗЕЛЁНЫЙ - </a:t>
            </a:r>
            <a:r>
              <a:rPr lang="ru-RU" sz="2000" b="1" i="1" dirty="0" smtClean="0"/>
              <a:t>знать</a:t>
            </a:r>
            <a:endParaRPr lang="ru-RU" sz="20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5286388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СИНИЙ - </a:t>
            </a:r>
            <a:r>
              <a:rPr lang="ru-RU" sz="2000" b="1" i="1" dirty="0" smtClean="0"/>
              <a:t>сидит</a:t>
            </a:r>
            <a:endParaRPr lang="ru-RU" sz="20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215082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ФИОЛЕТОВЫЙ - </a:t>
            </a:r>
            <a:r>
              <a:rPr lang="ru-RU" sz="2000" b="1" i="1" dirty="0" smtClean="0"/>
              <a:t>фазан</a:t>
            </a:r>
            <a:endParaRPr lang="ru-RU" sz="20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4643438" y="471488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&lt;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072066" y="5500702"/>
            <a:ext cx="3286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(ПОЛУЧАЕТСЯ СМЕШИВАНИЕМ ОСНОВНОГО СИНЕГО ЦВЕТА С БЕЛЫМ)</a:t>
            </a:r>
            <a:endParaRPr lang="ru-RU" sz="16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72066" y="4643446"/>
            <a:ext cx="3286148" cy="78581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072066" y="4857760"/>
            <a:ext cx="3286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ГОЛУБОЙ - </a:t>
            </a:r>
            <a:r>
              <a:rPr lang="ru-RU" sz="2000" b="1" i="1" dirty="0" smtClean="0"/>
              <a:t>где</a:t>
            </a:r>
          </a:p>
        </p:txBody>
      </p:sp>
      <p:pic>
        <p:nvPicPr>
          <p:cNvPr id="15362" name="Picture 2" descr="C:\Users\ALENA\Pictures\1\radug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117648">
            <a:off x="5270149" y="-13877"/>
            <a:ext cx="4095475" cy="29463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5716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удобства нашу радужную полосу можно замкнуть в 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Цветовой круг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386" name="Picture 2" descr="C:\Users\ALENA\Pictures\1\krug копия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071546"/>
            <a:ext cx="4357718" cy="435771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71604" y="5429264"/>
            <a:ext cx="6000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 цветовом круге хорошо заметен постепенный переход одного цвета в другой. </a:t>
            </a:r>
          </a:p>
          <a:p>
            <a:pPr algn="ctr"/>
            <a:r>
              <a:rPr lang="ru-RU" dirty="0" smtClean="0"/>
              <a:t>Эти переходы образуют оттенки основных и составных цветов.</a:t>
            </a:r>
            <a:endParaRPr lang="ru-RU" dirty="0"/>
          </a:p>
        </p:txBody>
      </p:sp>
      <p:pic>
        <p:nvPicPr>
          <p:cNvPr id="6" name="Picture 11" descr="Картинка 19 из 4583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142984"/>
            <a:ext cx="1571604" cy="5715016"/>
          </a:xfrm>
          <a:prstGeom prst="rect">
            <a:avLst/>
          </a:prstGeom>
          <a:noFill/>
        </p:spPr>
      </p:pic>
      <p:pic>
        <p:nvPicPr>
          <p:cNvPr id="7" name="Picture 11" descr="Картинка 19 из 4583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7572396" y="1142984"/>
            <a:ext cx="1571604" cy="5715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6072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Тёплые и холодные цвета: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458" name="Picture 2" descr="Картинка 148 из 32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1142984"/>
            <a:ext cx="7313734" cy="386165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57158" y="5429264"/>
            <a:ext cx="8501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Зелёный</a:t>
            </a:r>
            <a:r>
              <a:rPr lang="ru-RU" dirty="0" smtClean="0"/>
              <a:t> – особый цвет: если в нём больше жёлтого  - он тёплый, если синего, то холодный.</a:t>
            </a:r>
          </a:p>
          <a:p>
            <a:pPr algn="just"/>
            <a:r>
              <a:rPr lang="ru-RU" b="1" dirty="0" smtClean="0"/>
              <a:t>Красный и синий </a:t>
            </a:r>
            <a:r>
              <a:rPr lang="ru-RU" dirty="0" smtClean="0"/>
              <a:t>– абсолютные цвета по холодности и теплу.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272</Words>
  <Application>Microsoft Office PowerPoint</Application>
  <PresentationFormat>Экран (4:3)</PresentationFormat>
  <Paragraphs>71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ALENA</dc:creator>
  <cp:lastModifiedBy>Наташа</cp:lastModifiedBy>
  <cp:revision>14</cp:revision>
  <dcterms:created xsi:type="dcterms:W3CDTF">2009-08-08T08:38:53Z</dcterms:created>
  <dcterms:modified xsi:type="dcterms:W3CDTF">2010-07-03T17:04:07Z</dcterms:modified>
</cp:coreProperties>
</file>