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2"/>
  </p:sldMasterIdLst>
  <p:handoutMasterIdLst>
    <p:handoutMasterId r:id="rId17"/>
  </p:handoutMasterIdLst>
  <p:sldIdLst>
    <p:sldId id="256" r:id="rId3"/>
    <p:sldId id="257" r:id="rId4"/>
    <p:sldId id="263" r:id="rId5"/>
    <p:sldId id="262" r:id="rId6"/>
    <p:sldId id="261" r:id="rId7"/>
    <p:sldId id="260" r:id="rId8"/>
    <p:sldId id="259" r:id="rId9"/>
    <p:sldId id="258" r:id="rId10"/>
    <p:sldId id="264" r:id="rId11"/>
    <p:sldId id="266" r:id="rId12"/>
    <p:sldId id="265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2A376"/>
    <a:srgbClr val="FFFFFF"/>
    <a:srgbClr val="FFFFCC"/>
    <a:srgbClr val="EFEFEF"/>
    <a:srgbClr val="EAEAEA"/>
    <a:srgbClr val="F72D1E"/>
    <a:srgbClr val="7CC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19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AFF7F-D578-4B10-AEC0-F2C336825885}" type="datetimeFigureOut">
              <a:rPr lang="en-US" smtClean="0"/>
              <a:pPr/>
              <a:t>9/23/2013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12499-6DDF-49D6-9053-E85D8647B1DA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242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ru-RU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ru-RU" smtClean="0"/>
              <a:pPr/>
              <a:t>‹#›</a:t>
            </a:fld>
            <a:endParaRPr kumimoji="0" lang="ru-RU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lves\AppData\Local\Microsoft\Windows\Temporary Internet Files\Content.IE5\SGE5N6DW\MPj04333350000[1].jpg"/>
          <p:cNvPicPr>
            <a:picLocks noChangeAspect="1" noChangeArrowheads="1"/>
          </p:cNvPicPr>
          <p:nvPr/>
        </p:nvPicPr>
        <p:blipFill>
          <a:blip r:embed="rId1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1794C-A3A6-4C78-AEA2-21A994AED541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ru-RU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ru-RU" smtClean="0"/>
              <a:pPr/>
              <a:t>‹#›</a:t>
            </a:fld>
            <a:endParaRPr kumimoji="0" lang="ru-RU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340768"/>
            <a:ext cx="80648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Какие мы - подростки</a:t>
            </a:r>
          </a:p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21 века?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386104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Выполнила Белякова С. А. , учитель истории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Ситуация 2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Вам сказали, что ваш одноклассник несправедливо обижен. Вы…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 smtClean="0">
                <a:solidFill>
                  <a:srgbClr val="7030A0"/>
                </a:solidFill>
              </a:rPr>
              <a:t>Немедленно вступитесь за товарища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 smtClean="0">
                <a:solidFill>
                  <a:srgbClr val="7030A0"/>
                </a:solidFill>
              </a:rPr>
              <a:t>Сочтёте своё участие в конфликте ненужным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 smtClean="0">
                <a:solidFill>
                  <a:srgbClr val="7030A0"/>
                </a:solidFill>
              </a:rPr>
              <a:t>Попробуете поговорить с обеими сторонами и понять причину обиды.</a:t>
            </a:r>
            <a:endParaRPr lang="pt-BR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Ситуация 3 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Я стараюсь…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 smtClean="0">
                <a:solidFill>
                  <a:srgbClr val="7030A0"/>
                </a:solidFill>
              </a:rPr>
              <a:t>Всегда говорить то, что думаю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 smtClean="0">
                <a:solidFill>
                  <a:srgbClr val="7030A0"/>
                </a:solidFill>
              </a:rPr>
              <a:t>Держать своё мнение при себе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 smtClean="0">
                <a:solidFill>
                  <a:srgbClr val="7030A0"/>
                </a:solidFill>
              </a:rPr>
              <a:t>Понять, почему я думаю так, а не иначе</a:t>
            </a:r>
            <a:endParaRPr lang="pt-B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Моё резюме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731075"/>
              </p:ext>
            </p:extLst>
          </p:nvPr>
        </p:nvGraphicFramePr>
        <p:xfrm>
          <a:off x="971601" y="1397000"/>
          <a:ext cx="7272807" cy="426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269"/>
                <a:gridCol w="2424269"/>
                <a:gridCol w="2424269"/>
              </a:tblGrid>
              <a:tr h="1285396">
                <a:tc>
                  <a:txBody>
                    <a:bodyPr/>
                    <a:lstStyle/>
                    <a:p>
                      <a:r>
                        <a:rPr lang="ru-RU" dirty="0" smtClean="0"/>
                        <a:t>Мои</a:t>
                      </a:r>
                      <a:r>
                        <a:rPr lang="ru-RU" baseline="0" dirty="0" smtClean="0"/>
                        <a:t> лучшие качества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Мои способности и таланты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Мои достижения</a:t>
                      </a:r>
                      <a:endParaRPr lang="ru-RU" dirty="0"/>
                    </a:p>
                  </a:txBody>
                  <a:tcPr/>
                </a:tc>
              </a:tr>
              <a:tr h="7447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47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47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47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0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Подросток 21 века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«Мы рождены, чтобы жить совместно, наше общество – свод из камней, который обрушился бы, если бы один не поддерживал другого.»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7030A0"/>
                </a:solidFill>
              </a:rPr>
              <a:t>	</a:t>
            </a:r>
            <a:r>
              <a:rPr lang="ru-RU" sz="3600" dirty="0" smtClean="0">
                <a:solidFill>
                  <a:srgbClr val="7030A0"/>
                </a:solidFill>
              </a:rPr>
              <a:t>			Сенека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Подростки сегодня обожают роскошь, у них плохие манеры и нет никакого уважения к авторитетам, они высказывают неуважение старшим, слоняются без дела и постоянно сплетничают. Они всё время спорят с родителями, они постоянно вмешиваются в разговоры и привлекают к себе внимание, они прожорливы и тиранят учителей…</a:t>
            </a:r>
            <a:endParaRPr lang="pt-BR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Что мы знаем и думаем о себе и других?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Какими качествами должны быть наделены подростки 21 века?</a:t>
            </a:r>
            <a:endParaRPr lang="pt-BR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0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Терпение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	</a:t>
            </a:r>
            <a:r>
              <a:rPr lang="ru-RU" dirty="0" smtClean="0">
                <a:solidFill>
                  <a:srgbClr val="7030A0"/>
                </a:solidFill>
              </a:rPr>
              <a:t>Чуткость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	</a:t>
            </a:r>
            <a:r>
              <a:rPr lang="ru-RU" dirty="0" smtClean="0">
                <a:solidFill>
                  <a:srgbClr val="7030A0"/>
                </a:solidFill>
              </a:rPr>
              <a:t>	Доверие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	</a:t>
            </a:r>
            <a:r>
              <a:rPr lang="ru-RU" dirty="0" smtClean="0">
                <a:solidFill>
                  <a:srgbClr val="7030A0"/>
                </a:solidFill>
              </a:rPr>
              <a:t>		Альтруизм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	</a:t>
            </a:r>
            <a:r>
              <a:rPr lang="ru-RU" dirty="0" smtClean="0">
                <a:solidFill>
                  <a:srgbClr val="7030A0"/>
                </a:solidFill>
              </a:rPr>
              <a:t>			Коммуникабельность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	</a:t>
            </a:r>
            <a:r>
              <a:rPr lang="ru-RU" dirty="0" smtClean="0">
                <a:solidFill>
                  <a:srgbClr val="7030A0"/>
                </a:solidFill>
              </a:rPr>
              <a:t>		Умение владеть собой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	</a:t>
            </a:r>
            <a:r>
              <a:rPr lang="ru-RU" dirty="0" smtClean="0">
                <a:solidFill>
                  <a:srgbClr val="7030A0"/>
                </a:solidFill>
              </a:rPr>
              <a:t>	Доброжелательность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	</a:t>
            </a:r>
            <a:r>
              <a:rPr lang="ru-RU" dirty="0" smtClean="0">
                <a:solidFill>
                  <a:srgbClr val="7030A0"/>
                </a:solidFill>
              </a:rPr>
              <a:t>Гуманизм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Целеустремлённость</a:t>
            </a:r>
          </a:p>
          <a:p>
            <a:pPr marL="0" indent="0">
              <a:buNone/>
            </a:pPr>
            <a:endParaRPr lang="pt-BR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Результаты анкетирования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1) Знают, что такое толерантность 18 учеников (69%), не знают 8 учеников (31%).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Умение терпеть, мириться с чужим мнением, быть снисходительным к поступкам других.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2) Встречались ранее с этим понятием 18 учеников (69%), не встречались 8 учеников (31%).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3) Терпимость – это сдерживание своих мыслей и эмоций в себе; терпение к чему- либо; терпеть то, что не хочешь, умение держать себя в руках; сдержанность.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4) Что воспитывает в человеке терпимость: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</a:rPr>
              <a:t>	</a:t>
            </a:r>
            <a:r>
              <a:rPr lang="ru-RU" sz="2000" dirty="0" smtClean="0">
                <a:solidFill>
                  <a:srgbClr val="7030A0"/>
                </a:solidFill>
              </a:rPr>
              <a:t> 17 девятиклассников (65%) считают, что семья воспитывает 							терпимость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</a:rPr>
              <a:t>	</a:t>
            </a:r>
            <a:r>
              <a:rPr lang="ru-RU" sz="2000" dirty="0" smtClean="0">
                <a:solidFill>
                  <a:srgbClr val="7030A0"/>
                </a:solidFill>
              </a:rPr>
              <a:t>4 ученика (15%) считают, что общество воспитывает терпимость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</a:rPr>
              <a:t>	</a:t>
            </a:r>
            <a:r>
              <a:rPr lang="ru-RU" sz="2000" dirty="0" smtClean="0">
                <a:solidFill>
                  <a:srgbClr val="7030A0"/>
                </a:solidFill>
              </a:rPr>
              <a:t>5 учеников (19%) считают, что школа воспитывает терпимость.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7030A0"/>
                </a:solidFill>
              </a:rPr>
              <a:t>	</a:t>
            </a:r>
            <a:r>
              <a:rPr lang="ru-RU" sz="2800" dirty="0" smtClean="0">
                <a:solidFill>
                  <a:srgbClr val="7030A0"/>
                </a:solidFill>
              </a:rPr>
              <a:t>		</a:t>
            </a:r>
            <a:r>
              <a:rPr lang="ru-RU" sz="2800" u="sng" dirty="0" smtClean="0">
                <a:solidFill>
                  <a:srgbClr val="7030A0"/>
                </a:solidFill>
              </a:rPr>
              <a:t>Толерантность</a:t>
            </a:r>
            <a:endParaRPr lang="pt-BR" sz="2800" u="sng" dirty="0">
              <a:solidFill>
                <a:srgbClr val="7030A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259632" y="836712"/>
            <a:ext cx="201622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707904" y="836712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076056" y="836712"/>
            <a:ext cx="72008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436096" y="836712"/>
            <a:ext cx="144016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3528" y="1574483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прощение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1960" y="3584823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снисхождение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3808" y="270892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терпение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192" y="1780109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мягкость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0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		</a:t>
            </a:r>
            <a:r>
              <a:rPr lang="ru-RU" sz="3600" dirty="0" smtClean="0">
                <a:solidFill>
                  <a:srgbClr val="7030A0"/>
                </a:solidFill>
              </a:rPr>
              <a:t>	Какие мы?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	Чем мы отличаемся друг от друга?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			Что у нас общего?</a:t>
            </a:r>
            <a:endParaRPr lang="pt-BR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Чтобы быть сильным, надо быть как вода. Нет препятствий- она течёт; плотина- она остановится; прорвётся плотина- она снова потечёт; в четырёхугольном сосуде она четырёхугольна; в круглом она кругла. Оттого, что она так уступчива, она нежней всего и сильней всего.</a:t>
            </a:r>
            <a:endParaRPr lang="pt-BR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5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Ситуация 1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В классе появился новый ученик и вы….</a:t>
            </a:r>
          </a:p>
          <a:p>
            <a:pPr>
              <a:buFont typeface="+mj-lt"/>
              <a:buAutoNum type="arabicPeriod"/>
            </a:pPr>
            <a:r>
              <a:rPr lang="ru-RU" sz="2800" dirty="0" smtClean="0">
                <a:solidFill>
                  <a:srgbClr val="7030A0"/>
                </a:solidFill>
              </a:rPr>
              <a:t>Подойдёте, познакомитесь и завяжете знакомство</a:t>
            </a:r>
          </a:p>
          <a:p>
            <a:pPr>
              <a:buFont typeface="+mj-lt"/>
              <a:buAutoNum type="arabicPeriod"/>
            </a:pPr>
            <a:r>
              <a:rPr lang="ru-RU" sz="2800" dirty="0" smtClean="0">
                <a:solidFill>
                  <a:srgbClr val="7030A0"/>
                </a:solidFill>
              </a:rPr>
              <a:t>Спросите, кто он, откуда, кто его родители</a:t>
            </a:r>
          </a:p>
          <a:p>
            <a:pPr>
              <a:buFont typeface="+mj-lt"/>
              <a:buAutoNum type="arabicPeriod"/>
            </a:pPr>
            <a:r>
              <a:rPr lang="ru-RU" sz="2800" dirty="0" smtClean="0">
                <a:solidFill>
                  <a:srgbClr val="7030A0"/>
                </a:solidFill>
              </a:rPr>
              <a:t>Не станете проявлять к нему интереса, пусть сам проявит инициативу.</a:t>
            </a:r>
            <a:endParaRPr lang="pt-BR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3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716873_template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5993BC4-2192-40E4-A25E-99B2E67832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TP102716873_template</Template>
  <TotalTime>54</TotalTime>
  <Words>373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TP102716873_template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анкетирования</vt:lpstr>
      <vt:lpstr>Презентация PowerPoint</vt:lpstr>
      <vt:lpstr>Презентация PowerPoint</vt:lpstr>
      <vt:lpstr>Презентация PowerPoint</vt:lpstr>
      <vt:lpstr>Ситуация 1</vt:lpstr>
      <vt:lpstr>Ситуация 2</vt:lpstr>
      <vt:lpstr>Ситуация 3 </vt:lpstr>
      <vt:lpstr>Моё резюме</vt:lpstr>
      <vt:lpstr>Подросток 21 века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9</cp:revision>
  <dcterms:created xsi:type="dcterms:W3CDTF">2012-12-13T16:11:17Z</dcterms:created>
  <dcterms:modified xsi:type="dcterms:W3CDTF">2013-09-23T11:22:49Z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TC027168749991</vt:lpwstr>
  </property>
</Properties>
</file>