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4" r:id="rId10"/>
    <p:sldId id="265" r:id="rId11"/>
    <p:sldId id="261" r:id="rId12"/>
    <p:sldId id="262" r:id="rId13"/>
    <p:sldId id="270" r:id="rId14"/>
    <p:sldId id="263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F717816-5A37-4F6A-93A0-61F8405594B9}" type="datetimeFigureOut">
              <a:rPr lang="ru-RU" smtClean="0"/>
              <a:pPr/>
              <a:t>14.11.2012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AD5DDC7-C023-4504-8883-EF3F1BCC77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90872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dirty="0" smtClean="0"/>
              <a:t>Подготовка учащихся 9 классов к муниципальному этапу Всероссийской олимпиады школьников по химии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740664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химии </a:t>
            </a:r>
          </a:p>
          <a:p>
            <a:r>
              <a:rPr lang="ru-RU" dirty="0" smtClean="0"/>
              <a:t>КОУ «Тарская гимназия №1 им. А.М.Луппова» Кравченко Марина Викторовна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№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FeS</a:t>
            </a:r>
            <a:r>
              <a:rPr lang="en-US" baseline="-25000" dirty="0" smtClean="0"/>
              <a:t>2</a:t>
            </a:r>
            <a:r>
              <a:rPr lang="en-US" dirty="0" smtClean="0"/>
              <a:t>+O</a:t>
            </a:r>
            <a:r>
              <a:rPr lang="en-US" baseline="-25000" dirty="0" smtClean="0"/>
              <a:t>2</a:t>
            </a:r>
            <a:r>
              <a:rPr lang="en-US" dirty="0" smtClean="0"/>
              <a:t>=Fe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+SO</a:t>
            </a:r>
            <a:r>
              <a:rPr lang="en-US" baseline="-25000" dirty="0" smtClean="0"/>
              <a:t>2</a:t>
            </a:r>
            <a:endParaRPr lang="ru-RU" dirty="0" smtClean="0"/>
          </a:p>
          <a:p>
            <a:r>
              <a:rPr lang="ru-RU" dirty="0" smtClean="0"/>
              <a:t>Напишите уравнение реакции окисления дисульфида железа(</a:t>
            </a:r>
            <a:r>
              <a:rPr lang="en-US" dirty="0" smtClean="0"/>
              <a:t>II</a:t>
            </a:r>
            <a:r>
              <a:rPr lang="ru-RU" dirty="0" smtClean="0"/>
              <a:t>)  концентрированной азотной кислотой.</a:t>
            </a:r>
          </a:p>
          <a:p>
            <a:r>
              <a:rPr lang="ru-RU" dirty="0" smtClean="0"/>
              <a:t>Составьте схемы электронного баланса, укажите окислитель и восстановитель и расставьте коэффициенты в уравнении: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Взаимодействие азотной кислоты с металлами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336"/>
                <a:gridCol w="1071336"/>
                <a:gridCol w="1071336"/>
                <a:gridCol w="1071336"/>
                <a:gridCol w="1071336"/>
                <a:gridCol w="1071336"/>
                <a:gridCol w="1071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Продукт восстановления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2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3</a:t>
                      </a:r>
                    </a:p>
                    <a:p>
                      <a:r>
                        <a:rPr lang="en-US" dirty="0" smtClean="0"/>
                        <a:t>NH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3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ru-RU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, NO, N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Концентрированная 63-30%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Ga,Tl,Zn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</a:t>
                      </a:r>
                      <a:r>
                        <a:rPr kumimoji="0"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Os, </a:t>
                      </a: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SnO</a:t>
                      </a:r>
                      <a:r>
                        <a:rPr kumimoji="0" lang="en-US" sz="1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Hg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Разбавленная 30-5%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Li,Be,Cu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Ag,Fe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(II)</a:t>
                      </a:r>
                    </a:p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(II)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Ni(II)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Co(II)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Mg,Ca,Sr,Ba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Ra,Al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Sn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K,Rb,Cs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Сильно разбавленная менее5%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Ca,Sr,Ba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Al,Sn,Zn</a:t>
                      </a:r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№5    Химические свойства соединений азота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 два реагента вступили в реакцию, если получились только следующие вещества ( приведены все продукты реакции без стехиометрических коэффициентов):</a:t>
            </a:r>
          </a:p>
          <a:p>
            <a:r>
              <a:rPr lang="ru-RU" sz="2800" dirty="0" smtClean="0"/>
              <a:t>а)</a:t>
            </a:r>
            <a:r>
              <a:rPr lang="en-US" sz="2800" dirty="0" smtClean="0"/>
              <a:t>NaNO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+NaNO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+H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ru-RU" sz="2800" dirty="0" smtClean="0"/>
          </a:p>
          <a:p>
            <a:r>
              <a:rPr lang="ru-RU" sz="2800" dirty="0" smtClean="0"/>
              <a:t>б)</a:t>
            </a:r>
            <a:r>
              <a:rPr lang="en-US" sz="2800" dirty="0" smtClean="0"/>
              <a:t> NO +H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endParaRPr lang="ru-RU" sz="2800" dirty="0" smtClean="0"/>
          </a:p>
          <a:p>
            <a:r>
              <a:rPr lang="ru-RU" sz="2800" dirty="0" smtClean="0"/>
              <a:t>в)</a:t>
            </a:r>
            <a:r>
              <a:rPr lang="en-US" sz="2800" dirty="0" smtClean="0"/>
              <a:t>Ca(OH)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+NH</a:t>
            </a:r>
            <a:r>
              <a:rPr lang="en-US" sz="2800" baseline="-25000" dirty="0" smtClean="0"/>
              <a:t>3</a:t>
            </a:r>
            <a:endParaRPr lang="ru-RU" sz="2800" baseline="-25000" dirty="0" smtClean="0"/>
          </a:p>
          <a:p>
            <a:r>
              <a:rPr lang="ru-RU" sz="2800" dirty="0" smtClean="0"/>
              <a:t>г)</a:t>
            </a:r>
            <a:r>
              <a:rPr lang="en-US" sz="2800" dirty="0" smtClean="0"/>
              <a:t> 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для подготовки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900" dirty="0" smtClean="0"/>
              <a:t>При </a:t>
            </a:r>
            <a:r>
              <a:rPr lang="ru-RU" sz="2900" dirty="0" smtClean="0"/>
              <a:t>растворении</a:t>
            </a:r>
            <a:r>
              <a:rPr lang="en-US" sz="2900" b="1" dirty="0" smtClean="0"/>
              <a:t>5,38</a:t>
            </a:r>
            <a:r>
              <a:rPr lang="ru-RU" sz="2900" b="1" dirty="0" smtClean="0"/>
              <a:t>г</a:t>
            </a:r>
            <a:r>
              <a:rPr lang="ru-RU" sz="2900" dirty="0" smtClean="0"/>
              <a:t> </a:t>
            </a:r>
            <a:r>
              <a:rPr lang="ru-RU" sz="2900" dirty="0" smtClean="0"/>
              <a:t>кристаллогидрата сульфата цинка </a:t>
            </a:r>
            <a:r>
              <a:rPr lang="en-US" sz="2900" dirty="0" smtClean="0"/>
              <a:t>(ZnSO</a:t>
            </a:r>
            <a:r>
              <a:rPr lang="en-US" sz="2900" baseline="-25000" dirty="0" smtClean="0"/>
              <a:t>4*X</a:t>
            </a:r>
            <a:r>
              <a:rPr lang="en-US" sz="2900" dirty="0" smtClean="0"/>
              <a:t>H</a:t>
            </a:r>
            <a:r>
              <a:rPr lang="en-US" sz="2900" baseline="-25000" dirty="0" smtClean="0"/>
              <a:t>2</a:t>
            </a:r>
            <a:r>
              <a:rPr lang="en-US" sz="2900" dirty="0" smtClean="0"/>
              <a:t>O)</a:t>
            </a:r>
            <a:r>
              <a:rPr lang="ru-RU" sz="2900" dirty="0" smtClean="0"/>
              <a:t> в 92мл воды получили раствор с массовой долей сульфата цинка 3,31%. Установите формулу кристаллогидрата.</a:t>
            </a:r>
          </a:p>
          <a:p>
            <a:pPr>
              <a:buNone/>
            </a:pPr>
            <a:endParaRPr lang="ru-RU" sz="2900" dirty="0" smtClean="0"/>
          </a:p>
          <a:p>
            <a:r>
              <a:rPr lang="ru-RU" sz="2900" dirty="0" smtClean="0"/>
              <a:t>Образец сплава трех </a:t>
            </a:r>
            <a:r>
              <a:rPr lang="ru-RU" sz="2900" dirty="0" err="1" smtClean="0"/>
              <a:t>металлов-меди</a:t>
            </a:r>
            <a:r>
              <a:rPr lang="ru-RU" sz="2900" dirty="0" smtClean="0"/>
              <a:t>, золота и серебра- обработали избытком азотной кислоты. Не растворившийся осадок высушили и взвесили, его масса оказалась равной 1,97г. Раствор аккуратно упарили досуха. Сухой остаток, масса которого оказалась равной 17,9г прокалили. При этом выделилось 4,48л газа (н.у.). Рассчитайте процентное содержание металлов в сплаве.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Рекомендуемые для подготовки темы: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Химические свойства и способы получения органических веществ;</a:t>
            </a:r>
          </a:p>
          <a:p>
            <a:r>
              <a:rPr lang="ru-RU" dirty="0" smtClean="0"/>
              <a:t>Химические свойства </a:t>
            </a:r>
            <a:r>
              <a:rPr lang="ru-RU" dirty="0" err="1" smtClean="0"/>
              <a:t>амфотерных</a:t>
            </a:r>
            <a:r>
              <a:rPr lang="ru-RU" dirty="0" smtClean="0"/>
              <a:t> соединений алюминия и цинка;</a:t>
            </a:r>
          </a:p>
          <a:p>
            <a:r>
              <a:rPr lang="ru-RU" dirty="0" smtClean="0"/>
              <a:t>Химические свойства соединений азота;</a:t>
            </a:r>
          </a:p>
          <a:p>
            <a:r>
              <a:rPr lang="ru-RU" dirty="0" smtClean="0"/>
              <a:t>Разложение нитратов;</a:t>
            </a:r>
          </a:p>
          <a:p>
            <a:r>
              <a:rPr lang="ru-RU" dirty="0" smtClean="0"/>
              <a:t>Взаимодействие азотной и концентрированной серной кислот с металлами;</a:t>
            </a:r>
          </a:p>
          <a:p>
            <a:r>
              <a:rPr lang="ru-RU" dirty="0" smtClean="0"/>
              <a:t>Качественные реакции на катионы и анионы в неорганических веществах;</a:t>
            </a:r>
          </a:p>
          <a:p>
            <a:r>
              <a:rPr lang="ru-RU" dirty="0" smtClean="0"/>
              <a:t>Кристаллогидраты;</a:t>
            </a:r>
          </a:p>
          <a:p>
            <a:r>
              <a:rPr lang="ru-RU" dirty="0" smtClean="0"/>
              <a:t>Общие формулы, гомологические ряды и изомерия углеводородов;</a:t>
            </a:r>
          </a:p>
          <a:p>
            <a:r>
              <a:rPr lang="ru-RU" dirty="0" smtClean="0"/>
              <a:t>Термодинамика…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Удачи и побед!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составления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Химические элементы, имеющие степень окисления ноль записываются в электронный баланс с индексом, который переносится в противоположную часть баланса в виде коэффициента и учитывается при подсчете отданных или принятых электронов: </a:t>
            </a:r>
            <a:r>
              <a:rPr lang="en-US" dirty="0" smtClean="0"/>
              <a:t>Cl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0</a:t>
            </a:r>
            <a:r>
              <a:rPr lang="ru-RU" baseline="30000" dirty="0" smtClean="0"/>
              <a:t>         </a:t>
            </a:r>
            <a:r>
              <a:rPr lang="ru-RU" dirty="0" smtClean="0"/>
              <a:t> С</a:t>
            </a:r>
            <a:r>
              <a:rPr lang="en-US" baseline="-25000" dirty="0" smtClean="0"/>
              <a:t>6</a:t>
            </a:r>
            <a:r>
              <a:rPr lang="en-US" baseline="30000" dirty="0" smtClean="0"/>
              <a:t>0 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endParaRPr lang="ru-RU" dirty="0" smtClean="0"/>
          </a:p>
          <a:p>
            <a:r>
              <a:rPr lang="en-US" dirty="0"/>
              <a:t>Cl</a:t>
            </a:r>
            <a:r>
              <a:rPr lang="en-US" baseline="-25000" dirty="0"/>
              <a:t>2</a:t>
            </a:r>
            <a:r>
              <a:rPr lang="en-US" baseline="30000" dirty="0"/>
              <a:t>0</a:t>
            </a:r>
            <a:r>
              <a:rPr lang="en-US" dirty="0"/>
              <a:t> + </a:t>
            </a:r>
            <a:r>
              <a:rPr lang="en-US" dirty="0" smtClean="0"/>
              <a:t>2e</a:t>
            </a:r>
            <a:r>
              <a:rPr lang="ru-RU" dirty="0" smtClean="0"/>
              <a:t> =</a:t>
            </a:r>
            <a:r>
              <a:rPr lang="en-US" dirty="0" smtClean="0"/>
              <a:t>2Cl</a:t>
            </a:r>
            <a:r>
              <a:rPr lang="en-US" baseline="30000" dirty="0"/>
              <a:t>–</a:t>
            </a:r>
            <a:endParaRPr lang="ru-RU" dirty="0"/>
          </a:p>
          <a:p>
            <a:r>
              <a:rPr lang="en-US" dirty="0" smtClean="0"/>
              <a:t>C</a:t>
            </a:r>
            <a:r>
              <a:rPr lang="ru-RU" baseline="-25000" dirty="0" smtClean="0"/>
              <a:t>6</a:t>
            </a:r>
            <a:r>
              <a:rPr lang="en-US" baseline="30000" dirty="0" smtClean="0"/>
              <a:t>0</a:t>
            </a:r>
            <a:r>
              <a:rPr lang="ru-RU" baseline="30000" dirty="0" smtClean="0"/>
              <a:t>  </a:t>
            </a:r>
            <a:r>
              <a:rPr lang="ru-RU" dirty="0" smtClean="0"/>
              <a:t>-24е=</a:t>
            </a:r>
            <a:r>
              <a:rPr lang="en-US" dirty="0" smtClean="0"/>
              <a:t> </a:t>
            </a:r>
            <a:r>
              <a:rPr lang="ru-RU" dirty="0" smtClean="0"/>
              <a:t>6</a:t>
            </a:r>
            <a:r>
              <a:rPr lang="en-US" dirty="0" smtClean="0"/>
              <a:t>C</a:t>
            </a:r>
            <a:r>
              <a:rPr lang="ru-RU" baseline="30000" dirty="0" smtClean="0"/>
              <a:t>+4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Составьте  электронный баланс, укажите окислитель и восстановитель в реакции </a:t>
            </a:r>
            <a:r>
              <a:rPr lang="ru-RU" dirty="0" err="1" smtClean="0"/>
              <a:t>диспропорционирования</a:t>
            </a:r>
            <a:r>
              <a:rPr lang="ru-RU" dirty="0" smtClean="0"/>
              <a:t> и расставьте коэффициенты в уравнении:</a:t>
            </a:r>
          </a:p>
          <a:p>
            <a:endParaRPr lang="ru-RU" dirty="0" smtClean="0"/>
          </a:p>
          <a:p>
            <a:r>
              <a:rPr lang="en-US" dirty="0" smtClean="0"/>
              <a:t>Cl</a:t>
            </a:r>
            <a:r>
              <a:rPr lang="en-US" baseline="-25000" dirty="0" smtClean="0"/>
              <a:t>2</a:t>
            </a:r>
            <a:r>
              <a:rPr lang="en-US" dirty="0" smtClean="0"/>
              <a:t>+KOH</a:t>
            </a:r>
            <a:r>
              <a:rPr lang="ru-RU" dirty="0" smtClean="0"/>
              <a:t>   =</a:t>
            </a:r>
            <a:r>
              <a:rPr lang="en-US" dirty="0" smtClean="0"/>
              <a:t>  </a:t>
            </a:r>
            <a:r>
              <a:rPr lang="en-US" dirty="0" err="1" smtClean="0"/>
              <a:t>KCl</a:t>
            </a:r>
            <a:r>
              <a:rPr lang="en-US" dirty="0" smtClean="0"/>
              <a:t> +KClO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составления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ндекс в балансе сохраняется у элемента, образующего кислотный остаток:</a:t>
            </a:r>
          </a:p>
          <a:p>
            <a:r>
              <a:rPr lang="en-US" dirty="0" smtClean="0"/>
              <a:t>K</a:t>
            </a:r>
            <a:r>
              <a:rPr lang="en-US" baseline="-25000" dirty="0" smtClean="0"/>
              <a:t>2</a:t>
            </a:r>
            <a:r>
              <a:rPr lang="en-US" dirty="0" smtClean="0"/>
              <a:t>Cr</a:t>
            </a:r>
            <a:r>
              <a:rPr lang="ru-RU" baseline="30000" dirty="0" smtClean="0"/>
              <a:t>+6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endParaRPr lang="ru-RU" baseline="30000" dirty="0"/>
          </a:p>
          <a:p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ru-RU" baseline="30000" dirty="0" smtClean="0"/>
              <a:t> +6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+6</a:t>
            </a:r>
            <a:r>
              <a:rPr lang="ru-RU" dirty="0" smtClean="0"/>
              <a:t>е </a:t>
            </a:r>
            <a:r>
              <a:rPr lang="en-US" dirty="0" smtClean="0"/>
              <a:t> = </a:t>
            </a:r>
            <a:r>
              <a:rPr lang="ru-RU" dirty="0" smtClean="0"/>
              <a:t> 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ru-RU" baseline="-25000" dirty="0" smtClean="0"/>
              <a:t> </a:t>
            </a:r>
            <a:r>
              <a:rPr lang="en-US" baseline="30000" dirty="0" smtClean="0"/>
              <a:t>+3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Составьте  электронный баланс, укажите окислитель и восстановитель и расставьте коэффициенты в уравнении: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 smtClean="0"/>
              <a:t>+K</a:t>
            </a:r>
            <a:r>
              <a:rPr lang="en-US" baseline="-25000" dirty="0" smtClean="0"/>
              <a:t>2</a:t>
            </a:r>
            <a:r>
              <a:rPr lang="en-US" dirty="0" smtClean="0"/>
              <a:t>Cr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+H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=Na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+Cr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+K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+H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Правила составления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Индекс в балансе сохраняется у элемента, имеющего дробную степень окисления и переносится в противоположную часть электронного баланса как коэффициент: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Составьте  электронный баланс, укажите окислитель и восстановитель и расставьте коэффициенты в уравнении:</a:t>
            </a:r>
          </a:p>
          <a:p>
            <a:pPr>
              <a:buNone/>
            </a:pPr>
            <a:endParaRPr lang="ru-RU" dirty="0" smtClean="0"/>
          </a:p>
          <a:p>
            <a:r>
              <a:rPr lang="en-US" sz="2800" dirty="0" smtClean="0"/>
              <a:t>Fe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+HNO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(</a:t>
            </a:r>
            <a:r>
              <a:rPr lang="ru-RU" sz="2800" dirty="0" err="1" smtClean="0"/>
              <a:t>конц</a:t>
            </a:r>
            <a:r>
              <a:rPr lang="ru-RU" sz="2800" dirty="0" smtClean="0"/>
              <a:t>.</a:t>
            </a:r>
            <a:r>
              <a:rPr lang="en-US" sz="2800" dirty="0" smtClean="0"/>
              <a:t>) = Fe(NO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+NO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составления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 сложном веществе несколько элементов меняют степени окисления, то записываются в электронный баланс с индексом, который переносится в противоположную часть баланса в виде коэффициента и учитывается при подсчете отданных или принятых электронов: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составления электронного баланса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 окислительно-восстановительной реакции степень окисления меняют более двух элементов, то в электронном балансе суммируются все отданные или принятые электроны и наименьшее общее кратное находится между двумя полученными числами: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181</TotalTime>
  <Words>576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Подготовка учащихся 9 классов к муниципальному этапу Всероссийской олимпиады школьников по химии </vt:lpstr>
      <vt:lpstr>Правила составления электронного баланса</vt:lpstr>
      <vt:lpstr>Задание №1</vt:lpstr>
      <vt:lpstr>Правила составления электронного баланса</vt:lpstr>
      <vt:lpstr>Задание №2</vt:lpstr>
      <vt:lpstr>Правила составления электронного баланса</vt:lpstr>
      <vt:lpstr>Задание №3</vt:lpstr>
      <vt:lpstr>Правила составления электронного баланса</vt:lpstr>
      <vt:lpstr>Правила составления электронного баланса</vt:lpstr>
      <vt:lpstr>Задание № 4</vt:lpstr>
      <vt:lpstr>Взаимодействие азотной кислоты с металлами</vt:lpstr>
      <vt:lpstr>Задание №5    Химические свойства соединений азота</vt:lpstr>
      <vt:lpstr>Задачи для подготовки</vt:lpstr>
      <vt:lpstr>Рекомендуемые для подготовки темы:</vt:lpstr>
      <vt:lpstr>Спасибо за внимание.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Видеоконсультация </dc:title>
  <dc:creator>Admin</dc:creator>
  <cp:lastModifiedBy>Admin</cp:lastModifiedBy>
  <cp:revision>19</cp:revision>
  <dcterms:created xsi:type="dcterms:W3CDTF">2012-11-10T19:02:28Z</dcterms:created>
  <dcterms:modified xsi:type="dcterms:W3CDTF">2012-11-14T19:53:08Z</dcterms:modified>
</cp:coreProperties>
</file>