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4" autoAdjust="0"/>
    <p:restoredTop sz="94595" autoAdjust="0"/>
  </p:normalViewPr>
  <p:slideViewPr>
    <p:cSldViewPr>
      <p:cViewPr varScale="1">
        <p:scale>
          <a:sx n="78" d="100"/>
          <a:sy n="78" d="100"/>
        </p:scale>
        <p:origin x="-7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5370-33A6-4079-8EF0-59B49FF20BA7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371B-3366-4626-9135-CA40BEEFA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5370-33A6-4079-8EF0-59B49FF20BA7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371B-3366-4626-9135-CA40BEEFA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5370-33A6-4079-8EF0-59B49FF20BA7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371B-3366-4626-9135-CA40BEEFA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4B596-091B-4B36-92A2-1F1B1C702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5370-33A6-4079-8EF0-59B49FF20BA7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371B-3366-4626-9135-CA40BEEFA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5370-33A6-4079-8EF0-59B49FF20BA7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371B-3366-4626-9135-CA40BEEFA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5370-33A6-4079-8EF0-59B49FF20BA7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371B-3366-4626-9135-CA40BEEFA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5370-33A6-4079-8EF0-59B49FF20BA7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371B-3366-4626-9135-CA40BEEFA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5370-33A6-4079-8EF0-59B49FF20BA7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371B-3366-4626-9135-CA40BEEFA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5370-33A6-4079-8EF0-59B49FF20BA7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371B-3366-4626-9135-CA40BEEFA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5370-33A6-4079-8EF0-59B49FF20BA7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371B-3366-4626-9135-CA40BEEFA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5370-33A6-4079-8EF0-59B49FF20BA7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371B-3366-4626-9135-CA40BEEFA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45370-33A6-4079-8EF0-59B49FF20BA7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7371B-3366-4626-9135-CA40BEEFA2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58750"/>
          </a:xfrm>
        </p:spPr>
        <p:txBody>
          <a:bodyPr/>
          <a:lstStyle/>
          <a:p>
            <a:pPr eaLnBrk="1" hangingPunct="1">
              <a:defRPr/>
            </a:pPr>
            <a:endParaRPr lang="ru-RU" sz="5400" b="0" smtClean="0">
              <a:solidFill>
                <a:schemeClr val="tx1"/>
              </a:solidFill>
            </a:endParaRPr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435975" cy="5870575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6388" name="Picture 4" descr="снеж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8569325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CIMG0948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371475"/>
            <a:ext cx="7543800" cy="6081713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6000" smtClean="0">
                <a:solidFill>
                  <a:srgbClr val="00FFFF"/>
                </a:solidFill>
              </a:rPr>
              <a:t>Материалы:</a:t>
            </a:r>
          </a:p>
        </p:txBody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343150"/>
            <a:ext cx="8286750" cy="37528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FF66FF"/>
                </a:solidFill>
              </a:rPr>
              <a:t>           </a:t>
            </a:r>
            <a:r>
              <a:rPr lang="ru-RU" b="1" smtClean="0">
                <a:solidFill>
                  <a:srgbClr val="CCFF66"/>
                </a:solidFill>
              </a:rPr>
              <a:t>-</a:t>
            </a:r>
            <a:r>
              <a:rPr lang="ru-RU" sz="2100" i="1" smtClean="0">
                <a:solidFill>
                  <a:srgbClr val="CCFF66"/>
                </a:solidFill>
              </a:rPr>
              <a:t> </a:t>
            </a:r>
            <a:r>
              <a:rPr lang="ru-RU" b="1" smtClean="0">
                <a:solidFill>
                  <a:srgbClr val="CCFF66"/>
                </a:solidFill>
              </a:rPr>
              <a:t>белая бумага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/>
              <a:t>           </a:t>
            </a:r>
            <a:r>
              <a:rPr lang="ru-RU" b="1" smtClean="0">
                <a:solidFill>
                  <a:srgbClr val="FFCC00"/>
                </a:solidFill>
              </a:rPr>
              <a:t>- свечка или восковые  мелки</a:t>
            </a:r>
            <a:br>
              <a:rPr lang="ru-RU" b="1" smtClean="0">
                <a:solidFill>
                  <a:srgbClr val="FFCC00"/>
                </a:solidFill>
              </a:rPr>
            </a:br>
            <a:r>
              <a:rPr lang="ru-RU" b="1" smtClean="0"/>
              <a:t>        </a:t>
            </a:r>
            <a:r>
              <a:rPr lang="ru-RU" b="1" smtClean="0">
                <a:solidFill>
                  <a:srgbClr val="FF9933"/>
                </a:solidFill>
              </a:rPr>
              <a:t>- стаканчик с водой</a:t>
            </a:r>
            <a:br>
              <a:rPr lang="ru-RU" b="1" smtClean="0">
                <a:solidFill>
                  <a:srgbClr val="FF9933"/>
                </a:solidFill>
              </a:rPr>
            </a:br>
            <a:r>
              <a:rPr lang="ru-RU" b="1" smtClean="0"/>
              <a:t>        </a:t>
            </a:r>
            <a:r>
              <a:rPr lang="ru-RU" b="1" smtClean="0">
                <a:solidFill>
                  <a:srgbClr val="FF7C80"/>
                </a:solidFill>
              </a:rPr>
              <a:t>- акварельные краски</a:t>
            </a:r>
            <a:br>
              <a:rPr lang="ru-RU" b="1" smtClean="0">
                <a:solidFill>
                  <a:srgbClr val="FF7C80"/>
                </a:solidFill>
              </a:rPr>
            </a:br>
            <a:r>
              <a:rPr lang="ru-RU" b="1" smtClean="0">
                <a:solidFill>
                  <a:srgbClr val="FF9933"/>
                </a:solidFill>
              </a:rPr>
              <a:t>        </a:t>
            </a:r>
            <a:r>
              <a:rPr lang="ru-RU" b="1" smtClean="0">
                <a:solidFill>
                  <a:srgbClr val="FF6600"/>
                </a:solidFill>
              </a:rPr>
              <a:t>- кисть</a:t>
            </a:r>
            <a:br>
              <a:rPr lang="ru-RU" b="1" smtClean="0">
                <a:solidFill>
                  <a:srgbClr val="FF6600"/>
                </a:solidFill>
              </a:rPr>
            </a:br>
            <a:r>
              <a:rPr lang="ru-RU" b="1" smtClean="0"/>
              <a:t>        </a:t>
            </a:r>
            <a:r>
              <a:rPr lang="ru-RU" b="1" smtClean="0">
                <a:solidFill>
                  <a:srgbClr val="FF0000"/>
                </a:solidFill>
              </a:rPr>
              <a:t>- пищевая пленка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3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3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3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3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3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3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3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04800"/>
            <a:ext cx="8215312" cy="892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u="sng" smtClean="0">
                <a:solidFill>
                  <a:srgbClr val="00FFFF"/>
                </a:solidFill>
              </a:rPr>
              <a:t>Творческий процесс:</a:t>
            </a:r>
          </a:p>
        </p:txBody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7924800" cy="5445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3000" b="1" smtClean="0">
                <a:solidFill>
                  <a:schemeClr val="folHlink"/>
                </a:solidFill>
              </a:rPr>
              <a:t>- </a:t>
            </a:r>
            <a:r>
              <a:rPr lang="ru-RU" b="1" smtClean="0">
                <a:solidFill>
                  <a:schemeClr val="folHlink"/>
                </a:solidFill>
              </a:rPr>
              <a:t>положи белый лист на стол;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b="1" smtClean="0">
                <a:solidFill>
                  <a:srgbClr val="FFFF99"/>
                </a:solidFill>
              </a:rPr>
              <a:t>- </a:t>
            </a:r>
            <a:r>
              <a:rPr lang="ru-RU" b="1" smtClean="0">
                <a:solidFill>
                  <a:srgbClr val="FFFF00"/>
                </a:solidFill>
              </a:rPr>
              <a:t>нанеси на лист бумаги свечой     	рисунок;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b="1" smtClean="0">
                <a:solidFill>
                  <a:srgbClr val="FF9966"/>
                </a:solidFill>
              </a:rPr>
              <a:t>- </a:t>
            </a:r>
            <a:r>
              <a:rPr lang="ru-RU" b="1" smtClean="0">
                <a:solidFill>
                  <a:srgbClr val="FF9933"/>
                </a:solidFill>
              </a:rPr>
              <a:t>поверх готового рисунка нанесите 	слой акварельной краски;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smtClean="0">
                <a:solidFill>
                  <a:srgbClr val="00FFFF"/>
                </a:solidFill>
              </a:rPr>
              <a:t>(</a:t>
            </a:r>
            <a:r>
              <a:rPr lang="ru-RU" sz="1800" b="1" i="1" smtClean="0">
                <a:solidFill>
                  <a:srgbClr val="00FFFF"/>
                </a:solidFill>
              </a:rPr>
              <a:t>восковые штрихи от свечки «проявятся», так как они не водостойкие и не смачиваются водой)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smtClean="0"/>
              <a:t>    </a:t>
            </a:r>
            <a:r>
              <a:rPr lang="ru-RU" sz="3000" b="1" smtClean="0">
                <a:solidFill>
                  <a:srgbClr val="FF3300"/>
                </a:solidFill>
              </a:rPr>
              <a:t>- </a:t>
            </a:r>
            <a:r>
              <a:rPr lang="ru-RU" b="1" smtClean="0">
                <a:solidFill>
                  <a:srgbClr val="FF3300"/>
                </a:solidFill>
              </a:rPr>
              <a:t>Накрой рисунок пленкой, чуть  	сдвигая ее и делая складки;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smtClean="0">
                <a:solidFill>
                  <a:srgbClr val="FF0000"/>
                </a:solidFill>
              </a:rPr>
              <a:t>    </a:t>
            </a:r>
            <a:r>
              <a:rPr lang="ru-RU" sz="2000" b="1" i="1" smtClean="0">
                <a:solidFill>
                  <a:schemeClr val="accent2"/>
                </a:solidFill>
              </a:rPr>
              <a:t>Оставить пленку на рисунке до полного   высыхания.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i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b="1" i="1" smtClean="0">
                <a:solidFill>
                  <a:schemeClr val="accent1"/>
                </a:solidFill>
              </a:rPr>
              <a:t>(особенно эффектным получится изображение, фон которого будет темно – синего или фиолетового цвета)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b="1" i="1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3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3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3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3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3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3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3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3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3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37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37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37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76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rgbClr val="00FFFF"/>
                </a:solidFill>
              </a:rPr>
              <a:t>Образец рисунка:</a:t>
            </a:r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7600950" cy="4968875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5844" name="Picture 4" descr="CIMG09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84313"/>
            <a:ext cx="82089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3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82" grpId="0"/>
      <p:bldP spid="8396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 descr="CIMG095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628775"/>
            <a:ext cx="8280400" cy="4608513"/>
          </a:xfrm>
          <a:noFill/>
        </p:spPr>
      </p:pic>
      <p:sp>
        <p:nvSpPr>
          <p:cNvPr id="957447" name="Rectangle 7"/>
          <p:cNvSpPr>
            <a:spLocks noChangeArrowheads="1"/>
          </p:cNvSpPr>
          <p:nvPr/>
        </p:nvSpPr>
        <p:spPr bwMode="auto">
          <a:xfrm>
            <a:off x="468313" y="404813"/>
            <a:ext cx="7991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4000" b="1">
                <a:solidFill>
                  <a:srgbClr val="FF00FF"/>
                </a:solidFill>
                <a:latin typeface="Comic Sans MS" pitchFamily="66" charset="0"/>
              </a:rPr>
              <a:t>Образец рисунка в цвете: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7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>
          <a:xfrm>
            <a:off x="250825" y="304800"/>
            <a:ext cx="835977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b="0" dirty="0" smtClean="0">
                <a:solidFill>
                  <a:srgbClr val="FF00FF"/>
                </a:solidFill>
              </a:rPr>
              <a:t> </a:t>
            </a:r>
            <a:r>
              <a:rPr lang="ru-RU" sz="4000" i="1" dirty="0" smtClean="0">
                <a:solidFill>
                  <a:schemeClr val="tx1"/>
                </a:solidFill>
              </a:rPr>
              <a:t>«ЗАСНЕЖЕННЫЕ   ДЕРЕВЬЯ»</a:t>
            </a:r>
          </a:p>
        </p:txBody>
      </p:sp>
      <p:pic>
        <p:nvPicPr>
          <p:cNvPr id="2058" name="Picture 10" descr="pic520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628775"/>
            <a:ext cx="8569325" cy="48958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8916" name="Picture 4" descr="pic52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84963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5000" smtClean="0">
                <a:solidFill>
                  <a:schemeClr val="tx1"/>
                </a:solidFill>
              </a:rPr>
              <a:t>сказка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7000" b="1" smtClean="0">
                <a:solidFill>
                  <a:srgbClr val="66FFFF"/>
                </a:solidFill>
                <a:latin typeface="Trebuchet MS" pitchFamily="34" charset="0"/>
              </a:rPr>
              <a:t> «</a:t>
            </a:r>
            <a:r>
              <a:rPr lang="ru-RU" sz="7000" b="1" smtClean="0">
                <a:solidFill>
                  <a:schemeClr val="accent1"/>
                </a:solidFill>
                <a:latin typeface="Trebuchet MS" pitchFamily="34" charset="0"/>
              </a:rPr>
              <a:t>З</a:t>
            </a:r>
            <a:r>
              <a:rPr lang="ru-RU" sz="7000" b="1" smtClean="0">
                <a:solidFill>
                  <a:srgbClr val="CC66FF"/>
                </a:solidFill>
                <a:latin typeface="Trebuchet MS" pitchFamily="34" charset="0"/>
              </a:rPr>
              <a:t>и</a:t>
            </a:r>
            <a:r>
              <a:rPr lang="ru-RU" sz="7000" b="1" smtClean="0">
                <a:solidFill>
                  <a:srgbClr val="9966FF"/>
                </a:solidFill>
                <a:latin typeface="Trebuchet MS" pitchFamily="34" charset="0"/>
              </a:rPr>
              <a:t>м</a:t>
            </a:r>
            <a:r>
              <a:rPr lang="ru-RU" sz="7000" b="1" smtClean="0">
                <a:solidFill>
                  <a:srgbClr val="CC00FF"/>
                </a:solidFill>
                <a:latin typeface="Trebuchet MS" pitchFamily="34" charset="0"/>
              </a:rPr>
              <a:t>н</a:t>
            </a:r>
            <a:r>
              <a:rPr lang="ru-RU" sz="7000" b="1" smtClean="0">
                <a:solidFill>
                  <a:schemeClr val="accent1"/>
                </a:solidFill>
                <a:latin typeface="Trebuchet MS" pitchFamily="34" charset="0"/>
              </a:rPr>
              <a:t>е</a:t>
            </a:r>
            <a:r>
              <a:rPr lang="ru-RU" sz="7000" b="1" smtClean="0">
                <a:solidFill>
                  <a:srgbClr val="66FFFF"/>
                </a:solidFill>
                <a:latin typeface="Trebuchet MS" pitchFamily="34" charset="0"/>
              </a:rPr>
              <a:t>е </a:t>
            </a:r>
            <a:r>
              <a:rPr lang="ru-RU" sz="7000" b="1" smtClean="0">
                <a:solidFill>
                  <a:srgbClr val="CC66FF"/>
                </a:solidFill>
                <a:latin typeface="Trebuchet MS" pitchFamily="34" charset="0"/>
              </a:rPr>
              <a:t>у</a:t>
            </a:r>
            <a:r>
              <a:rPr lang="ru-RU" sz="7000" b="1" smtClean="0">
                <a:solidFill>
                  <a:srgbClr val="9933FF"/>
                </a:solidFill>
                <a:latin typeface="Trebuchet MS" pitchFamily="34" charset="0"/>
              </a:rPr>
              <a:t>т</a:t>
            </a:r>
            <a:r>
              <a:rPr lang="ru-RU" sz="7000" b="1" smtClean="0">
                <a:solidFill>
                  <a:srgbClr val="3399FF"/>
                </a:solidFill>
                <a:latin typeface="Trebuchet MS" pitchFamily="34" charset="0"/>
              </a:rPr>
              <a:t>р</a:t>
            </a:r>
            <a:r>
              <a:rPr lang="ru-RU" sz="7000" b="1" smtClean="0">
                <a:solidFill>
                  <a:srgbClr val="66FFFF"/>
                </a:solidFill>
                <a:latin typeface="Trebuchet MS" pitchFamily="34" charset="0"/>
              </a:rPr>
              <a:t>о»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40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4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4" grpId="0"/>
      <p:bldP spid="9400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9940" name="Picture 4" descr="pic52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85693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40964" name="Picture 4" descr="зима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0" smtClean="0"/>
              <a:t> </a:t>
            </a:r>
            <a:r>
              <a:rPr lang="ru-RU" sz="2500" b="0" smtClean="0"/>
              <a:t>     </a:t>
            </a:r>
            <a:r>
              <a:rPr lang="ru-RU" sz="2400" smtClean="0">
                <a:solidFill>
                  <a:srgbClr val="00FFFF"/>
                </a:solidFill>
              </a:rPr>
              <a:t>Форма снежинок зависит от погодных     	условий  во  время их образования, </a:t>
            </a:r>
            <a:br>
              <a:rPr lang="ru-RU" sz="2400" smtClean="0">
                <a:solidFill>
                  <a:srgbClr val="00FFFF"/>
                </a:solidFill>
              </a:rPr>
            </a:br>
            <a:r>
              <a:rPr lang="ru-RU" sz="2400" smtClean="0">
                <a:solidFill>
                  <a:srgbClr val="00FFFF"/>
                </a:solidFill>
              </a:rPr>
              <a:t>поэтому они никогда не бывают одинаковые</a:t>
            </a:r>
          </a:p>
        </p:txBody>
      </p:sp>
      <p:pic>
        <p:nvPicPr>
          <p:cNvPr id="17411" name="Picture 6" descr="http://www.partow.net/images/snowflakes/images/snow_flake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143125"/>
            <a:ext cx="203835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8" descr="http://dcp.sovserv.ru/media/images/8/8/3/2213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4357688"/>
            <a:ext cx="2347912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" descr="http://www.enersoft.ru/_ld/21/2110857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4071938"/>
            <a:ext cx="2184400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2" descr="http://dcp.sovserv.ru/media/images/4/a/d/2213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2071688"/>
            <a:ext cx="2101850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4" descr="http://www.moda.ru/files/user/02/04/83/content/14519/800x800x85_2e90cc58f92f29381f121a4b089b8d9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88" y="2000250"/>
            <a:ext cx="2379662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8" descr="http://richbugger.files.wordpress.com/2009/11/96.jpg?w=574&amp;h=57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3" y="4449763"/>
            <a:ext cx="2000250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3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798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100" dirty="0" err="1" smtClean="0">
                <a:solidFill>
                  <a:srgbClr val="FF00FF"/>
                </a:solidFill>
              </a:rPr>
              <a:t>Кляксография</a:t>
            </a:r>
            <a:r>
              <a:rPr lang="ru-RU" sz="4100" dirty="0" smtClean="0">
                <a:solidFill>
                  <a:srgbClr val="FF00FF"/>
                </a:solidFill>
              </a:rPr>
              <a:t> трубочкой</a:t>
            </a:r>
          </a:p>
        </p:txBody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ru-RU" sz="4400" b="1" i="1" dirty="0" smtClean="0">
              <a:solidFill>
                <a:srgbClr val="0000FF"/>
              </a:solidFill>
            </a:endParaRPr>
          </a:p>
          <a:p>
            <a:pPr lvl="4" algn="ctr" eaLnBrk="1" hangingPunct="1"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chemeClr val="bg1"/>
                </a:solidFill>
              </a:rPr>
              <a:t>       </a:t>
            </a:r>
            <a:r>
              <a:rPr lang="ru-RU" sz="4000" b="1" i="1" dirty="0" smtClean="0"/>
              <a:t>«ЗАСНЕЖЕННЫЕ     	ДЕРЕВЬЯ»</a:t>
            </a:r>
          </a:p>
        </p:txBody>
      </p:sp>
      <p:pic>
        <p:nvPicPr>
          <p:cNvPr id="882694" name="Picture 6" descr="1074637493zm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060575"/>
            <a:ext cx="302418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8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500" smtClean="0">
                <a:solidFill>
                  <a:srgbClr val="FF33CC"/>
                </a:solidFill>
              </a:rPr>
              <a:t>Материалы:</a:t>
            </a:r>
          </a:p>
        </p:txBody>
      </p:sp>
      <p:sp>
        <p:nvSpPr>
          <p:cNvPr id="94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9138"/>
            <a:ext cx="8286750" cy="41068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b="1" smtClean="0">
                <a:solidFill>
                  <a:srgbClr val="0000FF"/>
                </a:solidFill>
              </a:rPr>
              <a:t>      </a:t>
            </a:r>
            <a:r>
              <a:rPr lang="ru-RU" sz="4000" b="1" smtClean="0">
                <a:solidFill>
                  <a:srgbClr val="00FFFF"/>
                </a:solidFill>
              </a:rPr>
              <a:t>-</a:t>
            </a:r>
            <a:r>
              <a:rPr lang="ru-RU" sz="4000" b="1" smtClean="0">
                <a:solidFill>
                  <a:srgbClr val="0000FF"/>
                </a:solidFill>
              </a:rPr>
              <a:t> </a:t>
            </a:r>
            <a:r>
              <a:rPr lang="ru-RU" sz="2100" b="1" i="1" smtClean="0">
                <a:solidFill>
                  <a:srgbClr val="0000FF"/>
                </a:solidFill>
              </a:rPr>
              <a:t> </a:t>
            </a:r>
            <a:r>
              <a:rPr lang="ru-RU" sz="2100" smtClean="0">
                <a:solidFill>
                  <a:srgbClr val="0000FF"/>
                </a:solidFill>
              </a:rPr>
              <a:t> </a:t>
            </a:r>
            <a:r>
              <a:rPr lang="ru-RU" sz="4000" b="1" smtClean="0">
                <a:solidFill>
                  <a:srgbClr val="00FFFF"/>
                </a:solidFill>
              </a:rPr>
              <a:t>тонированная  бумага            	</a:t>
            </a:r>
            <a:r>
              <a:rPr lang="ru-RU" sz="4000" b="1" smtClean="0">
                <a:solidFill>
                  <a:srgbClr val="3399FF"/>
                </a:solidFill>
              </a:rPr>
              <a:t>- белая краска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b="1" smtClean="0">
                <a:solidFill>
                  <a:srgbClr val="00FFFF"/>
                </a:solidFill>
              </a:rPr>
              <a:t>      </a:t>
            </a:r>
            <a:r>
              <a:rPr lang="ru-RU" sz="4000" b="1" smtClean="0">
                <a:solidFill>
                  <a:srgbClr val="9999FF"/>
                </a:solidFill>
              </a:rPr>
              <a:t>- стаканчик с водой</a:t>
            </a:r>
            <a:br>
              <a:rPr lang="ru-RU" sz="4000" b="1" smtClean="0">
                <a:solidFill>
                  <a:srgbClr val="9999FF"/>
                </a:solidFill>
              </a:rPr>
            </a:br>
            <a:r>
              <a:rPr lang="ru-RU" sz="4000" b="1" smtClean="0">
                <a:solidFill>
                  <a:srgbClr val="00FFFF"/>
                </a:solidFill>
              </a:rPr>
              <a:t>    </a:t>
            </a:r>
            <a:r>
              <a:rPr lang="ru-RU" sz="4000" b="1" smtClean="0">
                <a:solidFill>
                  <a:srgbClr val="CC66FF"/>
                </a:solidFill>
              </a:rPr>
              <a:t>-  пластиковая  ложечка</a:t>
            </a:r>
            <a:r>
              <a:rPr lang="ru-RU" sz="4000" b="1" smtClean="0">
                <a:solidFill>
                  <a:srgbClr val="00FFFF"/>
                </a:solidFill>
              </a:rPr>
              <a:t>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b="1" smtClean="0">
                <a:solidFill>
                  <a:srgbClr val="00FFFF"/>
                </a:solidFill>
              </a:rPr>
              <a:t>      </a:t>
            </a:r>
            <a:r>
              <a:rPr lang="ru-RU" sz="4000" b="1" smtClean="0">
                <a:solidFill>
                  <a:srgbClr val="9933FF"/>
                </a:solidFill>
              </a:rPr>
              <a:t>- трубочка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4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4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4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4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4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822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u="sng" smtClean="0">
                <a:solidFill>
                  <a:srgbClr val="FF00FF"/>
                </a:solidFill>
              </a:rPr>
              <a:t>Творческий процесс:</a:t>
            </a:r>
          </a:p>
        </p:txBody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7924800" cy="4967287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sz="2800" b="1" smtClean="0"/>
              <a:t>    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sz="2800" b="1" smtClean="0"/>
              <a:t>     </a:t>
            </a:r>
            <a:r>
              <a:rPr lang="ru-RU" sz="2800" b="1" smtClean="0">
                <a:solidFill>
                  <a:srgbClr val="00FFFF"/>
                </a:solidFill>
              </a:rPr>
              <a:t>1. Зачерпни пластиковой ложечкой белую краску, вылей ее на лист,  сделав небольшое пятно.</a:t>
            </a:r>
            <a:br>
              <a:rPr lang="ru-RU" sz="2800" b="1" smtClean="0">
                <a:solidFill>
                  <a:srgbClr val="00FFFF"/>
                </a:solidFill>
              </a:rPr>
            </a:br>
            <a:r>
              <a:rPr lang="ru-RU" sz="2800" b="1" smtClean="0">
                <a:solidFill>
                  <a:srgbClr val="660066"/>
                </a:solidFill>
              </a:rPr>
              <a:t/>
            </a:r>
            <a:br>
              <a:rPr lang="ru-RU" sz="2800" b="1" smtClean="0">
                <a:solidFill>
                  <a:srgbClr val="660066"/>
                </a:solidFill>
              </a:rPr>
            </a:br>
            <a:r>
              <a:rPr lang="ru-RU" sz="2800" b="1" smtClean="0">
                <a:solidFill>
                  <a:srgbClr val="CC66FF"/>
                </a:solidFill>
              </a:rPr>
              <a:t>2. Затем дуй на пятно из трубочки так, чтобы ее конец не  касался ни пятна, ни бумаги.</a:t>
            </a:r>
            <a:br>
              <a:rPr lang="ru-RU" sz="2800" b="1" smtClean="0">
                <a:solidFill>
                  <a:srgbClr val="CC66FF"/>
                </a:solidFill>
              </a:rPr>
            </a:br>
            <a:endParaRPr lang="ru-RU" sz="2800" b="1" smtClean="0">
              <a:solidFill>
                <a:srgbClr val="CC66FF"/>
              </a:solidFill>
            </a:endParaRPr>
          </a:p>
          <a:p>
            <a:pPr marL="533400" indent="-533400" algn="ctr" eaLnBrk="1" hangingPunct="1">
              <a:buFont typeface="Wingdings" pitchFamily="2" charset="2"/>
              <a:buNone/>
              <a:defRPr/>
            </a:pPr>
            <a:r>
              <a:rPr lang="ru-RU" sz="2400" b="1" i="1" smtClean="0"/>
              <a:t>При необходимости процедуру повтори.</a:t>
            </a:r>
            <a:r>
              <a:rPr lang="ru-RU" sz="2400" b="1" smtClean="0"/>
              <a:t> </a:t>
            </a:r>
            <a:br>
              <a:rPr lang="ru-RU" sz="2400" b="1" smtClean="0"/>
            </a:br>
            <a:endParaRPr lang="ru-RU" sz="24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7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7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7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7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5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626" name="Picture 2" descr="http://zolak.ucoz.ru/Urok_zima/urok_0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357188"/>
            <a:ext cx="457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0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0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50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92150"/>
            <a:ext cx="8359775" cy="57610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i="1" smtClean="0">
                <a:solidFill>
                  <a:srgbClr val="00FFFF"/>
                </a:solidFill>
              </a:rPr>
              <a:t>«Новый год зимою праздник главный!</a:t>
            </a:r>
            <a:br>
              <a:rPr lang="ru-RU" sz="4000" i="1" smtClean="0">
                <a:solidFill>
                  <a:srgbClr val="00FFFF"/>
                </a:solidFill>
              </a:rPr>
            </a:br>
            <a:r>
              <a:rPr lang="ru-RU" sz="4000" i="1" smtClean="0">
                <a:solidFill>
                  <a:srgbClr val="00FFFF"/>
                </a:solidFill>
              </a:rPr>
              <a:t>Ждут подарки, и украшен дом!</a:t>
            </a:r>
            <a:br>
              <a:rPr lang="ru-RU" sz="4000" i="1" smtClean="0">
                <a:solidFill>
                  <a:srgbClr val="00FFFF"/>
                </a:solidFill>
              </a:rPr>
            </a:br>
            <a:r>
              <a:rPr lang="ru-RU" sz="4000" i="1" smtClean="0">
                <a:solidFill>
                  <a:srgbClr val="00FFFF"/>
                </a:solidFill>
              </a:rPr>
              <a:t>Будет год чудесным, ярким, славным, </a:t>
            </a:r>
            <a:br>
              <a:rPr lang="ru-RU" sz="4000" i="1" smtClean="0">
                <a:solidFill>
                  <a:srgbClr val="00FFFF"/>
                </a:solidFill>
              </a:rPr>
            </a:br>
            <a:r>
              <a:rPr lang="ru-RU" sz="4000" i="1" smtClean="0">
                <a:solidFill>
                  <a:srgbClr val="00FFFF"/>
                </a:solidFill>
              </a:rPr>
              <a:t>Все мечты осуществятся в нем!»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945156" name="Picture 4" descr="92249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8496300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4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946180" name="Picture 4" descr="pic01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84963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4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mir-animashki.ru/_ph/103/75847164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642938"/>
            <a:ext cx="8591550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602" name="Picture 2" descr="http://img-fotki.yandex.ru/get/3302/mart1007.2/0_1d5f5_309471ee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88938"/>
            <a:ext cx="8429625" cy="589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9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9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49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578" name="Picture 2" descr="http://www.yaplakal.com/pics/pics_original/0/2/1/1881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28625"/>
            <a:ext cx="8602663" cy="596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1200"/>
            <a:ext cx="7848600" cy="440055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0483" name="Picture 4" descr="Z_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765175"/>
            <a:ext cx="81375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1508" name="Picture 4" descr="сосуль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84963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508" name="Picture 4" descr="http://www.o-prirode.com/_ph/49/2/3255862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57188"/>
            <a:ext cx="820737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4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532" name="Picture 4" descr="http://st.gdefon.ru/wallpapers_original/wallpapers/437765_voda_sosulki_kamni_1920x1200_(www.GdeFon.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28625"/>
            <a:ext cx="85852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46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554" name="Picture 2" descr="http://www.thewallpapers.org/photo/53863/winter-snow-nature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788" y="714375"/>
            <a:ext cx="7788275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7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7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4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93</Words>
  <Application>Microsoft Office PowerPoint</Application>
  <PresentationFormat>Экран (4:3)</PresentationFormat>
  <Paragraphs>30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      Форма снежинок зависит от погодных      условий  во  время их образования,  поэтому они никогда не бывают одинаковые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Материалы:</vt:lpstr>
      <vt:lpstr>Творческий процесс:</vt:lpstr>
      <vt:lpstr>Образец рисунка:</vt:lpstr>
      <vt:lpstr>Слайд 14</vt:lpstr>
      <vt:lpstr> «ЗАСНЕЖЕННЫЕ   ДЕРЕВЬЯ»</vt:lpstr>
      <vt:lpstr>Слайд 16</vt:lpstr>
      <vt:lpstr>сказка</vt:lpstr>
      <vt:lpstr>Слайд 18</vt:lpstr>
      <vt:lpstr>Слайд 19</vt:lpstr>
      <vt:lpstr>Кляксография трубочкой</vt:lpstr>
      <vt:lpstr>Материалы:</vt:lpstr>
      <vt:lpstr>Творческий процесс:</vt:lpstr>
      <vt:lpstr>Слайд 23</vt:lpstr>
      <vt:lpstr>«Новый год зимою праздник главный! Ждут подарки, и украшен дом! Будет год чудесным, ярким, славным,  Все мечты осуществятся в нем!»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</cp:revision>
  <dcterms:created xsi:type="dcterms:W3CDTF">2013-08-28T09:43:14Z</dcterms:created>
  <dcterms:modified xsi:type="dcterms:W3CDTF">2013-08-28T10:11:21Z</dcterms:modified>
</cp:coreProperties>
</file>