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4" r:id="rId12"/>
    <p:sldId id="266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5E493D-85AC-449A-ABAE-5DB99C2FC723}" type="datetimeFigureOut">
              <a:rPr lang="ru-RU" smtClean="0"/>
              <a:pPr/>
              <a:t>01.03.2010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8D6030-039A-41F8-89B0-EFB134484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900" dirty="0" smtClean="0"/>
              <a:t>Искусство общения</a:t>
            </a:r>
            <a:r>
              <a:rPr lang="ru-RU" sz="8000" dirty="0" smtClean="0"/>
              <a:t> </a:t>
            </a:r>
            <a:endParaRPr lang="ru-RU" sz="8000" dirty="0"/>
          </a:p>
        </p:txBody>
      </p:sp>
    </p:spTree>
  </p:cSld>
  <p:clrMapOvr>
    <a:masterClrMapping/>
  </p:clrMapOvr>
  <p:transition spd="med" advTm="3515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Сквернословие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1439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 помощью разработанной аппаратуры  человеческие слова могут быть представлены в виде электромагнитных колебаний, которые влияют на свойства и структуру ДНК, отвечающих за наследственность человека.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 Если человек употребляет в своей речи бранные слова , его хромосомы начинают активно менять свою структуру ,в молекулах ДНК  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4884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вырабатывается «отрицательная программа».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  Постепенно </a:t>
            </a:r>
            <a:r>
              <a:rPr lang="ru-RU" sz="3600" dirty="0" smtClean="0"/>
              <a:t>эти искажения становятся  </a:t>
            </a:r>
            <a:endParaRPr lang="ru-RU" sz="3600" dirty="0" smtClean="0"/>
          </a:p>
          <a:p>
            <a:r>
              <a:rPr lang="ru-RU" sz="3600" dirty="0" smtClean="0"/>
              <a:t>столь </a:t>
            </a:r>
            <a:r>
              <a:rPr lang="ru-RU" sz="3600" dirty="0" smtClean="0"/>
              <a:t>значительны , что </a:t>
            </a:r>
            <a:r>
              <a:rPr lang="ru-RU" sz="3600" dirty="0" smtClean="0"/>
              <a:t>видоизменяют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структуру </a:t>
            </a:r>
            <a:r>
              <a:rPr lang="ru-RU" sz="3600" dirty="0" smtClean="0"/>
              <a:t>ДНК </a:t>
            </a:r>
            <a:r>
              <a:rPr lang="ru-RU" sz="3600" dirty="0" smtClean="0"/>
              <a:t>, и это </a:t>
            </a:r>
            <a:r>
              <a:rPr lang="ru-RU" sz="3600" dirty="0" smtClean="0"/>
              <a:t>передаётся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потомкам.</a:t>
            </a:r>
          </a:p>
          <a:p>
            <a:r>
              <a:rPr lang="ru-RU" sz="3600" dirty="0" smtClean="0"/>
              <a:t>   Ученые зафиксировали : </a:t>
            </a:r>
            <a:r>
              <a:rPr lang="ru-RU" sz="3600" dirty="0" smtClean="0">
                <a:solidFill>
                  <a:srgbClr val="FF0000"/>
                </a:solidFill>
              </a:rPr>
              <a:t>бранное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слово </a:t>
            </a:r>
            <a:r>
              <a:rPr lang="ru-RU" sz="3600" dirty="0" smtClean="0"/>
              <a:t>вызывает </a:t>
            </a:r>
            <a:r>
              <a:rPr lang="ru-RU" sz="3600" dirty="0" smtClean="0"/>
              <a:t>мутагенный эффект , </a:t>
            </a:r>
            <a:endParaRPr lang="ru-RU" sz="3600" dirty="0" smtClean="0"/>
          </a:p>
          <a:p>
            <a:r>
              <a:rPr lang="ru-RU" sz="3600" dirty="0" smtClean="0"/>
              <a:t>аналогичный  </a:t>
            </a:r>
            <a:r>
              <a:rPr lang="ru-RU" sz="3600" dirty="0" smtClean="0">
                <a:solidFill>
                  <a:srgbClr val="FF0000"/>
                </a:solidFill>
              </a:rPr>
              <a:t>радиационному 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облучению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0"/>
            <a:ext cx="8501122" cy="36625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Этикет</a:t>
            </a:r>
          </a:p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переписки  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                                                           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3031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2409825"/>
            <a:ext cx="4286250" cy="4448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00034" y="2214554"/>
            <a:ext cx="385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Этикет не требует красоты почерка, но </a:t>
            </a:r>
            <a:r>
              <a:rPr lang="ru-RU" sz="3600" dirty="0" smtClean="0"/>
              <a:t>писать неразборчиво </a:t>
            </a:r>
            <a:r>
              <a:rPr lang="ru-RU" sz="3600" dirty="0" smtClean="0"/>
              <a:t>так же некультурно, 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4614866" cy="6286544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как и бормотать себе под нос, общаясь с другими </a:t>
            </a: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Можно </a:t>
            </a:r>
            <a:r>
              <a:rPr lang="ru-RU" sz="3200" dirty="0" smtClean="0"/>
              <a:t>избрать для письма любой шрифт, но  витиеватые буквы  не свидетельствуют о высоком уме и чувстве меры.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Очень некрасивым и невежливым считается ставить одну букву с точкой вместо подписи -  следует указывать адрес и число.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/>
          </a:p>
          <a:p>
            <a:endParaRPr lang="ru-RU" dirty="0"/>
          </a:p>
        </p:txBody>
      </p:sp>
      <p:pic>
        <p:nvPicPr>
          <p:cNvPr id="5" name="Содержимое 4" descr="Tegos_podbor_00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29216" y="642918"/>
            <a:ext cx="3829078" cy="4786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Не </a:t>
            </a:r>
            <a:r>
              <a:rPr lang="ru-RU" sz="3600" dirty="0" smtClean="0"/>
              <a:t>посылайте письмо , не обдумав его содержание.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Обязательно перечитаете текст письма, прежде чем отправить.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Бумага должна быть хорошего качества, внешне привлекательная и немного консервативная: белая или слегка тонированная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9"/>
            <a:ext cx="857229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Этика</a:t>
            </a:r>
            <a:r>
              <a:rPr lang="ru-RU" sz="8000" dirty="0" smtClean="0"/>
              <a:t>- </a:t>
            </a:r>
            <a:r>
              <a:rPr lang="en-US" sz="3600" dirty="0" smtClean="0"/>
              <a:t>(</a:t>
            </a:r>
            <a:r>
              <a:rPr lang="ru-RU" sz="3600" dirty="0" smtClean="0"/>
              <a:t>слово французского </a:t>
            </a:r>
          </a:p>
          <a:p>
            <a:r>
              <a:rPr lang="ru-RU" sz="3600" dirty="0" smtClean="0"/>
              <a:t>п</a:t>
            </a:r>
            <a:r>
              <a:rPr lang="ru-RU" sz="3600" dirty="0" smtClean="0"/>
              <a:t>роисхождения, оно вошло в лексикон</a:t>
            </a:r>
          </a:p>
          <a:p>
            <a:r>
              <a:rPr lang="ru-RU" sz="3600" dirty="0" smtClean="0"/>
              <a:t>с</a:t>
            </a:r>
            <a:r>
              <a:rPr lang="ru-RU" sz="3600" dirty="0" smtClean="0"/>
              <a:t>о времен короля </a:t>
            </a:r>
          </a:p>
          <a:p>
            <a:r>
              <a:rPr lang="ru-RU" sz="3600" dirty="0" smtClean="0"/>
              <a:t>Людовика </a:t>
            </a:r>
            <a:r>
              <a:rPr lang="en-US" sz="3600" dirty="0" smtClean="0"/>
              <a:t>XIV)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правила </a:t>
            </a:r>
          </a:p>
          <a:p>
            <a:r>
              <a:rPr lang="ru-RU" sz="3600" dirty="0" smtClean="0"/>
              <a:t>о</a:t>
            </a:r>
            <a:r>
              <a:rPr lang="ru-RU" sz="3600" dirty="0" smtClean="0"/>
              <a:t>тношений между </a:t>
            </a:r>
          </a:p>
          <a:p>
            <a:r>
              <a:rPr lang="ru-RU" sz="3600" dirty="0" smtClean="0"/>
              <a:t>людьми.</a:t>
            </a:r>
          </a:p>
          <a:p>
            <a:endParaRPr lang="ru-RU" sz="8000" b="1" dirty="0"/>
          </a:p>
        </p:txBody>
      </p:sp>
      <p:pic>
        <p:nvPicPr>
          <p:cNvPr id="3" name="Рисунок 2" descr="ph058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643182"/>
            <a:ext cx="3390900" cy="4000500"/>
          </a:xfrm>
          <a:prstGeom prst="rect">
            <a:avLst/>
          </a:prstGeom>
        </p:spPr>
      </p:pic>
    </p:spTree>
  </p:cSld>
  <p:clrMapOvr>
    <a:masterClrMapping/>
  </p:clrMapOvr>
  <p:transition spd="med" advTm="7343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7772400" cy="1214470"/>
          </a:xfrm>
        </p:spPr>
        <p:txBody>
          <a:bodyPr>
            <a:normAutofit fontScale="90000"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Тест « Добрый ли я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501122" cy="321471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Всегда ли вы внимательны и добры к окружающим? Ответить на этот вопрос поможет настоящий тест. В бланке для ответов напротив номера каждого вопроса нужно указать «да»(+) или «нет» (- ).</a:t>
            </a:r>
            <a:endParaRPr lang="ru-RU" sz="4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вас появились деньги . Могли бы вы истратить их все на подарки своим друзьям?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Друг рассказывает вам о своих невзгодах . Дадите ли вы ему понять , что вас это мало интересует?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Если ваш партнёр слабо играет в какую-либо игру ,будете ли вы иногда поддаваться , чтобы сделать ему приятное 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Часто ли вы говорите приятное людям , чтобы поднять им настроение?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Любите ли вы злые шутки?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Долго ли помните неприятности ,которые доставили вам ваши друзья?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7"/>
            </a:pPr>
            <a:r>
              <a:rPr lang="ru-RU" dirty="0" smtClean="0"/>
              <a:t>Сможете ли вы терпеливо выслушать даже то , что вас совершенно не интересует?</a:t>
            </a:r>
          </a:p>
          <a:p>
            <a:pPr marL="514350" indent="-514350">
              <a:buFont typeface="Arial" pitchFamily="34" charset="0"/>
              <a:buAutoNum type="arabicPeriod" startAt="7"/>
            </a:pPr>
            <a:r>
              <a:rPr lang="ru-RU" dirty="0" smtClean="0"/>
              <a:t>Если вы уверенны в своей правоте , отказываетесь ли вы слушать аргументы своего оппонента?</a:t>
            </a:r>
          </a:p>
          <a:p>
            <a:pPr marL="514350" indent="-514350">
              <a:buFont typeface="Arial" pitchFamily="34" charset="0"/>
              <a:buAutoNum type="arabicPeriod" startAt="7"/>
            </a:pPr>
            <a:r>
              <a:rPr lang="ru-RU" dirty="0" smtClean="0"/>
              <a:t>Охотно ли вы выполняете просьбы окружающих?</a:t>
            </a:r>
          </a:p>
          <a:p>
            <a:pPr marL="514350" indent="-514350">
              <a:buFont typeface="Arial" pitchFamily="34" charset="0"/>
              <a:buAutoNum type="arabicPeriod" startAt="7"/>
            </a:pPr>
            <a:r>
              <a:rPr lang="ru-RU" dirty="0" smtClean="0"/>
              <a:t>Можете ли вы пошучивать над кем-то , чтобы развеселить окружающих?</a:t>
            </a:r>
          </a:p>
          <a:p>
            <a:pPr marL="514350" indent="-514350">
              <a:buFont typeface="Arial" pitchFamily="34" charset="0"/>
              <a:buAutoNum type="arabicPeriod" startAt="7"/>
            </a:pPr>
            <a:r>
              <a:rPr lang="ru-RU" dirty="0" smtClean="0"/>
              <a:t>Охотно ли вы пишите письма своим друзьям?</a:t>
            </a:r>
          </a:p>
          <a:p>
            <a:pPr marL="514350" indent="-514350">
              <a:buFont typeface="Arial" pitchFamily="34" charset="0"/>
              <a:buAutoNum type="arabicPeriod" startAt="7"/>
            </a:pPr>
            <a:r>
              <a:rPr lang="ru-RU" dirty="0" smtClean="0"/>
              <a:t>Часто ли вы звоните своим друзьям , чтоб поддержать их?</a:t>
            </a:r>
          </a:p>
          <a:p>
            <a:pPr marL="514350" indent="-514350">
              <a:buFont typeface="Arial" pitchFamily="34" charset="0"/>
              <a:buAutoNum type="arabicPeriod" startAt="7"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eriod" startAt="7"/>
            </a:pPr>
            <a:endParaRPr lang="ru-RU" dirty="0" smtClean="0"/>
          </a:p>
          <a:p>
            <a:pPr marL="514350" indent="-514350">
              <a:buAutoNum type="arabicPeriod" startAt="7"/>
            </a:pPr>
            <a:endParaRPr lang="ru-RU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580"/>
            <a:ext cx="8229600" cy="64294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13.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Являетесь </a:t>
            </a:r>
            <a:r>
              <a:rPr lang="ru-RU" dirty="0" smtClean="0"/>
              <a:t>ли вы сторонником смертной казни?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14.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Могли </a:t>
            </a:r>
            <a:r>
              <a:rPr lang="ru-RU" dirty="0" smtClean="0"/>
              <a:t>бы вы помочь пьяному человеку?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15.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Любите </a:t>
            </a:r>
            <a:r>
              <a:rPr lang="ru-RU" dirty="0" smtClean="0"/>
              <a:t>ли маленьких детей?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16.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Считаете </a:t>
            </a:r>
            <a:r>
              <a:rPr lang="ru-RU" dirty="0" smtClean="0"/>
              <a:t>ли вы , что шумных собак надо бить?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17.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Сможете </a:t>
            </a:r>
            <a:r>
              <a:rPr lang="ru-RU" dirty="0" smtClean="0"/>
              <a:t>ли вы подойти к другу после ссоры первым?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18.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Охотно </a:t>
            </a:r>
            <a:r>
              <a:rPr lang="ru-RU" dirty="0" smtClean="0"/>
              <a:t>ли вы даёте читать свои книги знакомым? </a:t>
            </a:r>
          </a:p>
          <a:p>
            <a:pPr marL="514350" indent="-514350">
              <a:buFont typeface="Arial" pitchFamily="34" charset="0"/>
              <a:buAutoNum type="arabicPeriod" startAt="7"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eriod" startAt="7"/>
            </a:pPr>
            <a:endParaRPr lang="ru-RU" dirty="0" smtClean="0"/>
          </a:p>
          <a:p>
            <a:pPr marL="514350" indent="-514350">
              <a:buAutoNum type="arabicPeriod" startAt="7"/>
            </a:pPr>
            <a:endParaRPr lang="ru-RU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01" y="214290"/>
            <a:ext cx="8643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Обработка результатов </a:t>
            </a:r>
            <a:endParaRPr lang="ru-RU" sz="4000" dirty="0" smtClean="0"/>
          </a:p>
          <a:p>
            <a:r>
              <a:rPr lang="ru-RU" sz="3200" dirty="0" smtClean="0"/>
              <a:t>Используя данный «ключ» ,сравните свои результаты и подсчитаете количество полученных баллов.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78" y="2428839"/>
          <a:ext cx="8715438" cy="402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73"/>
                <a:gridCol w="1452573"/>
                <a:gridCol w="1452573"/>
                <a:gridCol w="1452573"/>
                <a:gridCol w="1452573"/>
                <a:gridCol w="1452573"/>
              </a:tblGrid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Нет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 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</a:tr>
              <a:tr h="40265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Интерпретаци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результатов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892971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0-6 очков.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/>
              <a:t>Общение с вами людям не совсем приятно, так как вы редко доверяете им.Видимо,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а основании своего жизненного опыта вы пришли к выводу, что не стоит быть особенно добрым, так как другие этого не оценят и могут отплатить злом. Но это серьёзное заблуждение . Будьте более доброжелательны и добры, и у вас будет больше друзей.</a:t>
            </a:r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</a:p>
          <a:p>
            <a:endParaRPr lang="ru-RU" sz="3200" b="1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14282" y="0"/>
            <a:ext cx="871543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7-12 очков. </a:t>
            </a:r>
            <a:r>
              <a:rPr lang="ru-RU" sz="3200" dirty="0" smtClean="0"/>
              <a:t>Ваша доброта - вопрос случая . Вы бываете добры далеко не со всеми людьми. Это не так уж и плохо, но будьте более внимательны в своих отношениях с окружающими, более терпимы и добры даже с теми, кого совсем не знаете.</a:t>
            </a: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13-18 очков. </a:t>
            </a:r>
            <a:r>
              <a:rPr lang="ru-RU" sz="3200" dirty="0" smtClean="0"/>
              <a:t>Вы умеете общаться практически со всеми людьми. Вы по-настоящему доброжелательны и добры. Вы не отталкиваете от себя тех, кто имеет другие взгляды, но никогда не пытайтесь всем угодить.</a:t>
            </a:r>
            <a:endParaRPr lang="ru-RU" sz="4000" b="1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453</TotalTime>
  <Words>755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Искусство общения </vt:lpstr>
      <vt:lpstr>Слайд 2</vt:lpstr>
      <vt:lpstr>Тест « Добрый ли я ?»</vt:lpstr>
      <vt:lpstr>Вопросы: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общения </dc:title>
  <dc:creator>Галина</dc:creator>
  <cp:lastModifiedBy>Галина</cp:lastModifiedBy>
  <cp:revision>46</cp:revision>
  <dcterms:created xsi:type="dcterms:W3CDTF">2010-02-28T08:14:35Z</dcterms:created>
  <dcterms:modified xsi:type="dcterms:W3CDTF">2010-02-28T22:45:10Z</dcterms:modified>
</cp:coreProperties>
</file>