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commons.wikimedia.org/wiki/File:Biblioteka_Uniwersytecka_w_Wilnie.jpg?uselang=ru" TargetMode="External"/><Relationship Id="rId3" Type="http://schemas.openxmlformats.org/officeDocument/2006/relationships/hyperlink" Target="http://kayrosblog.ru/post104246624" TargetMode="External"/><Relationship Id="rId7" Type="http://schemas.openxmlformats.org/officeDocument/2006/relationships/hyperlink" Target="http://netler.ru/slovo/exl-f.htm" TargetMode="External"/><Relationship Id="rId12" Type="http://schemas.openxmlformats.org/officeDocument/2006/relationships/hyperlink" Target="http://ru.wikipedia.org/wiki/%D0%A4%D0%B0%D0%B9%D0%BB:ExlibrisDosiphey03.jpg" TargetMode="External"/><Relationship Id="rId2" Type="http://schemas.openxmlformats.org/officeDocument/2006/relationships/hyperlink" Target="http://ru.wikipedia.org/wiki/%DD%EA%F1%EB%E8%E1%F0%E8%F1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news.rambler.ru/7824930/" TargetMode="External"/><Relationship Id="rId11" Type="http://schemas.openxmlformats.org/officeDocument/2006/relationships/hyperlink" Target="http://www.zin.ru/ANIMAliA/Coleoptera/rus/exlibris.htm" TargetMode="External"/><Relationship Id="rId5" Type="http://schemas.openxmlformats.org/officeDocument/2006/relationships/hyperlink" Target="http://www.an-studio.kiev.ua/shtamp/izg/exlib/" TargetMode="External"/><Relationship Id="rId10" Type="http://schemas.openxmlformats.org/officeDocument/2006/relationships/hyperlink" Target="http://e-belov.bestpersons.ru/feed/post29510639/" TargetMode="External"/><Relationship Id="rId4" Type="http://schemas.openxmlformats.org/officeDocument/2006/relationships/hyperlink" Target="http://www.liveinternet.ru/users/tvoyapechat/rubric/1754703/comments/comments/friends/profile/page3.html" TargetMode="External"/><Relationship Id="rId9" Type="http://schemas.openxmlformats.org/officeDocument/2006/relationships/hyperlink" Target="http://www.fortex-rostov.ru/pechati-plombiry/shtampy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Экслибрис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517232"/>
            <a:ext cx="4129336" cy="11430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/>
              <a:t>Подготовила: учитель ИЗО</a:t>
            </a:r>
          </a:p>
          <a:p>
            <a:pPr algn="l"/>
            <a:r>
              <a:rPr lang="ru-RU" dirty="0" smtClean="0"/>
              <a:t>Григорьева Ольга Ивановна</a:t>
            </a:r>
          </a:p>
          <a:p>
            <a:pPr algn="l"/>
            <a:r>
              <a:rPr lang="ru-RU" dirty="0" smtClean="0"/>
              <a:t>НОУ «Разум-Л» г. Москва</a:t>
            </a:r>
            <a:endParaRPr lang="ru-RU" dirty="0"/>
          </a:p>
        </p:txBody>
      </p:sp>
      <p:pic>
        <p:nvPicPr>
          <p:cNvPr id="26628" name="Picture 4" descr="http://i036.radikal.ru/0906/ec/b65337af13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3520141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exlibris.su/pics/44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2335888" cy="3467335"/>
          </a:xfrm>
          <a:prstGeom prst="rect">
            <a:avLst/>
          </a:prstGeom>
          <a:noFill/>
        </p:spPr>
      </p:pic>
      <p:pic>
        <p:nvPicPr>
          <p:cNvPr id="5124" name="Picture 4" descr="http://www.tvoyapechat.ru/wyswyg/image/1/2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9085" y="980728"/>
            <a:ext cx="2232305" cy="2604357"/>
          </a:xfrm>
          <a:prstGeom prst="rect">
            <a:avLst/>
          </a:prstGeom>
          <a:noFill/>
        </p:spPr>
      </p:pic>
      <p:pic>
        <p:nvPicPr>
          <p:cNvPr id="5126" name="Picture 6" descr="http://blog.tvoyapechat.ru/wp-content/uploads/2011/01/cat_-2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7424" y="1113802"/>
            <a:ext cx="3178752" cy="2387206"/>
          </a:xfrm>
          <a:prstGeom prst="rect">
            <a:avLst/>
          </a:prstGeom>
          <a:noFill/>
        </p:spPr>
      </p:pic>
      <p:pic>
        <p:nvPicPr>
          <p:cNvPr id="5128" name="Picture 8" descr="http://blog.tvoyapechat.ru/wp-content/uploads/2011/01/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4250303"/>
            <a:ext cx="1810891" cy="2348985"/>
          </a:xfrm>
          <a:prstGeom prst="rect">
            <a:avLst/>
          </a:prstGeom>
          <a:noFill/>
        </p:spPr>
      </p:pic>
      <p:pic>
        <p:nvPicPr>
          <p:cNvPr id="5130" name="Picture 10" descr="http://blog.tvoyapechat.ru/wp-content/uploads/2011/01/0006gtsc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5013176"/>
            <a:ext cx="2376264" cy="1528730"/>
          </a:xfrm>
          <a:prstGeom prst="rect">
            <a:avLst/>
          </a:prstGeom>
          <a:noFill/>
        </p:spPr>
      </p:pic>
      <p:pic>
        <p:nvPicPr>
          <p:cNvPr id="5132" name="Picture 12" descr="http://www.tri-ton.info/obr_exl0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4005064"/>
            <a:ext cx="4176464" cy="25449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-63194"/>
            <a:ext cx="914400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effectLst/>
                <a:latin typeface="Century" pitchFamily="18" charset="0"/>
                <a:ea typeface="Calibri" pitchFamily="34" charset="0"/>
                <a:cs typeface="Times New Roman" pitchFamily="18" charset="0"/>
              </a:rPr>
              <a:t>Источники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100" u="sng" dirty="0" smtClean="0">
              <a:solidFill>
                <a:srgbClr val="000000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Текст презентации: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http://ru.wikipedia.org/wiki/%DD%EA%F1%EB%E8%E1%F0%E8%F1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Изображения презентации: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800" dirty="0" smtClean="0">
                <a:latin typeface="Arial Black" pitchFamily="34" charset="0"/>
                <a:cs typeface="Times New Roman" pitchFamily="18" charset="0"/>
              </a:rPr>
              <a:t>1 слайд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hlinkClick r:id="rId3"/>
              </a:rPr>
              <a:t>http://kayrosblog.ru/post104246624</a:t>
            </a:r>
            <a:endParaRPr lang="ru-RU" sz="1100" dirty="0" smtClean="0">
              <a:latin typeface="Arial Black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http://www.liveinternet.ru/users/tvoyapechat/rubric/1754703/comments/comments/friends/profile/page3.html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http://www.an-studio.kiev.ua/shtamp/izg/exlib/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http://ru.wikipedia.org/wiki/%DD%EA%F1%EB%E8%E1%F0%E8%F1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http://news.rambler.ru/7824930/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7"/>
              </a:rPr>
              <a:t>http://netler.ru/slovo/exl-f.htm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http://commons.wikimedia.org/wiki/File:Biblioteka_Uniwersytecka_w_Wilnie.jpg?uselang=ru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9"/>
              </a:rPr>
              <a:t>http://www.fortex-rostov.ru/pechati-plombiry/shtampy/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0"/>
              </a:rPr>
              <a:t>http://e-belov.bestpersons.ru/feed/post29510639/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1"/>
              </a:rPr>
              <a:t>http://www.zin.ru/ANIMAliA/Coleoptera/rus/exlibris.htm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9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2"/>
              </a:rPr>
              <a:t>http://ru.wikipedia.org/wiki/%D0%A4%D0%B0%D0%B9%D0%BB:ExlibrisDosiphey03.jpg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10 слайд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http://www.liveinternet.ru/users/tvoyapechat/rubric/1754703/comments/comments/friends/profile/page3.html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9675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Эксли́брис</a:t>
            </a:r>
            <a:r>
              <a:rPr lang="ru-RU" dirty="0" smtClean="0"/>
              <a:t> (от </a:t>
            </a:r>
            <a:r>
              <a:rPr lang="ru-RU" dirty="0" smtClean="0"/>
              <a:t>латинского</a:t>
            </a:r>
            <a:r>
              <a:rPr lang="ru-RU" dirty="0" smtClean="0"/>
              <a:t> </a:t>
            </a:r>
            <a:r>
              <a:rPr lang="ru-RU" i="1" dirty="0" err="1" smtClean="0"/>
              <a:t>ex</a:t>
            </a:r>
            <a:r>
              <a:rPr lang="ru-RU" i="1" dirty="0" smtClean="0"/>
              <a:t> </a:t>
            </a:r>
            <a:r>
              <a:rPr lang="ru-RU" i="1" dirty="0" err="1" smtClean="0"/>
              <a:t>libris</a:t>
            </a:r>
            <a:r>
              <a:rPr lang="ru-RU" dirty="0" smtClean="0"/>
              <a:t> — «из книг») — книжный знак, наклеиваемый владельцами библиотек на книгу, преимущественно на внутреннюю сторону переплета.</a:t>
            </a:r>
            <a:endParaRPr lang="ru-RU" dirty="0"/>
          </a:p>
        </p:txBody>
      </p:sp>
      <p:pic>
        <p:nvPicPr>
          <p:cNvPr id="13316" name="Picture 4" descr="http://blog.tvoyapechat.ru/wp-content/uploads/2011/03/solovki.ca_-300x1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3257600"/>
            <a:ext cx="5745316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26876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Обычно на экслибрисе обозначены имя и фамилия владельца и рисунок, лаконично и образно говорящий о профессии, интересах или о составе библиотеки владельца. Родиной экслибриса считают </a:t>
            </a:r>
            <a:r>
              <a:rPr lang="ru-RU" dirty="0" smtClean="0"/>
              <a:t>Германию, </a:t>
            </a:r>
            <a:r>
              <a:rPr lang="ru-RU" dirty="0" smtClean="0"/>
              <a:t>где он появился вскоре после изобретения книгопечатания.</a:t>
            </a:r>
            <a:endParaRPr lang="ru-RU" dirty="0"/>
          </a:p>
        </p:txBody>
      </p:sp>
      <p:pic>
        <p:nvPicPr>
          <p:cNvPr id="12292" name="Picture 4" descr="http://www.an-studio.kiev.ua/shtamp/izg/exlib/ExLibri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924944"/>
            <a:ext cx="7146057" cy="3687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96752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Простейший экслибрис представляет собой бумажный ярлык с именем владельца книги (иногда в сочетании с девизом или эмблемой). Художественные экслибрисы представляют собой произведения печатной графики. Они создаются различными техниками гравюры — гравируются на меди, дереве или линолеуме, выполняются цинкографским или литографским способом. Среди авторов художественных экслибрисов можно назвать таких выдающихся художников, как Альбрехт Дюрер, В. А. Фаворский, и многих других.</a:t>
            </a:r>
            <a:endParaRPr lang="ru-RU" dirty="0"/>
          </a:p>
        </p:txBody>
      </p:sp>
      <p:pic>
        <p:nvPicPr>
          <p:cNvPr id="11265" name="Picture 1" descr="C:\Users\Gogoia\непонятное\Desktop\э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3136"/>
            <a:ext cx="8635378" cy="19019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9144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Среди художественных экслибрисов </a:t>
            </a:r>
            <a:r>
              <a:rPr lang="ru-RU" sz="2000" dirty="0" smtClean="0"/>
              <a:t>различают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3200" b="1" i="1" dirty="0" smtClean="0"/>
              <a:t>г</a:t>
            </a:r>
            <a:r>
              <a:rPr lang="ru-RU" sz="3200" b="1" i="1" dirty="0" smtClean="0"/>
              <a:t>ербовые          вензелевые         сюжетные</a:t>
            </a:r>
            <a:endParaRPr lang="ru-RU" sz="3200" b="1" i="1" dirty="0"/>
          </a:p>
        </p:txBody>
      </p:sp>
      <p:sp>
        <p:nvSpPr>
          <p:cNvPr id="3" name="Стрелка вниз 2"/>
          <p:cNvSpPr/>
          <p:nvPr/>
        </p:nvSpPr>
        <p:spPr>
          <a:xfrm rot="2559925">
            <a:off x="2214805" y="1424357"/>
            <a:ext cx="360040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 rot="20182643">
            <a:off x="6452282" y="1377944"/>
            <a:ext cx="360040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03037" y="1568373"/>
            <a:ext cx="360040" cy="8343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42" name="Picture 2" descr="http://img0.liveinternet.ru/images/attach/c/4/78/577/78577184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3389922"/>
            <a:ext cx="2520280" cy="3207430"/>
          </a:xfrm>
          <a:prstGeom prst="rect">
            <a:avLst/>
          </a:prstGeom>
          <a:noFill/>
        </p:spPr>
      </p:pic>
      <p:pic>
        <p:nvPicPr>
          <p:cNvPr id="10244" name="Picture 4" descr="http://www.antikbook.ru/admin/editor/image/izjiqoku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356992"/>
            <a:ext cx="2511572" cy="3296166"/>
          </a:xfrm>
          <a:prstGeom prst="rect">
            <a:avLst/>
          </a:prstGeom>
          <a:noFill/>
        </p:spPr>
      </p:pic>
      <p:pic>
        <p:nvPicPr>
          <p:cNvPr id="10246" name="Picture 6" descr="http://netler.ru/slovo/images/filipchenko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356992"/>
            <a:ext cx="2571750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8072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Гербовые экслибрисы </a:t>
            </a:r>
            <a:r>
              <a:rPr lang="ru-RU" dirty="0" smtClean="0"/>
              <a:t>воспроизводят герб владельца и характерны главным образом для XVI—XVIII веков. В СССР особый интерес к гербовым экслибрисам наблюдался в 1920-х годах в среде </a:t>
            </a:r>
            <a:r>
              <a:rPr lang="ru-RU" dirty="0" err="1" smtClean="0"/>
              <a:t>неэмигрировавшего</a:t>
            </a:r>
            <a:r>
              <a:rPr lang="ru-RU" dirty="0" smtClean="0"/>
              <a:t> дворянства. Позднейшим проявлением такого интереса стал Сборник гербовых </a:t>
            </a:r>
            <a:r>
              <a:rPr lang="ru-RU" dirty="0" smtClean="0"/>
              <a:t>экслибрисов.</a:t>
            </a:r>
            <a:endParaRPr lang="ru-RU" dirty="0"/>
          </a:p>
        </p:txBody>
      </p:sp>
      <p:pic>
        <p:nvPicPr>
          <p:cNvPr id="9218" name="Picture 2" descr="File:Biblioteka Uniwersytecka w Wil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780928"/>
            <a:ext cx="2857500" cy="3838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Вензелевые</a:t>
            </a:r>
            <a:r>
              <a:rPr lang="ru-RU" dirty="0" smtClean="0"/>
              <a:t> </a:t>
            </a:r>
            <a:r>
              <a:rPr lang="ru-RU" dirty="0" smtClean="0"/>
              <a:t>- с </a:t>
            </a:r>
            <a:r>
              <a:rPr lang="ru-RU" dirty="0" smtClean="0"/>
              <a:t>орнаментально разработанными инициалами </a:t>
            </a:r>
            <a:r>
              <a:rPr lang="ru-RU" dirty="0" smtClean="0"/>
              <a:t>владельца.</a:t>
            </a:r>
            <a:endParaRPr lang="ru-RU" dirty="0"/>
          </a:p>
        </p:txBody>
      </p:sp>
      <p:pic>
        <p:nvPicPr>
          <p:cNvPr id="8194" name="Picture 2" descr="Экслибри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3810000" cy="2219326"/>
          </a:xfrm>
          <a:prstGeom prst="rect">
            <a:avLst/>
          </a:prstGeom>
          <a:noFill/>
        </p:spPr>
      </p:pic>
      <p:pic>
        <p:nvPicPr>
          <p:cNvPr id="8196" name="Picture 4" descr="http://img1.liveinternet.ru/images/attach/b/2/51/36/51036395_venz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988840"/>
            <a:ext cx="4634257" cy="4608512"/>
          </a:xfrm>
          <a:prstGeom prst="rect">
            <a:avLst/>
          </a:prstGeom>
          <a:noFill/>
        </p:spPr>
      </p:pic>
      <p:pic>
        <p:nvPicPr>
          <p:cNvPr id="8198" name="Picture 6" descr="http://www.3topa.ru/uploads/images/ekslibris/obrazci/ekslibris-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509120"/>
            <a:ext cx="2086792" cy="2072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92696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Сюжетные</a:t>
            </a:r>
            <a:r>
              <a:rPr lang="ru-RU" dirty="0" smtClean="0"/>
              <a:t>, которые стали наиболее популярными в XX веке и представляют собой изображения пейзажей, архитектурных мотивов, различных эмблем, образно отражающих вкусы, интересы и пристрастия, профессию владельца библиотеки.</a:t>
            </a:r>
            <a:endParaRPr lang="ru-RU" dirty="0"/>
          </a:p>
        </p:txBody>
      </p:sp>
      <p:pic>
        <p:nvPicPr>
          <p:cNvPr id="7170" name="Picture 2" descr="http://www.tvoyapechat.ru/wyswyg/image/bugs/image00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284984"/>
            <a:ext cx="2257126" cy="3321200"/>
          </a:xfrm>
          <a:prstGeom prst="rect">
            <a:avLst/>
          </a:prstGeom>
          <a:noFill/>
        </p:spPr>
      </p:pic>
      <p:pic>
        <p:nvPicPr>
          <p:cNvPr id="7174" name="Picture 6" descr="http://www.zin.ru/ANIMAliA/Coleoptera/images/exlibris/image00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2045720" cy="3273153"/>
          </a:xfrm>
          <a:prstGeom prst="rect">
            <a:avLst/>
          </a:prstGeom>
          <a:noFill/>
        </p:spPr>
      </p:pic>
      <p:pic>
        <p:nvPicPr>
          <p:cNvPr id="7172" name="Picture 4" descr="http://www.zin.ru/ANIMAliA/Coleoptera/images/exlibris/image008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1988840"/>
            <a:ext cx="5792113" cy="2259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2474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Древнейший русский экслибрис — это рисованный от руки книжный знак игумена </a:t>
            </a:r>
            <a:r>
              <a:rPr lang="ru-RU" dirty="0" err="1" smtClean="0"/>
              <a:t>Досифея</a:t>
            </a:r>
            <a:r>
              <a:rPr lang="ru-RU" dirty="0" smtClean="0"/>
              <a:t> обнаруженный в книгах Соловецкого монастыря за 1493—1494 годы.</a:t>
            </a:r>
            <a:endParaRPr lang="ru-RU" dirty="0"/>
          </a:p>
        </p:txBody>
      </p:sp>
      <p:pic>
        <p:nvPicPr>
          <p:cNvPr id="6146" name="Picture 2" descr="Файл:ExlibrisDosiphey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36912"/>
            <a:ext cx="4104456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182</TotalTime>
  <Words>153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Экслибрис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Экслибрис</dc:title>
  <dc:creator>Gogoia</dc:creator>
  <cp:lastModifiedBy>Gogoia</cp:lastModifiedBy>
  <cp:revision>20</cp:revision>
  <dcterms:created xsi:type="dcterms:W3CDTF">2013-08-18T12:57:11Z</dcterms:created>
  <dcterms:modified xsi:type="dcterms:W3CDTF">2013-08-18T16:10:06Z</dcterms:modified>
</cp:coreProperties>
</file>