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0" r:id="rId4"/>
    <p:sldId id="257" r:id="rId5"/>
    <p:sldId id="258" r:id="rId6"/>
    <p:sldId id="268" r:id="rId7"/>
    <p:sldId id="259" r:id="rId8"/>
    <p:sldId id="269" r:id="rId9"/>
    <p:sldId id="260" r:id="rId10"/>
    <p:sldId id="272" r:id="rId11"/>
    <p:sldId id="263" r:id="rId12"/>
    <p:sldId id="261" r:id="rId13"/>
    <p:sldId id="262" r:id="rId14"/>
    <p:sldId id="273" r:id="rId15"/>
    <p:sldId id="277" r:id="rId16"/>
    <p:sldId id="264" r:id="rId17"/>
    <p:sldId id="276" r:id="rId18"/>
    <p:sldId id="278" r:id="rId19"/>
    <p:sldId id="274" r:id="rId20"/>
    <p:sldId id="275" r:id="rId21"/>
    <p:sldId id="271" r:id="rId22"/>
    <p:sldId id="265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94" autoAdjust="0"/>
    <p:restoredTop sz="94671" autoAdjust="0"/>
  </p:normalViewPr>
  <p:slideViewPr>
    <p:cSldViewPr>
      <p:cViewPr>
        <p:scale>
          <a:sx n="100" d="100"/>
          <a:sy n="100" d="100"/>
        </p:scale>
        <p:origin x="-49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по каким причинам вы не занимаетесь спортом ?</a:t>
            </a:r>
          </a:p>
        </c:rich>
      </c:tx>
      <c:layout>
        <c:manualLayout>
          <c:xMode val="edge"/>
          <c:yMode val="edge"/>
          <c:x val="9.2573099415204668E-2"/>
          <c:y val="1.683619968528240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каким причинам вы не занимаетесь спортом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Занятия
быстро
надоедают</c:v>
                </c:pt>
                <c:pt idx="1">
                  <c:v>Нежелание
идти на
тренировку</c:v>
                </c:pt>
                <c:pt idx="2">
                  <c:v>Болезнь</c:v>
                </c:pt>
                <c:pt idx="3">
                  <c:v>Боязнь
утомления</c:v>
                </c:pt>
                <c:pt idx="4">
                  <c:v>Проблемы в
школе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0.37000000000000022</c:v>
                </c:pt>
                <c:pt idx="1">
                  <c:v>0.36000000000000021</c:v>
                </c:pt>
                <c:pt idx="2">
                  <c:v>0.13</c:v>
                </c:pt>
                <c:pt idx="3">
                  <c:v>0.1</c:v>
                </c:pt>
                <c:pt idx="4">
                  <c:v>0.28000000000000008</c:v>
                </c:pt>
              </c:numCache>
            </c:numRef>
          </c:val>
        </c:ser>
        <c:dLbls/>
        <c:axId val="56775808"/>
        <c:axId val="56777344"/>
      </c:barChart>
      <c:catAx>
        <c:axId val="56775808"/>
        <c:scaling>
          <c:orientation val="minMax"/>
        </c:scaling>
        <c:axPos val="b"/>
        <c:tickLblPos val="nextTo"/>
        <c:crossAx val="56777344"/>
        <c:crosses val="autoZero"/>
        <c:auto val="1"/>
        <c:lblAlgn val="ctr"/>
        <c:lblOffset val="100"/>
      </c:catAx>
      <c:valAx>
        <c:axId val="56777344"/>
        <c:scaling>
          <c:orientation val="minMax"/>
        </c:scaling>
        <c:axPos val="l"/>
        <c:majorGridlines/>
        <c:numFmt formatCode="0%" sourceLinked="0"/>
        <c:tickLblPos val="nextTo"/>
        <c:crossAx val="56775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10702847999263256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каким причинам выбросили занятия спортом?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Надоело</c:v>
                </c:pt>
                <c:pt idx="1">
                  <c:v>Отсутствие времени</c:v>
                </c:pt>
                <c:pt idx="2">
                  <c:v>Часто болею</c:v>
                </c:pt>
                <c:pt idx="3">
                  <c:v>Не получается</c:v>
                </c:pt>
                <c:pt idx="4">
                  <c:v>травматизм</c:v>
                </c:pt>
                <c:pt idx="5">
                  <c:v>ПК,улица и т.д.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0.27</c:v>
                </c:pt>
                <c:pt idx="1">
                  <c:v>0.34</c:v>
                </c:pt>
                <c:pt idx="2">
                  <c:v>7.0000000000000021E-2</c:v>
                </c:pt>
                <c:pt idx="3">
                  <c:v>0.11</c:v>
                </c:pt>
                <c:pt idx="4">
                  <c:v>0.13</c:v>
                </c:pt>
                <c:pt idx="5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Надоело</c:v>
                </c:pt>
                <c:pt idx="1">
                  <c:v>Отсутствие времени</c:v>
                </c:pt>
                <c:pt idx="2">
                  <c:v>Часто болею</c:v>
                </c:pt>
                <c:pt idx="3">
                  <c:v>Не получается</c:v>
                </c:pt>
                <c:pt idx="4">
                  <c:v>травматизм</c:v>
                </c:pt>
                <c:pt idx="5">
                  <c:v>ПК,улица и т.д.</c:v>
                </c:pt>
              </c:strCache>
            </c:strRef>
          </c:cat>
          <c:val>
            <c:numRef>
              <c:f>Лист1!$C$2:$C$7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Надоело</c:v>
                </c:pt>
                <c:pt idx="1">
                  <c:v>Отсутствие времени</c:v>
                </c:pt>
                <c:pt idx="2">
                  <c:v>Часто болею</c:v>
                </c:pt>
                <c:pt idx="3">
                  <c:v>Не получается</c:v>
                </c:pt>
                <c:pt idx="4">
                  <c:v>травматизм</c:v>
                </c:pt>
                <c:pt idx="5">
                  <c:v>ПК,улица и т.д.</c:v>
                </c:pt>
              </c:strCache>
            </c:strRef>
          </c:cat>
          <c:val>
            <c:numRef>
              <c:f>Лист1!$D$2:$D$7</c:f>
            </c:numRef>
          </c:val>
        </c:ser>
        <c:dLbls/>
        <c:axId val="104812928"/>
        <c:axId val="104814464"/>
      </c:barChart>
      <c:catAx>
        <c:axId val="104812928"/>
        <c:scaling>
          <c:orientation val="minMax"/>
        </c:scaling>
        <c:axPos val="b"/>
        <c:tickLblPos val="nextTo"/>
        <c:crossAx val="104814464"/>
        <c:crosses val="autoZero"/>
        <c:auto val="1"/>
        <c:lblAlgn val="ctr"/>
        <c:lblOffset val="100"/>
      </c:catAx>
      <c:valAx>
        <c:axId val="104814464"/>
        <c:scaling>
          <c:orientation val="minMax"/>
        </c:scaling>
        <c:axPos val="l"/>
        <c:majorGridlines/>
        <c:numFmt formatCode="0%" sourceLinked="0"/>
        <c:tickLblPos val="nextTo"/>
        <c:crossAx val="104812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54F2C-B674-4B3F-85E8-8C3E9AC0964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296E7-C095-4A3F-8320-13A017A3C33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Физическая культура</a:t>
          </a:r>
          <a:endParaRPr lang="ru-RU" b="1" dirty="0">
            <a:solidFill>
              <a:srgbClr val="006600"/>
            </a:solidFill>
          </a:endParaRPr>
        </a:p>
      </dgm:t>
    </dgm:pt>
    <dgm:pt modelId="{721AD9C9-D509-48E4-989B-0C89865E0253}" type="parTrans" cxnId="{B0E04F8D-7500-42A2-8428-DDC51FCF3242}">
      <dgm:prSet/>
      <dgm:spPr/>
      <dgm:t>
        <a:bodyPr/>
        <a:lstStyle/>
        <a:p>
          <a:endParaRPr lang="ru-RU"/>
        </a:p>
      </dgm:t>
    </dgm:pt>
    <dgm:pt modelId="{F18C2A3E-0C2D-4646-9E71-DEC9FDEEB61C}" type="sibTrans" cxnId="{B0E04F8D-7500-42A2-8428-DDC51FCF3242}">
      <dgm:prSet/>
      <dgm:spPr/>
      <dgm:t>
        <a:bodyPr/>
        <a:lstStyle/>
        <a:p>
          <a:endParaRPr lang="ru-RU"/>
        </a:p>
      </dgm:t>
    </dgm:pt>
    <dgm:pt modelId="{73193D30-1E43-4E53-847F-BDC6D2D4B6E2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Физические упражнения</a:t>
          </a:r>
          <a:endParaRPr lang="ru-RU" dirty="0">
            <a:solidFill>
              <a:srgbClr val="002060"/>
            </a:solidFill>
          </a:endParaRPr>
        </a:p>
      </dgm:t>
    </dgm:pt>
    <dgm:pt modelId="{597D44AA-E05A-4F1F-BCC6-1FF8D8BC67DD}" type="parTrans" cxnId="{0F965491-3F63-4F3B-8C2F-BBD5F5770EBC}">
      <dgm:prSet/>
      <dgm:spPr/>
      <dgm:t>
        <a:bodyPr/>
        <a:lstStyle/>
        <a:p>
          <a:endParaRPr lang="ru-RU" dirty="0"/>
        </a:p>
      </dgm:t>
    </dgm:pt>
    <dgm:pt modelId="{D19FA889-B4AC-41DA-AA4B-E5C6290956FE}" type="sibTrans" cxnId="{0F965491-3F63-4F3B-8C2F-BBD5F5770EBC}">
      <dgm:prSet/>
      <dgm:spPr/>
      <dgm:t>
        <a:bodyPr/>
        <a:lstStyle/>
        <a:p>
          <a:endParaRPr lang="ru-RU"/>
        </a:p>
      </dgm:t>
    </dgm:pt>
    <dgm:pt modelId="{6BA02FEC-6DA3-4C9D-8622-A6BBA6AEFAB0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Подвижные игры</a:t>
          </a:r>
          <a:endParaRPr lang="ru-RU" dirty="0">
            <a:solidFill>
              <a:srgbClr val="002060"/>
            </a:solidFill>
          </a:endParaRPr>
        </a:p>
      </dgm:t>
    </dgm:pt>
    <dgm:pt modelId="{FD8C71F7-6617-494C-9BA0-A5BE3CB2916A}" type="parTrans" cxnId="{2891E809-05AB-4CEE-9FB5-F5AEBCDF8D3D}">
      <dgm:prSet/>
      <dgm:spPr/>
      <dgm:t>
        <a:bodyPr/>
        <a:lstStyle/>
        <a:p>
          <a:endParaRPr lang="ru-RU" dirty="0"/>
        </a:p>
      </dgm:t>
    </dgm:pt>
    <dgm:pt modelId="{44484A0C-C30E-4CA3-AFA7-05AC115486AA}" type="sibTrans" cxnId="{2891E809-05AB-4CEE-9FB5-F5AEBCDF8D3D}">
      <dgm:prSet/>
      <dgm:spPr/>
      <dgm:t>
        <a:bodyPr/>
        <a:lstStyle/>
        <a:p>
          <a:endParaRPr lang="ru-RU"/>
        </a:p>
      </dgm:t>
    </dgm:pt>
    <dgm:pt modelId="{5FDC5144-9CF2-41E1-BC1C-464FDA609415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Закаливание</a:t>
          </a:r>
          <a:endParaRPr lang="ru-RU" dirty="0">
            <a:solidFill>
              <a:srgbClr val="002060"/>
            </a:solidFill>
          </a:endParaRPr>
        </a:p>
      </dgm:t>
    </dgm:pt>
    <dgm:pt modelId="{A38441EC-2C34-4244-9144-B392547850AC}" type="parTrans" cxnId="{E7CE80C2-DE08-48DF-9A25-9A6B0CD35C95}">
      <dgm:prSet/>
      <dgm:spPr/>
      <dgm:t>
        <a:bodyPr/>
        <a:lstStyle/>
        <a:p>
          <a:endParaRPr lang="ru-RU" dirty="0"/>
        </a:p>
      </dgm:t>
    </dgm:pt>
    <dgm:pt modelId="{32439FBC-AD2C-45BC-B503-DC6002C76225}" type="sibTrans" cxnId="{E7CE80C2-DE08-48DF-9A25-9A6B0CD35C95}">
      <dgm:prSet/>
      <dgm:spPr/>
      <dgm:t>
        <a:bodyPr/>
        <a:lstStyle/>
        <a:p>
          <a:endParaRPr lang="ru-RU"/>
        </a:p>
      </dgm:t>
    </dgm:pt>
    <dgm:pt modelId="{5E6B7D07-54E0-4A72-AE8A-18CCD91EA10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Активный туризм</a:t>
          </a:r>
          <a:endParaRPr lang="ru-RU" dirty="0">
            <a:solidFill>
              <a:srgbClr val="002060"/>
            </a:solidFill>
          </a:endParaRPr>
        </a:p>
      </dgm:t>
    </dgm:pt>
    <dgm:pt modelId="{5B3DEB7F-CA33-491B-8233-2170E55618AF}" type="parTrans" cxnId="{68AC772B-BFA4-4494-9F44-4059D2542249}">
      <dgm:prSet/>
      <dgm:spPr/>
      <dgm:t>
        <a:bodyPr/>
        <a:lstStyle/>
        <a:p>
          <a:endParaRPr lang="ru-RU" dirty="0"/>
        </a:p>
      </dgm:t>
    </dgm:pt>
    <dgm:pt modelId="{C8F7D66D-AD69-43F3-B312-9EE409397DFC}" type="sibTrans" cxnId="{68AC772B-BFA4-4494-9F44-4059D2542249}">
      <dgm:prSet/>
      <dgm:spPr/>
      <dgm:t>
        <a:bodyPr/>
        <a:lstStyle/>
        <a:p>
          <a:endParaRPr lang="ru-RU"/>
        </a:p>
      </dgm:t>
    </dgm:pt>
    <dgm:pt modelId="{9E4CB0A4-C9C8-4459-80CC-D5818CE23C27}" type="pres">
      <dgm:prSet presAssocID="{98954F2C-B674-4B3F-85E8-8C3E9AC096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D0FA8-8BB7-4E66-A34B-C2E05094D846}" type="pres">
      <dgm:prSet presAssocID="{815296E7-C095-4A3F-8320-13A017A3C334}" presName="root1" presStyleCnt="0"/>
      <dgm:spPr/>
    </dgm:pt>
    <dgm:pt modelId="{C6003834-7F86-4B23-815B-0BA2FC1BFC32}" type="pres">
      <dgm:prSet presAssocID="{815296E7-C095-4A3F-8320-13A017A3C334}" presName="LevelOneTextNode" presStyleLbl="node0" presStyleIdx="0" presStyleCnt="1" custAng="5400000" custLinFactX="94220" custLinFactNeighborX="100000" custLinFactNeighborY="-41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D8281-8340-4AED-907A-2CB29587B395}" type="pres">
      <dgm:prSet presAssocID="{815296E7-C095-4A3F-8320-13A017A3C334}" presName="level2hierChild" presStyleCnt="0"/>
      <dgm:spPr/>
    </dgm:pt>
    <dgm:pt modelId="{955A4F19-0430-4DB2-B054-53F46570BA08}" type="pres">
      <dgm:prSet presAssocID="{597D44AA-E05A-4F1F-BCC6-1FF8D8BC67D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3369A98-2592-445A-A596-55FC2A1F5DD6}" type="pres">
      <dgm:prSet presAssocID="{597D44AA-E05A-4F1F-BCC6-1FF8D8BC67D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E80129F-6A26-4120-AAF4-2619C09D5F59}" type="pres">
      <dgm:prSet presAssocID="{73193D30-1E43-4E53-847F-BDC6D2D4B6E2}" presName="root2" presStyleCnt="0"/>
      <dgm:spPr/>
    </dgm:pt>
    <dgm:pt modelId="{8C8B281F-7E0D-4ED8-BB85-F40D9E46EBB2}" type="pres">
      <dgm:prSet presAssocID="{73193D30-1E43-4E53-847F-BDC6D2D4B6E2}" presName="LevelTwoTextNode" presStyleLbl="node2" presStyleIdx="0" presStyleCnt="4" custLinFactY="30732" custLinFactNeighborX="2571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3EBDA-9A99-435B-983D-80AF3267B968}" type="pres">
      <dgm:prSet presAssocID="{73193D30-1E43-4E53-847F-BDC6D2D4B6E2}" presName="level3hierChild" presStyleCnt="0"/>
      <dgm:spPr/>
    </dgm:pt>
    <dgm:pt modelId="{1BEFFE24-0BF3-46D4-ACFB-8C42FA677DBB}" type="pres">
      <dgm:prSet presAssocID="{5B3DEB7F-CA33-491B-8233-2170E55618A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3ABAEC7-B415-446B-8DE1-B91ED8765ABC}" type="pres">
      <dgm:prSet presAssocID="{5B3DEB7F-CA33-491B-8233-2170E55618A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AE6F825-855C-4470-BBF0-081FFC7E80BB}" type="pres">
      <dgm:prSet presAssocID="{5E6B7D07-54E0-4A72-AE8A-18CCD91EA104}" presName="root2" presStyleCnt="0"/>
      <dgm:spPr/>
    </dgm:pt>
    <dgm:pt modelId="{3BAE2FC2-A8D6-4CD1-AC81-3BD317C2F51A}" type="pres">
      <dgm:prSet presAssocID="{5E6B7D07-54E0-4A72-AE8A-18CCD91EA104}" presName="LevelTwoTextNode" presStyleLbl="node2" presStyleIdx="1" presStyleCnt="4" custLinFactY="52529" custLinFactNeighborX="4481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97CEA-6F34-4AA1-B5D1-A7E6E6CC52A2}" type="pres">
      <dgm:prSet presAssocID="{5E6B7D07-54E0-4A72-AE8A-18CCD91EA104}" presName="level3hierChild" presStyleCnt="0"/>
      <dgm:spPr/>
    </dgm:pt>
    <dgm:pt modelId="{EF4ACF4C-2553-485F-ADA2-33C493AD9FA4}" type="pres">
      <dgm:prSet presAssocID="{A38441EC-2C34-4244-9144-B392547850A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84667A4-D954-4B3F-AF14-CFE105494D36}" type="pres">
      <dgm:prSet presAssocID="{A38441EC-2C34-4244-9144-B392547850A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8D643CB-16F7-4B82-B3C6-F1AF0C7F431B}" type="pres">
      <dgm:prSet presAssocID="{5FDC5144-9CF2-41E1-BC1C-464FDA609415}" presName="root2" presStyleCnt="0"/>
      <dgm:spPr/>
    </dgm:pt>
    <dgm:pt modelId="{8F112B91-02A6-4E53-B767-C227BF5E4C46}" type="pres">
      <dgm:prSet presAssocID="{5FDC5144-9CF2-41E1-BC1C-464FDA609415}" presName="LevelTwoTextNode" presStyleLbl="node2" presStyleIdx="2" presStyleCnt="4" custLinFactNeighborX="-76356" custLinFactNeighborY="60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1DFCF0-9195-4C56-99F8-525CD57816E5}" type="pres">
      <dgm:prSet presAssocID="{5FDC5144-9CF2-41E1-BC1C-464FDA609415}" presName="level3hierChild" presStyleCnt="0"/>
      <dgm:spPr/>
    </dgm:pt>
    <dgm:pt modelId="{E2700375-A17D-4985-BF62-F5BF5F54D594}" type="pres">
      <dgm:prSet presAssocID="{FD8C71F7-6617-494C-9BA0-A5BE3CB2916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44190FC-9398-4174-B285-1DDAD0CB60B8}" type="pres">
      <dgm:prSet presAssocID="{FD8C71F7-6617-494C-9BA0-A5BE3CB2916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0EA7745-553E-4DB0-B10B-740CFBC8B60D}" type="pres">
      <dgm:prSet presAssocID="{6BA02FEC-6DA3-4C9D-8622-A6BBA6AEFAB0}" presName="root2" presStyleCnt="0"/>
      <dgm:spPr/>
    </dgm:pt>
    <dgm:pt modelId="{6B9477C1-8DFD-4B42-B483-8419B3D9EF1B}" type="pres">
      <dgm:prSet presAssocID="{6BA02FEC-6DA3-4C9D-8622-A6BBA6AEFAB0}" presName="LevelTwoTextNode" presStyleLbl="node2" presStyleIdx="3" presStyleCnt="4" custLinFactY="-100000" custLinFactNeighborX="-96451" custLinFactNeighborY="-109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922D9-DFEF-4623-B774-DDA6B6CC39A5}" type="pres">
      <dgm:prSet presAssocID="{6BA02FEC-6DA3-4C9D-8622-A6BBA6AEFAB0}" presName="level3hierChild" presStyleCnt="0"/>
      <dgm:spPr/>
    </dgm:pt>
  </dgm:ptLst>
  <dgm:cxnLst>
    <dgm:cxn modelId="{19FAA586-5971-43A9-8F45-175041740278}" type="presOf" srcId="{5B3DEB7F-CA33-491B-8233-2170E55618AF}" destId="{63ABAEC7-B415-446B-8DE1-B91ED8765ABC}" srcOrd="1" destOrd="0" presId="urn:microsoft.com/office/officeart/2008/layout/HorizontalMultiLevelHierarchy"/>
    <dgm:cxn modelId="{DA10CAC0-DD10-4515-881E-06A194196BB9}" type="presOf" srcId="{FD8C71F7-6617-494C-9BA0-A5BE3CB2916A}" destId="{944190FC-9398-4174-B285-1DDAD0CB60B8}" srcOrd="1" destOrd="0" presId="urn:microsoft.com/office/officeart/2008/layout/HorizontalMultiLevelHierarchy"/>
    <dgm:cxn modelId="{2891E809-05AB-4CEE-9FB5-F5AEBCDF8D3D}" srcId="{815296E7-C095-4A3F-8320-13A017A3C334}" destId="{6BA02FEC-6DA3-4C9D-8622-A6BBA6AEFAB0}" srcOrd="3" destOrd="0" parTransId="{FD8C71F7-6617-494C-9BA0-A5BE3CB2916A}" sibTransId="{44484A0C-C30E-4CA3-AFA7-05AC115486AA}"/>
    <dgm:cxn modelId="{68AC772B-BFA4-4494-9F44-4059D2542249}" srcId="{815296E7-C095-4A3F-8320-13A017A3C334}" destId="{5E6B7D07-54E0-4A72-AE8A-18CCD91EA104}" srcOrd="1" destOrd="0" parTransId="{5B3DEB7F-CA33-491B-8233-2170E55618AF}" sibTransId="{C8F7D66D-AD69-43F3-B312-9EE409397DFC}"/>
    <dgm:cxn modelId="{BBBA6409-8A7B-4430-81D3-85CEFFEA88E0}" type="presOf" srcId="{5FDC5144-9CF2-41E1-BC1C-464FDA609415}" destId="{8F112B91-02A6-4E53-B767-C227BF5E4C46}" srcOrd="0" destOrd="0" presId="urn:microsoft.com/office/officeart/2008/layout/HorizontalMultiLevelHierarchy"/>
    <dgm:cxn modelId="{F3929952-3882-4540-BEE4-4E73DC8AACCA}" type="presOf" srcId="{5E6B7D07-54E0-4A72-AE8A-18CCD91EA104}" destId="{3BAE2FC2-A8D6-4CD1-AC81-3BD317C2F51A}" srcOrd="0" destOrd="0" presId="urn:microsoft.com/office/officeart/2008/layout/HorizontalMultiLevelHierarchy"/>
    <dgm:cxn modelId="{6B269B54-F7F6-4179-94B8-0A413C86AC0D}" type="presOf" srcId="{597D44AA-E05A-4F1F-BCC6-1FF8D8BC67DD}" destId="{F3369A98-2592-445A-A596-55FC2A1F5DD6}" srcOrd="1" destOrd="0" presId="urn:microsoft.com/office/officeart/2008/layout/HorizontalMultiLevelHierarchy"/>
    <dgm:cxn modelId="{A224B1FB-3F27-4ABA-A189-764D7E51F1E4}" type="presOf" srcId="{A38441EC-2C34-4244-9144-B392547850AC}" destId="{484667A4-D954-4B3F-AF14-CFE105494D36}" srcOrd="1" destOrd="0" presId="urn:microsoft.com/office/officeart/2008/layout/HorizontalMultiLevelHierarchy"/>
    <dgm:cxn modelId="{7CA333CA-904B-422F-A530-A9EAD81EBAA7}" type="presOf" srcId="{5B3DEB7F-CA33-491B-8233-2170E55618AF}" destId="{1BEFFE24-0BF3-46D4-ACFB-8C42FA677DBB}" srcOrd="0" destOrd="0" presId="urn:microsoft.com/office/officeart/2008/layout/HorizontalMultiLevelHierarchy"/>
    <dgm:cxn modelId="{C512A39D-B436-403E-83E7-F2D6A293A3D4}" type="presOf" srcId="{A38441EC-2C34-4244-9144-B392547850AC}" destId="{EF4ACF4C-2553-485F-ADA2-33C493AD9FA4}" srcOrd="0" destOrd="0" presId="urn:microsoft.com/office/officeart/2008/layout/HorizontalMultiLevelHierarchy"/>
    <dgm:cxn modelId="{4BC44934-0263-459C-B632-25A6F1293F9E}" type="presOf" srcId="{815296E7-C095-4A3F-8320-13A017A3C334}" destId="{C6003834-7F86-4B23-815B-0BA2FC1BFC32}" srcOrd="0" destOrd="0" presId="urn:microsoft.com/office/officeart/2008/layout/HorizontalMultiLevelHierarchy"/>
    <dgm:cxn modelId="{B64F42BE-BA75-4AE3-890A-C0CAFFDB9E62}" type="presOf" srcId="{6BA02FEC-6DA3-4C9D-8622-A6BBA6AEFAB0}" destId="{6B9477C1-8DFD-4B42-B483-8419B3D9EF1B}" srcOrd="0" destOrd="0" presId="urn:microsoft.com/office/officeart/2008/layout/HorizontalMultiLevelHierarchy"/>
    <dgm:cxn modelId="{E7CE80C2-DE08-48DF-9A25-9A6B0CD35C95}" srcId="{815296E7-C095-4A3F-8320-13A017A3C334}" destId="{5FDC5144-9CF2-41E1-BC1C-464FDA609415}" srcOrd="2" destOrd="0" parTransId="{A38441EC-2C34-4244-9144-B392547850AC}" sibTransId="{32439FBC-AD2C-45BC-B503-DC6002C76225}"/>
    <dgm:cxn modelId="{1295768A-73CF-4639-9B47-2673EB61CEEE}" type="presOf" srcId="{597D44AA-E05A-4F1F-BCC6-1FF8D8BC67DD}" destId="{955A4F19-0430-4DB2-B054-53F46570BA08}" srcOrd="0" destOrd="0" presId="urn:microsoft.com/office/officeart/2008/layout/HorizontalMultiLevelHierarchy"/>
    <dgm:cxn modelId="{43C44D47-7970-49F0-8F5E-71D55FEB0D10}" type="presOf" srcId="{98954F2C-B674-4B3F-85E8-8C3E9AC0964F}" destId="{9E4CB0A4-C9C8-4459-80CC-D5818CE23C27}" srcOrd="0" destOrd="0" presId="urn:microsoft.com/office/officeart/2008/layout/HorizontalMultiLevelHierarchy"/>
    <dgm:cxn modelId="{AE823DF0-3C2D-414D-91EA-A65448F1B91F}" type="presOf" srcId="{73193D30-1E43-4E53-847F-BDC6D2D4B6E2}" destId="{8C8B281F-7E0D-4ED8-BB85-F40D9E46EBB2}" srcOrd="0" destOrd="0" presId="urn:microsoft.com/office/officeart/2008/layout/HorizontalMultiLevelHierarchy"/>
    <dgm:cxn modelId="{0F965491-3F63-4F3B-8C2F-BBD5F5770EBC}" srcId="{815296E7-C095-4A3F-8320-13A017A3C334}" destId="{73193D30-1E43-4E53-847F-BDC6D2D4B6E2}" srcOrd="0" destOrd="0" parTransId="{597D44AA-E05A-4F1F-BCC6-1FF8D8BC67DD}" sibTransId="{D19FA889-B4AC-41DA-AA4B-E5C6290956FE}"/>
    <dgm:cxn modelId="{B0E04F8D-7500-42A2-8428-DDC51FCF3242}" srcId="{98954F2C-B674-4B3F-85E8-8C3E9AC0964F}" destId="{815296E7-C095-4A3F-8320-13A017A3C334}" srcOrd="0" destOrd="0" parTransId="{721AD9C9-D509-48E4-989B-0C89865E0253}" sibTransId="{F18C2A3E-0C2D-4646-9E71-DEC9FDEEB61C}"/>
    <dgm:cxn modelId="{9141AFFA-74F3-4027-8A58-14885B9C109D}" type="presOf" srcId="{FD8C71F7-6617-494C-9BA0-A5BE3CB2916A}" destId="{E2700375-A17D-4985-BF62-F5BF5F54D594}" srcOrd="0" destOrd="0" presId="urn:microsoft.com/office/officeart/2008/layout/HorizontalMultiLevelHierarchy"/>
    <dgm:cxn modelId="{76D9925E-17D1-4725-9490-9F08A64454FB}" type="presParOf" srcId="{9E4CB0A4-C9C8-4459-80CC-D5818CE23C27}" destId="{443D0FA8-8BB7-4E66-A34B-C2E05094D846}" srcOrd="0" destOrd="0" presId="urn:microsoft.com/office/officeart/2008/layout/HorizontalMultiLevelHierarchy"/>
    <dgm:cxn modelId="{4B7A25AC-1562-40CE-8DE6-B24C2F79F817}" type="presParOf" srcId="{443D0FA8-8BB7-4E66-A34B-C2E05094D846}" destId="{C6003834-7F86-4B23-815B-0BA2FC1BFC32}" srcOrd="0" destOrd="0" presId="urn:microsoft.com/office/officeart/2008/layout/HorizontalMultiLevelHierarchy"/>
    <dgm:cxn modelId="{6E8BA193-B32F-4BA3-B74E-5E7DB5051653}" type="presParOf" srcId="{443D0FA8-8BB7-4E66-A34B-C2E05094D846}" destId="{CC5D8281-8340-4AED-907A-2CB29587B395}" srcOrd="1" destOrd="0" presId="urn:microsoft.com/office/officeart/2008/layout/HorizontalMultiLevelHierarchy"/>
    <dgm:cxn modelId="{9C6F1944-125B-4EAD-93EC-718BF52E175E}" type="presParOf" srcId="{CC5D8281-8340-4AED-907A-2CB29587B395}" destId="{955A4F19-0430-4DB2-B054-53F46570BA08}" srcOrd="0" destOrd="0" presId="urn:microsoft.com/office/officeart/2008/layout/HorizontalMultiLevelHierarchy"/>
    <dgm:cxn modelId="{784479EB-501E-431B-9583-FBFB70AD280B}" type="presParOf" srcId="{955A4F19-0430-4DB2-B054-53F46570BA08}" destId="{F3369A98-2592-445A-A596-55FC2A1F5DD6}" srcOrd="0" destOrd="0" presId="urn:microsoft.com/office/officeart/2008/layout/HorizontalMultiLevelHierarchy"/>
    <dgm:cxn modelId="{C07C2357-0632-4200-B545-52AFD401E082}" type="presParOf" srcId="{CC5D8281-8340-4AED-907A-2CB29587B395}" destId="{0E80129F-6A26-4120-AAF4-2619C09D5F59}" srcOrd="1" destOrd="0" presId="urn:microsoft.com/office/officeart/2008/layout/HorizontalMultiLevelHierarchy"/>
    <dgm:cxn modelId="{007F0838-08F2-44A8-8D13-D5590C8477B1}" type="presParOf" srcId="{0E80129F-6A26-4120-AAF4-2619C09D5F59}" destId="{8C8B281F-7E0D-4ED8-BB85-F40D9E46EBB2}" srcOrd="0" destOrd="0" presId="urn:microsoft.com/office/officeart/2008/layout/HorizontalMultiLevelHierarchy"/>
    <dgm:cxn modelId="{F84708DB-44A8-4252-8462-0989FA3DDCCD}" type="presParOf" srcId="{0E80129F-6A26-4120-AAF4-2619C09D5F59}" destId="{2683EBDA-9A99-435B-983D-80AF3267B968}" srcOrd="1" destOrd="0" presId="urn:microsoft.com/office/officeart/2008/layout/HorizontalMultiLevelHierarchy"/>
    <dgm:cxn modelId="{DAA53DA0-6D53-4BBD-A7EC-0133AEFA9493}" type="presParOf" srcId="{CC5D8281-8340-4AED-907A-2CB29587B395}" destId="{1BEFFE24-0BF3-46D4-ACFB-8C42FA677DBB}" srcOrd="2" destOrd="0" presId="urn:microsoft.com/office/officeart/2008/layout/HorizontalMultiLevelHierarchy"/>
    <dgm:cxn modelId="{7AF53B92-BDC7-427E-8590-3942AE39CA87}" type="presParOf" srcId="{1BEFFE24-0BF3-46D4-ACFB-8C42FA677DBB}" destId="{63ABAEC7-B415-446B-8DE1-B91ED8765ABC}" srcOrd="0" destOrd="0" presId="urn:microsoft.com/office/officeart/2008/layout/HorizontalMultiLevelHierarchy"/>
    <dgm:cxn modelId="{FDA24D75-2240-4906-ADFE-93B0961F8FEC}" type="presParOf" srcId="{CC5D8281-8340-4AED-907A-2CB29587B395}" destId="{EAE6F825-855C-4470-BBF0-081FFC7E80BB}" srcOrd="3" destOrd="0" presId="urn:microsoft.com/office/officeart/2008/layout/HorizontalMultiLevelHierarchy"/>
    <dgm:cxn modelId="{05AFD976-D3A0-4230-B854-D9B38C5BEC4C}" type="presParOf" srcId="{EAE6F825-855C-4470-BBF0-081FFC7E80BB}" destId="{3BAE2FC2-A8D6-4CD1-AC81-3BD317C2F51A}" srcOrd="0" destOrd="0" presId="urn:microsoft.com/office/officeart/2008/layout/HorizontalMultiLevelHierarchy"/>
    <dgm:cxn modelId="{78E95A71-E6B5-4B34-8C5E-690416370DE0}" type="presParOf" srcId="{EAE6F825-855C-4470-BBF0-081FFC7E80BB}" destId="{A9897CEA-6F34-4AA1-B5D1-A7E6E6CC52A2}" srcOrd="1" destOrd="0" presId="urn:microsoft.com/office/officeart/2008/layout/HorizontalMultiLevelHierarchy"/>
    <dgm:cxn modelId="{6E98E6CA-8C55-492E-8924-F2C1CB1CBB58}" type="presParOf" srcId="{CC5D8281-8340-4AED-907A-2CB29587B395}" destId="{EF4ACF4C-2553-485F-ADA2-33C493AD9FA4}" srcOrd="4" destOrd="0" presId="urn:microsoft.com/office/officeart/2008/layout/HorizontalMultiLevelHierarchy"/>
    <dgm:cxn modelId="{73398262-1AAB-46D0-8D00-1343BF3A82C7}" type="presParOf" srcId="{EF4ACF4C-2553-485F-ADA2-33C493AD9FA4}" destId="{484667A4-D954-4B3F-AF14-CFE105494D36}" srcOrd="0" destOrd="0" presId="urn:microsoft.com/office/officeart/2008/layout/HorizontalMultiLevelHierarchy"/>
    <dgm:cxn modelId="{63885378-428A-43FB-BFB2-3F1134B62766}" type="presParOf" srcId="{CC5D8281-8340-4AED-907A-2CB29587B395}" destId="{58D643CB-16F7-4B82-B3C6-F1AF0C7F431B}" srcOrd="5" destOrd="0" presId="urn:microsoft.com/office/officeart/2008/layout/HorizontalMultiLevelHierarchy"/>
    <dgm:cxn modelId="{F0C158E3-7D67-4D7B-81D8-1ABE0BC2D1C0}" type="presParOf" srcId="{58D643CB-16F7-4B82-B3C6-F1AF0C7F431B}" destId="{8F112B91-02A6-4E53-B767-C227BF5E4C46}" srcOrd="0" destOrd="0" presId="urn:microsoft.com/office/officeart/2008/layout/HorizontalMultiLevelHierarchy"/>
    <dgm:cxn modelId="{D1B88532-3AF2-4028-9AA5-500955233363}" type="presParOf" srcId="{58D643CB-16F7-4B82-B3C6-F1AF0C7F431B}" destId="{BE1DFCF0-9195-4C56-99F8-525CD57816E5}" srcOrd="1" destOrd="0" presId="urn:microsoft.com/office/officeart/2008/layout/HorizontalMultiLevelHierarchy"/>
    <dgm:cxn modelId="{40B587B9-BD02-4713-A0BA-38A8737F6738}" type="presParOf" srcId="{CC5D8281-8340-4AED-907A-2CB29587B395}" destId="{E2700375-A17D-4985-BF62-F5BF5F54D594}" srcOrd="6" destOrd="0" presId="urn:microsoft.com/office/officeart/2008/layout/HorizontalMultiLevelHierarchy"/>
    <dgm:cxn modelId="{E03AAB1C-FED9-46BC-B8C1-6C05AAEF8356}" type="presParOf" srcId="{E2700375-A17D-4985-BF62-F5BF5F54D594}" destId="{944190FC-9398-4174-B285-1DDAD0CB60B8}" srcOrd="0" destOrd="0" presId="urn:microsoft.com/office/officeart/2008/layout/HorizontalMultiLevelHierarchy"/>
    <dgm:cxn modelId="{A88CC690-D6FB-4E61-8964-467A83AB48D9}" type="presParOf" srcId="{CC5D8281-8340-4AED-907A-2CB29587B395}" destId="{60EA7745-553E-4DB0-B10B-740CFBC8B60D}" srcOrd="7" destOrd="0" presId="urn:microsoft.com/office/officeart/2008/layout/HorizontalMultiLevelHierarchy"/>
    <dgm:cxn modelId="{01515B53-9B57-4E2A-8F10-2A8DFE29D184}" type="presParOf" srcId="{60EA7745-553E-4DB0-B10B-740CFBC8B60D}" destId="{6B9477C1-8DFD-4B42-B483-8419B3D9EF1B}" srcOrd="0" destOrd="0" presId="urn:microsoft.com/office/officeart/2008/layout/HorizontalMultiLevelHierarchy"/>
    <dgm:cxn modelId="{D52F1586-AEF8-46C2-8184-F846A3EAF828}" type="presParOf" srcId="{60EA7745-553E-4DB0-B10B-740CFBC8B60D}" destId="{B3F922D9-DFEF-4623-B774-DDA6B6CC39A5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00375-A17D-4985-BF62-F5BF5F54D594}">
      <dsp:nvSpPr>
        <dsp:cNvPr id="0" name=""/>
        <dsp:cNvSpPr/>
      </dsp:nvSpPr>
      <dsp:spPr>
        <a:xfrm>
          <a:off x="0" y="546259"/>
          <a:ext cx="4861472" cy="2088228"/>
        </a:xfrm>
        <a:custGeom>
          <a:avLst/>
          <a:gdLst/>
          <a:ahLst/>
          <a:cxnLst/>
          <a:rect l="0" t="0" r="0" b="0"/>
          <a:pathLst>
            <a:path>
              <a:moveTo>
                <a:pt x="4861472" y="0"/>
              </a:moveTo>
              <a:lnTo>
                <a:pt x="0" y="2088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298461" y="1458098"/>
        <a:ext cx="264549" cy="264549"/>
      </dsp:txXfrm>
    </dsp:sp>
    <dsp:sp modelId="{EF4ACF4C-2553-485F-ADA2-33C493AD9FA4}">
      <dsp:nvSpPr>
        <dsp:cNvPr id="0" name=""/>
        <dsp:cNvSpPr/>
      </dsp:nvSpPr>
      <dsp:spPr>
        <a:xfrm>
          <a:off x="720087" y="546259"/>
          <a:ext cx="4141384" cy="3672412"/>
        </a:xfrm>
        <a:custGeom>
          <a:avLst/>
          <a:gdLst/>
          <a:ahLst/>
          <a:cxnLst/>
          <a:rect l="0" t="0" r="0" b="0"/>
          <a:pathLst>
            <a:path>
              <a:moveTo>
                <a:pt x="4141384" y="0"/>
              </a:moveTo>
              <a:lnTo>
                <a:pt x="0" y="367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652401" y="2244087"/>
        <a:ext cx="276756" cy="276756"/>
      </dsp:txXfrm>
    </dsp:sp>
    <dsp:sp modelId="{1BEFFE24-0BF3-46D4-ACFB-8C42FA677DBB}">
      <dsp:nvSpPr>
        <dsp:cNvPr id="0" name=""/>
        <dsp:cNvSpPr/>
      </dsp:nvSpPr>
      <dsp:spPr>
        <a:xfrm>
          <a:off x="4861472" y="546259"/>
          <a:ext cx="200730" cy="331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365" y="0"/>
              </a:lnTo>
              <a:lnTo>
                <a:pt x="100365" y="3312373"/>
              </a:lnTo>
              <a:lnTo>
                <a:pt x="200730" y="331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78876" y="2119484"/>
        <a:ext cx="165922" cy="165922"/>
      </dsp:txXfrm>
    </dsp:sp>
    <dsp:sp modelId="{955A4F19-0430-4DB2-B054-53F46570BA08}">
      <dsp:nvSpPr>
        <dsp:cNvPr id="0" name=""/>
        <dsp:cNvSpPr/>
      </dsp:nvSpPr>
      <dsp:spPr>
        <a:xfrm>
          <a:off x="4377726" y="546259"/>
          <a:ext cx="483746" cy="1708588"/>
        </a:xfrm>
        <a:custGeom>
          <a:avLst/>
          <a:gdLst/>
          <a:ahLst/>
          <a:cxnLst/>
          <a:rect l="0" t="0" r="0" b="0"/>
          <a:pathLst>
            <a:path>
              <a:moveTo>
                <a:pt x="483746" y="0"/>
              </a:moveTo>
              <a:lnTo>
                <a:pt x="0" y="1708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4575205" y="1356159"/>
        <a:ext cx="88787" cy="88787"/>
      </dsp:txXfrm>
    </dsp:sp>
    <dsp:sp modelId="{C6003834-7F86-4B23-815B-0BA2FC1BFC32}">
      <dsp:nvSpPr>
        <dsp:cNvPr id="0" name=""/>
        <dsp:cNvSpPr/>
      </dsp:nvSpPr>
      <dsp:spPr>
        <a:xfrm>
          <a:off x="1440164" y="0"/>
          <a:ext cx="5750098" cy="109251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600"/>
              </a:solidFill>
            </a:rPr>
            <a:t>Физическая культура</a:t>
          </a:r>
          <a:endParaRPr lang="ru-RU" sz="4200" b="1" kern="1200" dirty="0">
            <a:solidFill>
              <a:srgbClr val="006600"/>
            </a:solidFill>
          </a:endParaRPr>
        </a:p>
      </dsp:txBody>
      <dsp:txXfrm>
        <a:off x="1440164" y="0"/>
        <a:ext cx="5750098" cy="1092518"/>
      </dsp:txXfrm>
    </dsp:sp>
    <dsp:sp modelId="{8C8B281F-7E0D-4ED8-BB85-F40D9E46EBB2}">
      <dsp:nvSpPr>
        <dsp:cNvPr id="0" name=""/>
        <dsp:cNvSpPr/>
      </dsp:nvSpPr>
      <dsp:spPr>
        <a:xfrm>
          <a:off x="4377726" y="1708588"/>
          <a:ext cx="3583461" cy="109251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Физические упражнения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4377726" y="1708588"/>
        <a:ext cx="3583461" cy="1092518"/>
      </dsp:txXfrm>
    </dsp:sp>
    <dsp:sp modelId="{3BAE2FC2-A8D6-4CD1-AC81-3BD317C2F51A}">
      <dsp:nvSpPr>
        <dsp:cNvPr id="0" name=""/>
        <dsp:cNvSpPr/>
      </dsp:nvSpPr>
      <dsp:spPr>
        <a:xfrm>
          <a:off x="5062202" y="3312373"/>
          <a:ext cx="3583461" cy="109251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Активный туризм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5062202" y="3312373"/>
        <a:ext cx="3583461" cy="1092518"/>
      </dsp:txXfrm>
    </dsp:sp>
    <dsp:sp modelId="{8F112B91-02A6-4E53-B767-C227BF5E4C46}">
      <dsp:nvSpPr>
        <dsp:cNvPr id="0" name=""/>
        <dsp:cNvSpPr/>
      </dsp:nvSpPr>
      <dsp:spPr>
        <a:xfrm>
          <a:off x="720087" y="3672412"/>
          <a:ext cx="3583461" cy="109251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Закаливание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720087" y="3672412"/>
        <a:ext cx="3583461" cy="1092518"/>
      </dsp:txXfrm>
    </dsp:sp>
    <dsp:sp modelId="{6B9477C1-8DFD-4B42-B483-8419B3D9EF1B}">
      <dsp:nvSpPr>
        <dsp:cNvPr id="0" name=""/>
        <dsp:cNvSpPr/>
      </dsp:nvSpPr>
      <dsp:spPr>
        <a:xfrm>
          <a:off x="0" y="2088228"/>
          <a:ext cx="3583461" cy="109251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2060"/>
              </a:solidFill>
            </a:rPr>
            <a:t>Подвижные игры</a:t>
          </a:r>
          <a:endParaRPr lang="ru-RU" sz="3900" kern="1200" dirty="0">
            <a:solidFill>
              <a:srgbClr val="002060"/>
            </a:solidFill>
          </a:endParaRPr>
        </a:p>
      </dsp:txBody>
      <dsp:txXfrm>
        <a:off x="0" y="2088228"/>
        <a:ext cx="3583461" cy="109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2A5774-1613-4F96-8DC4-25806617520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5CCFD3-695E-4C4E-9D12-36B36083F3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91" y="1928802"/>
            <a:ext cx="8004085" cy="47405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910" y="810224"/>
            <a:ext cx="835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Или чем  занимаются наши    школьники </a:t>
            </a: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Муниципальное общеобразовательное учреждение средняя общеобразовательная школа №7 г.Ржев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2852"/>
            <a:ext cx="8779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тема :Физкультура или спорт?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535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556791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Между тем, состояние здоровья детей России вызывает обоснованную тревогу. По данным Минздрава, около 90 % детей имеют отклонения в физическом и психическом здоровье, около 30-35% детей, поступающих в школу, уже имеют хронические заболевания. За годы обучения в школе в 5 раз возрастает число нарушений зрения и осанки, в 4 раза увеличивается количество нарушений психического здоровья, в 3 раза увеличивается число детей с заболеваниями органов пищеварения.</a:t>
            </a:r>
            <a:endParaRPr lang="ru-RU" dirty="0"/>
          </a:p>
          <a:p>
            <a:r>
              <a:rPr lang="ru-RU" b="1" dirty="0"/>
              <a:t> По данным Министерства здравоохранения и социального развития РФ, только 14% учащихся старших классов считаются здоровыми. </a:t>
            </a:r>
            <a:endParaRPr lang="ru-RU" dirty="0"/>
          </a:p>
        </p:txBody>
      </p:sp>
      <p:pic>
        <p:nvPicPr>
          <p:cNvPr id="5" name="Picture 2" descr="C:\Users\Мари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1602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556792"/>
            <a:ext cx="5446440" cy="5042889"/>
          </a:xfrm>
        </p:spPr>
        <p:txBody>
          <a:bodyPr>
            <a:normAutofit/>
          </a:bodyPr>
          <a:lstStyle/>
          <a:p>
            <a:r>
              <a:rPr lang="ru-RU" b="1" dirty="0" smtClean="0"/>
              <a:t>В нашей школе освобожденных от физической культуры на год (специальной медицинской группе) - 10 чел.</a:t>
            </a:r>
          </a:p>
          <a:p>
            <a:r>
              <a:rPr lang="ru-RU" b="1" dirty="0" smtClean="0"/>
              <a:t>В подготовительной медицинской группе  17 чел.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2247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92389"/>
            <a:ext cx="4968552" cy="56886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Из-за плохого состояния здоровья более 1 млн. детей школьного возраста полностью освобождены от уроков физической культуры. В 2010 году численность учащихся, отнесенных по состоянию здоровья к специальной медицинской группе, составляла 863 тыс., а в 2012 году – 1 млн. 205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369973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24744"/>
            <a:ext cx="5112568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«85% неуспевающих учеников отстает от сверстников не по причине лени или нерадивости, а из-за физических недугов, болезней, следствием которых является сокращение нагрузок на ослабленный организм» </a:t>
            </a:r>
            <a:r>
              <a:rPr lang="ru-RU" dirty="0" smtClean="0">
                <a:solidFill>
                  <a:schemeClr val="tx1"/>
                </a:solidFill>
              </a:rPr>
              <a:t>Сухомлинский А.В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1"/>
            <a:ext cx="2880320" cy="3917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83568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Сухомлинский А.В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65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692696"/>
            <a:ext cx="6219800" cy="53874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 утверждению ученых, объем двигательной активности детей школьного возраста должен составлять не менее 6 ч в неделю. При таком объеме двигательной активности у школьников наблюдаются наиболее высокие показатели умственной работоспособности, более высокая ее устойчивость в течение дня, повышение успеваемости и адаптации к физическим нагрузкам.</a:t>
            </a:r>
          </a:p>
          <a:p>
            <a:endParaRPr lang="ru-RU" dirty="0"/>
          </a:p>
        </p:txBody>
      </p:sp>
      <p:pic>
        <p:nvPicPr>
          <p:cNvPr id="1026" name="Picture 2" descr="C:\Users\Марина\Desktop\00b31d88ba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04925"/>
            <a:ext cx="2592288" cy="39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620688"/>
            <a:ext cx="5950496" cy="53900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ведь не многие задумываются о том, что только при переходе из детского сада в школу двигательная активность детей падает на 50%.Урок физкультуры всего на 11% удовлетворяет потребность двигательного режима школьника, и не надо забывать о том, что он проводится </a:t>
            </a:r>
            <a:r>
              <a:rPr lang="ru-RU"/>
              <a:t>всего </a:t>
            </a:r>
            <a:r>
              <a:rPr lang="ru-RU" smtClean="0"/>
              <a:t>3 </a:t>
            </a:r>
            <a:r>
              <a:rPr lang="ru-RU" dirty="0"/>
              <a:t>раза в неделю. Так как же полностью удовлетворить двигательные потребности ребёнка? Ведь его растущий организм требует именно </a:t>
            </a:r>
            <a:r>
              <a:rPr lang="ru-RU" dirty="0" smtClean="0"/>
              <a:t>этого.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Движенье – жизнь !!!</a:t>
            </a:r>
            <a:endParaRPr lang="ru-RU" dirty="0"/>
          </a:p>
        </p:txBody>
      </p:sp>
      <p:pic>
        <p:nvPicPr>
          <p:cNvPr id="2051" name="Picture 3" descr="C:\Users\Марина\Desktop\Children-s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3630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6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2854543"/>
              </p:ext>
            </p:extLst>
          </p:nvPr>
        </p:nvGraphicFramePr>
        <p:xfrm>
          <a:off x="214282" y="1000108"/>
          <a:ext cx="8604444" cy="5715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429"/>
                <a:gridCol w="1855861"/>
                <a:gridCol w="843573"/>
                <a:gridCol w="843573"/>
                <a:gridCol w="843573"/>
                <a:gridCol w="843573"/>
                <a:gridCol w="759216"/>
                <a:gridCol w="674126"/>
                <a:gridCol w="752155"/>
                <a:gridCol w="851365"/>
              </a:tblGrid>
              <a:tr h="34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Ф.И.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Воскресенье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8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АНДРЕЕВА ЕЛИЗАВЕТА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БАУТДИНОВ АЛЕКСЕЙ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 ДЬИТРИЙ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ВЕЛОСП.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ВЕЛОСП.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ВЕЛОСП.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9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ГАВРИЛОВ МАКСИМ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7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ГОРЕЛОВ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ВЛАД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БАСК.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БАСКЕ.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11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ГРОМОВ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АЛЕКСАНДР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ТХЭКВАН.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ТХЭКВАН.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ТХЭКВАН.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ЖАРКИН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ИЛЬЯ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КОЧЕРГИН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АЛЕКСЕЙ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12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КОЧЕРГИН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АНТОН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САМБО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12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7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ЛЕБЕДЕВ АЛЕКСЕЙ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БАСК.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9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7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ЛЕБЕДЕВ 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ЭДУАРД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7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ЛУКАШОВ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ДМИТРИЙ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БАСК.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БАСК.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11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7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МИХАЙЛОВА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ИРИНА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ПАВЛОВА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АНАСТАСИЯ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ПЕТРОВ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РОМАН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БОКС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БОКС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БОКС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4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АНТОН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   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ОСВОБ.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6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СОФЬЯ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7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ТОЛКАЧЕВ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НИКИТА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46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ХОДЖИЕВ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МАКСИМ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  <a:tr h="25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ШАШКИН РОМАН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9" marR="48789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166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Мы провели исследование в нашем классе по двигательной активности наших ребят. Вот что у нас получилось. </a:t>
            </a:r>
            <a:r>
              <a:rPr lang="ru-RU" b="1" i="1" dirty="0" smtClean="0"/>
              <a:t>(по 2 часа тренировки +3 часа уроки физкультуры)</a:t>
            </a:r>
            <a:endParaRPr lang="ru-RU" b="1" i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6025" y="1503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Причины нежелания занятием физкультурой и спортом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554162"/>
            <a:ext cx="600377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Лень </a:t>
            </a:r>
          </a:p>
          <a:p>
            <a:r>
              <a:rPr lang="ru-RU" sz="2000" dirty="0" smtClean="0"/>
              <a:t>Отсутствие времени</a:t>
            </a:r>
          </a:p>
          <a:p>
            <a:r>
              <a:rPr lang="ru-RU" sz="2000" dirty="0" smtClean="0"/>
              <a:t>Компьютер</a:t>
            </a:r>
          </a:p>
          <a:p>
            <a:r>
              <a:rPr lang="ru-RU" sz="2000" dirty="0" smtClean="0"/>
              <a:t>Улица </a:t>
            </a:r>
          </a:p>
          <a:p>
            <a:r>
              <a:rPr lang="ru-RU" sz="2000" dirty="0" smtClean="0"/>
              <a:t>Вредные привычки                                         </a:t>
            </a:r>
          </a:p>
        </p:txBody>
      </p:sp>
      <p:pic>
        <p:nvPicPr>
          <p:cNvPr id="1026" name="Picture 2" descr="C:\Users\Марина\Desktop\092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48218">
            <a:off x="6228184" y="3869407"/>
            <a:ext cx="2664296" cy="21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imagesCA5DCV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6082">
            <a:off x="179512" y="4221088"/>
            <a:ext cx="2423693" cy="17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imagesCA3QR0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7352">
            <a:off x="323528" y="1484784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esktop\062009262308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7707">
            <a:off x="6355804" y="13407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028654">
            <a:off x="3102219" y="3810570"/>
            <a:ext cx="2953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Многие дети большее предпочтение отдают компьютерным играм и просмотру телепередач, вместо того чтобы выйти во двор и побегать и поиграть, например, с тем же мячом.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272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:</a:t>
            </a:r>
            <a:r>
              <a:rPr lang="ru-RU" sz="2400" dirty="0" err="1" smtClean="0"/>
              <a:t>болезни,ожирение,гиподинамия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2" descr="C:\Users\Марина\Desktop\overweightchi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4163"/>
            <a:ext cx="280831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21300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1219" y="170080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Гиподинамия является причиной частых головных болей, переутомления, понижения работоспособности и слабой физической подготовленности детей. И сразу же возникает проблема в лечении различных заболеваний, связанных с малоподвижным образом жизни, - это нарушение обмена веществ, проблемы с избыточным весом ребенка, нарушение осанки и возникновение уплощённости стопы, что в будущем приводит к необратимым последствиям в здоровье </a:t>
            </a:r>
            <a:r>
              <a:rPr lang="ru-RU" dirty="0" smtClean="0"/>
              <a:t>ребёнка.</a:t>
            </a:r>
          </a:p>
          <a:p>
            <a:r>
              <a:rPr lang="ru-RU" b="1" i="1" dirty="0" smtClean="0"/>
              <a:t>      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ДВИЖЕНЬЕ – ЖИЗНЬ!!!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09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/>
              <a:t>анкетирование обучающихся нашей школы</a:t>
            </a:r>
            <a:endParaRPr lang="ru-RU" sz="27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4561537"/>
              </p:ext>
            </p:extLst>
          </p:nvPr>
        </p:nvGraphicFramePr>
        <p:xfrm>
          <a:off x="323528" y="170080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308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576064"/>
          </a:xfrm>
        </p:spPr>
        <p:txBody>
          <a:bodyPr>
            <a:normAutofit fontScale="90000"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57" y="692696"/>
            <a:ext cx="8686800" cy="410445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ОБЪЕКТ ИССЛЕДОВАНИЯ</a:t>
            </a:r>
            <a:r>
              <a:rPr lang="ru-RU" dirty="0"/>
              <a:t>: </a:t>
            </a:r>
            <a:r>
              <a:rPr lang="ru-RU" sz="2100" i="1" dirty="0"/>
              <a:t>ФИЗИЧЕСКАЯ КУЛЬТУРА КАК СФЕРА СОЦИАЛЬНОЙ ДЕЯТЕЛЬНОСТИ И СПОРТ КАК ЕЕ </a:t>
            </a:r>
            <a:r>
              <a:rPr lang="ru-RU" sz="2100" i="1" dirty="0" smtClean="0"/>
              <a:t>СОСТАВЛЯЮЩАЯ ЧАСТЬ</a:t>
            </a:r>
            <a:endParaRPr lang="ru-RU" sz="2100" i="1" dirty="0"/>
          </a:p>
          <a:p>
            <a:r>
              <a:rPr lang="ru-RU" b="1" dirty="0" smtClean="0"/>
              <a:t>ЦЕЛЬ</a:t>
            </a:r>
            <a:r>
              <a:rPr lang="ru-RU" dirty="0"/>
              <a:t>:  </a:t>
            </a:r>
            <a:r>
              <a:rPr lang="ru-RU" sz="2100" i="1" dirty="0"/>
              <a:t>ВЫЯСНИТЬ ЕСТЬ ЛИ РАЗНИЦА В ПОНЯТИЯХ «ФИЗКУЛЬТУРА» И «СПОРТ».</a:t>
            </a:r>
          </a:p>
          <a:p>
            <a:r>
              <a:rPr lang="ru-RU" b="1" dirty="0" smtClean="0"/>
              <a:t>АКТУАЛЬНОСТЬ</a:t>
            </a:r>
            <a:r>
              <a:rPr lang="ru-RU" dirty="0" smtClean="0"/>
              <a:t>:</a:t>
            </a:r>
            <a:r>
              <a:rPr lang="ru-RU" sz="2100" i="1" dirty="0" smtClean="0"/>
              <a:t>НЕОБХОДИМОСТЬ </a:t>
            </a:r>
            <a:r>
              <a:rPr lang="ru-RU" sz="2100" i="1" dirty="0"/>
              <a:t>ЗАИНТЕРЕСОВАТЬ ДЕТЕЙ К ЗАНЯТИЯМ ФИЗИЧЕСКОЙ КУЛЬТУРОЙ И СПОРТОМ В СВЯЗИ СО СНИЖЕНИЕМ ДВИГАТЕЛЬНОЙ АКТИВНОСТИ ЛЮДЕЙ И УХУДШЕНИЕМ ИХ ЗДОРОВЬЯ В ВЕК «</a:t>
            </a:r>
            <a:r>
              <a:rPr lang="ru-RU" sz="2100" i="1" dirty="0" smtClean="0"/>
              <a:t>КОМПЬТЕРНЫХ ТЕХНОЛОГИЙ».</a:t>
            </a:r>
            <a:endParaRPr lang="ru-RU" sz="2100" i="1" dirty="0"/>
          </a:p>
          <a:p>
            <a:r>
              <a:rPr lang="ru-RU" b="1" dirty="0"/>
              <a:t>ГИПОТЕЗА</a:t>
            </a:r>
            <a:r>
              <a:rPr lang="ru-RU" dirty="0"/>
              <a:t>: </a:t>
            </a:r>
            <a:r>
              <a:rPr lang="ru-RU" sz="1800" i="1" dirty="0" smtClean="0"/>
              <a:t>ГРАНЬ МЕЖДУ ФИЗКУЛЬТУРОЙ И СПОРТОМ ОЧЕНЬ ТОНКА ФИЗКУЛЬТУРА И СПОРТ </a:t>
            </a:r>
            <a:r>
              <a:rPr lang="ru-RU" sz="1800" i="1" smtClean="0"/>
              <a:t>ЭТО СОВЕРШЕННО ДВА </a:t>
            </a:r>
            <a:r>
              <a:rPr lang="ru-RU" sz="1800" i="1" dirty="0" smtClean="0"/>
              <a:t>РАЗНЫХ ПОНЯТИЯ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BAL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8803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55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по каким причинам вы бросили занятия спортом?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9861083"/>
              </p:ext>
            </p:extLst>
          </p:nvPr>
        </p:nvGraphicFramePr>
        <p:xfrm>
          <a:off x="251520" y="177281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22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554162"/>
            <a:ext cx="6003776" cy="53038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Грань между физкультурой и спортом очень тонка. Физкультура и спорт это совершенно два разных понятия. Очень многие в современном мире заблуждаются, полагая, что физкультура – это просто устаревшее название. На самом деле, очень просто запутаться в значении этих двух понятий – физкультура и спорт. Ведь в основу и того и другого положены физические упражнения и игры. При этом одни и те же виды физических упражнений для одних людей становятся физкультурой, для других спортом. </a:t>
            </a:r>
          </a:p>
          <a:p>
            <a:endParaRPr lang="ru-RU" dirty="0"/>
          </a:p>
        </p:txBody>
      </p:sp>
      <p:pic>
        <p:nvPicPr>
          <p:cNvPr id="1026" name="Picture 2" descr="C:\Users\Марина\Desktop\sport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5450"/>
            <a:ext cx="2952327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2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7" y="332656"/>
            <a:ext cx="6192688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Чем заниматься, физкультурой или спортом, решать все-таки вам. Главное, чтобы от этого была польза и достигалась поставленная цель!!!!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Всем детям ,даже освобожденным, необходимы движение и физкультура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арина\Desktop\0002-005-Sport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0882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0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двигайся больше-проживешь дольше!!!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Марина\Desktop\картинки\0_3ecbc_3ff5d0a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93934">
            <a:off x="136996" y="1329982"/>
            <a:ext cx="3662516" cy="29556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Марина\Desktop\картинки\image_59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9176">
            <a:off x="4275670" y="3704682"/>
            <a:ext cx="4356579" cy="2880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9843598">
            <a:off x="3419872" y="3075057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И вперед в Сочи.</a:t>
            </a:r>
            <a:endParaRPr lang="ru-RU" sz="4000" b="1" i="1" dirty="0"/>
          </a:p>
        </p:txBody>
      </p:sp>
      <p:pic>
        <p:nvPicPr>
          <p:cNvPr id="4098" name="Picture 2" descr="C:\Users\Марина\Desktop\sport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8119">
            <a:off x="7108815" y="1196379"/>
            <a:ext cx="1779099" cy="11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sport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6133">
            <a:off x="1305689" y="4856529"/>
            <a:ext cx="2030259" cy="13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sport0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4403">
            <a:off x="4566667" y="1461722"/>
            <a:ext cx="1733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5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12845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МЕТОДЫ ИССЛЕДОВАНИЯ</a:t>
            </a:r>
            <a:r>
              <a:rPr lang="ru-RU" dirty="0"/>
              <a:t>: </a:t>
            </a:r>
          </a:p>
          <a:p>
            <a:pPr lvl="0"/>
            <a:r>
              <a:rPr lang="ru-RU" dirty="0" smtClean="0"/>
              <a:t>Беседы с </a:t>
            </a:r>
            <a:r>
              <a:rPr lang="ru-RU" dirty="0"/>
              <a:t>медработником школы.</a:t>
            </a:r>
          </a:p>
          <a:p>
            <a:pPr lvl="0"/>
            <a:r>
              <a:rPr lang="ru-RU" dirty="0"/>
              <a:t>Беседы с учителем физкультуры Савиной М.А.</a:t>
            </a:r>
          </a:p>
          <a:p>
            <a:pPr lvl="0"/>
            <a:r>
              <a:rPr lang="ru-RU" dirty="0"/>
              <a:t>Опросы и анкетирования классных руководителей и ребят нашей школы.</a:t>
            </a:r>
          </a:p>
          <a:p>
            <a:pPr lvl="0"/>
            <a:r>
              <a:rPr lang="ru-RU" dirty="0"/>
              <a:t>Работа с теоретическим материалом, в </a:t>
            </a:r>
            <a:r>
              <a:rPr lang="ru-RU" dirty="0" smtClean="0"/>
              <a:t>том числе </a:t>
            </a:r>
            <a:r>
              <a:rPr lang="ru-RU" dirty="0"/>
              <a:t>с </a:t>
            </a:r>
            <a:r>
              <a:rPr lang="ru-RU" dirty="0" err="1"/>
              <a:t>интернетисточниками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Анализ и сопоставление.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НОВИЗНА ИССЛЕДОВАНИЯ: </a:t>
            </a:r>
            <a:r>
              <a:rPr lang="ru-RU" dirty="0"/>
              <a:t>в работе предпринята попытка выявить причины нежелания заниматься физкультурой и спортом.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ПРАКТИЧЕСКОЕ ПРИМЕНИЕ</a:t>
            </a:r>
            <a:r>
              <a:rPr lang="ru-RU" dirty="0"/>
              <a:t>: элементы доклада можно использовать как на уроках физкультуры, ОБЖ, обществознания, биологии, так и на классных часах.</a:t>
            </a:r>
          </a:p>
        </p:txBody>
      </p:sp>
      <p:pic>
        <p:nvPicPr>
          <p:cNvPr id="3074" name="Picture 2" descr="C:\Users\Марина\Desktop\sport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9442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0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3621117"/>
              </p:ext>
            </p:extLst>
          </p:nvPr>
        </p:nvGraphicFramePr>
        <p:xfrm>
          <a:off x="323528" y="332656"/>
          <a:ext cx="8686800" cy="57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16025"/>
            <a:ext cx="1296144" cy="1523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698" y="1004636"/>
            <a:ext cx="1451581" cy="946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660" y="5290691"/>
            <a:ext cx="2088232" cy="153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9" y="4797152"/>
            <a:ext cx="2174334" cy="18505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3446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03834-7F86-4B23-815B-0BA2FC1BF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C6003834-7F86-4B23-815B-0BA2FC1BF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C6003834-7F86-4B23-815B-0BA2FC1BF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C6003834-7F86-4B23-815B-0BA2FC1BF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5A4F19-0430-4DB2-B054-53F46570B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55A4F19-0430-4DB2-B054-53F46570B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55A4F19-0430-4DB2-B054-53F46570B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55A4F19-0430-4DB2-B054-53F46570B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8B281F-7E0D-4ED8-BB85-F40D9E46E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C8B281F-7E0D-4ED8-BB85-F40D9E46E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8C8B281F-7E0D-4ED8-BB85-F40D9E46E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8C8B281F-7E0D-4ED8-BB85-F40D9E46E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EFFE24-0BF3-46D4-ACFB-8C42FA67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1BEFFE24-0BF3-46D4-ACFB-8C42FA677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1BEFFE24-0BF3-46D4-ACFB-8C42FA67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BEFFE24-0BF3-46D4-ACFB-8C42FA67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E2FC2-A8D6-4CD1-AC81-3BD317C2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3BAE2FC2-A8D6-4CD1-AC81-3BD317C2F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3BAE2FC2-A8D6-4CD1-AC81-3BD317C2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3BAE2FC2-A8D6-4CD1-AC81-3BD317C2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4ACF4C-2553-485F-ADA2-33C493AD9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F4ACF4C-2553-485F-ADA2-33C493AD9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F4ACF4C-2553-485F-ADA2-33C493AD9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F4ACF4C-2553-485F-ADA2-33C493AD9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112B91-02A6-4E53-B767-C227BF5E4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8F112B91-02A6-4E53-B767-C227BF5E4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8F112B91-02A6-4E53-B767-C227BF5E4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8F112B91-02A6-4E53-B767-C227BF5E4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700375-A17D-4985-BF62-F5BF5F54D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E2700375-A17D-4985-BF62-F5BF5F54D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E2700375-A17D-4985-BF62-F5BF5F54D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E2700375-A17D-4985-BF62-F5BF5F54D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9477C1-8DFD-4B42-B483-8419B3D9E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6B9477C1-8DFD-4B42-B483-8419B3D9E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6B9477C1-8DFD-4B42-B483-8419B3D9E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6B9477C1-8DFD-4B42-B483-8419B3D9E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587680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Физическая культура</a:t>
            </a:r>
            <a:r>
              <a:rPr lang="ru-RU" b="1" dirty="0" smtClean="0"/>
              <a:t> 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индивидуальный характер, отсутствие состязаний.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Спорт</a:t>
            </a:r>
            <a:r>
              <a:rPr lang="ru-RU" b="1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начинается тогда, когда появляются систематические тренировки (не менее 3 часов в неделю)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smtClean="0">
                <a:solidFill>
                  <a:srgbClr val="C00000"/>
                </a:solidFill>
              </a:rPr>
              <a:t>соревнования.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ри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8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рина\Desktop\sport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3297">
            <a:off x="6732240" y="4581128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</a:t>
            </a:r>
            <a:r>
              <a:rPr lang="ru-RU" sz="1800" i="1" dirty="0">
                <a:effectLst/>
              </a:rPr>
              <a:t>В</a:t>
            </a:r>
            <a:r>
              <a:rPr lang="ru-RU" i="1" dirty="0">
                <a:effectLst/>
              </a:rPr>
              <a:t> </a:t>
            </a:r>
            <a:r>
              <a:rPr lang="ru-RU" sz="1600" i="1" dirty="0">
                <a:effectLst/>
              </a:rPr>
              <a:t>Древней </a:t>
            </a:r>
            <a:r>
              <a:rPr lang="ru-RU" sz="1600" i="1" dirty="0" smtClean="0">
                <a:effectLst/>
              </a:rPr>
              <a:t>Греции  </a:t>
            </a:r>
            <a:r>
              <a:rPr lang="ru-RU" sz="1600" i="1" dirty="0">
                <a:effectLst/>
              </a:rPr>
              <a:t>массовое развитие получили борьба, бег, метание дисков и состязания на колесницах.  </a:t>
            </a:r>
            <a:br>
              <a:rPr lang="ru-RU" sz="1600" i="1" dirty="0">
                <a:effectLst/>
              </a:rPr>
            </a:br>
            <a:r>
              <a:rPr lang="ru-RU" sz="1600" i="1" dirty="0">
                <a:effectLst/>
              </a:rPr>
              <a:t/>
            </a:r>
            <a:br>
              <a:rPr lang="ru-RU" sz="1600" i="1" dirty="0">
                <a:effectLst/>
              </a:rPr>
            </a:br>
            <a:endParaRPr lang="ru-RU" sz="1600" i="1" dirty="0"/>
          </a:p>
        </p:txBody>
      </p:sp>
      <p:pic>
        <p:nvPicPr>
          <p:cNvPr id="4" name="Picture 2" descr="F:\игры\о.и\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679" y="4293096"/>
            <a:ext cx="3429526" cy="2088232"/>
          </a:xfrm>
          <a:prstGeom prst="rect">
            <a:avLst/>
          </a:prstGeom>
          <a:noFill/>
        </p:spPr>
      </p:pic>
      <p:pic>
        <p:nvPicPr>
          <p:cNvPr id="5" name="Picture 2" descr="F:\игры\о.и\а.jpg"/>
          <p:cNvPicPr>
            <a:picLocks noChangeAspect="1" noChangeArrowheads="1"/>
          </p:cNvPicPr>
          <p:nvPr/>
        </p:nvPicPr>
        <p:blipFill>
          <a:blip r:embed="rId3" cstate="print"/>
          <a:srcRect l="-11443" r="54229" b="5825"/>
          <a:stretch>
            <a:fillRect/>
          </a:stretch>
        </p:blipFill>
        <p:spPr bwMode="auto">
          <a:xfrm>
            <a:off x="107504" y="1412777"/>
            <a:ext cx="2880320" cy="22322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" name="Picture 2" descr="F:\игры\о.и\а.jpg"/>
          <p:cNvPicPr>
            <a:picLocks noChangeAspect="1" noChangeArrowheads="1"/>
          </p:cNvPicPr>
          <p:nvPr/>
        </p:nvPicPr>
        <p:blipFill>
          <a:blip r:embed="rId3" cstate="print"/>
          <a:srcRect l="43788" r="-30014" b="4166"/>
          <a:stretch>
            <a:fillRect/>
          </a:stretch>
        </p:blipFill>
        <p:spPr bwMode="auto">
          <a:xfrm>
            <a:off x="5436096" y="1052737"/>
            <a:ext cx="4464496" cy="2376264"/>
          </a:xfrm>
          <a:prstGeom prst="rect">
            <a:avLst/>
          </a:prstGeom>
          <a:noFill/>
        </p:spPr>
      </p:pic>
      <p:pic>
        <p:nvPicPr>
          <p:cNvPr id="7" name="Picture 2" descr="F:\игры\о.и\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23067"/>
            <a:ext cx="3240360" cy="2358261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7604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спорта, получившие             международное признание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Активная двигательная деятельность</a:t>
            </a:r>
            <a:r>
              <a:rPr lang="ru-RU" sz="2800" b="1" dirty="0" smtClean="0"/>
              <a:t> </a:t>
            </a:r>
            <a:r>
              <a:rPr lang="ru-RU" sz="2800" dirty="0" smtClean="0"/>
              <a:t>(бег, плавание, лыжный спорт, бокс, борьба, спортивные игры 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Управление средствами передвижения </a:t>
            </a:r>
            <a:r>
              <a:rPr lang="ru-RU" sz="2800" dirty="0" smtClean="0"/>
              <a:t>(мотоцикл, велосипед, машина)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Использование оружия для поражения цели </a:t>
            </a:r>
            <a:r>
              <a:rPr lang="ru-RU" sz="2800" dirty="0" smtClean="0"/>
              <a:t>(стрельба из пистолета, винтовки)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Авиа- , авто-, судомодельный спорт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Игровые единоборства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(шахматы, шашки)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1026" name="Picture 2" descr="C:\Users\Мари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0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статистика: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476672"/>
            <a:ext cx="6075784" cy="560345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По результатам опроса обучающихся нашей школы мы пришли к выводу ,что , если в начальной школе спортом занимаются 40%,то в среднем и старшем звене - всего 26%.</a:t>
            </a:r>
          </a:p>
          <a:p>
            <a:r>
              <a:rPr lang="ru-RU" sz="2400" b="1" i="1" dirty="0" smtClean="0"/>
              <a:t>Нежелание заниматься спортом или уход из спортивных секций в более взрослом возрасте –многие дети объясняют слишком большой  учебной нагрузкой, высокими требованиями</a:t>
            </a:r>
          </a:p>
          <a:p>
            <a:r>
              <a:rPr lang="ru-RU" sz="2400" b="1" i="1" dirty="0" smtClean="0"/>
              <a:t>Какие виды спорта выбирают наши дети?</a:t>
            </a:r>
            <a:endParaRPr lang="ru-RU" sz="2400" b="1" i="1" dirty="0"/>
          </a:p>
        </p:txBody>
      </p:sp>
      <p:pic>
        <p:nvPicPr>
          <p:cNvPr id="2050" name="Picture 2" descr="C:\Users\Марина\Desktop\sport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17" y="2564904"/>
            <a:ext cx="2808312" cy="33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7624696"/>
              </p:ext>
            </p:extLst>
          </p:nvPr>
        </p:nvGraphicFramePr>
        <p:xfrm>
          <a:off x="142844" y="642918"/>
          <a:ext cx="8723468" cy="556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268"/>
                <a:gridCol w="2895600"/>
                <a:gridCol w="28956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Виды спорта,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которыми</a:t>
                      </a:r>
                      <a:r>
                        <a:rPr lang="ru-RU" sz="1400" baseline="0" dirty="0" smtClean="0"/>
                        <a:t> занимаются обучающиеся нашей школы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занимающихся</a:t>
                      </a:r>
                      <a:r>
                        <a:rPr lang="ru-RU" sz="1400" baseline="0" dirty="0" smtClean="0"/>
                        <a:t> человек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    Начальная школа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Средняя</a:t>
                      </a:r>
                      <a:r>
                        <a:rPr lang="ru-RU" sz="1400" b="1" baseline="0" dirty="0" smtClean="0"/>
                        <a:t> и старшая школа</a:t>
                      </a:r>
                      <a:endParaRPr lang="ru-RU" sz="1400" b="1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Фигурное</a:t>
                      </a:r>
                      <a:r>
                        <a:rPr lang="ru-RU" sz="1400" baseline="0" dirty="0" smtClean="0"/>
                        <a:t> катание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гимнастика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Тхэквондо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Баскетбол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Футбол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Хоккей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Самбо,дзюдо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4223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Велоспорт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2000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45034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Туризм</a:t>
                      </a:r>
                    </a:p>
                    <a:p>
                      <a:r>
                        <a:rPr lang="ru-RU" sz="1400" b="0" dirty="0" smtClean="0"/>
                        <a:t>Атлетическая гимнастика</a:t>
                      </a:r>
                    </a:p>
                    <a:p>
                      <a:r>
                        <a:rPr lang="ru-RU" sz="1400" b="1" dirty="0" smtClean="0"/>
                        <a:t>ИТОГ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</a:p>
                    <a:p>
                      <a:pPr algn="ctr"/>
                      <a:r>
                        <a:rPr lang="ru-RU" sz="1400" b="1" dirty="0" smtClean="0"/>
                        <a:t>-</a:t>
                      </a:r>
                    </a:p>
                    <a:p>
                      <a:pPr algn="ctr"/>
                      <a:r>
                        <a:rPr lang="ru-RU" sz="1400" b="1" dirty="0" smtClean="0"/>
                        <a:t>44 из 110- 40 %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</a:p>
                    <a:p>
                      <a:pPr algn="ctr"/>
                      <a:r>
                        <a:rPr lang="ru-RU" sz="1400" b="0" dirty="0" smtClean="0"/>
                        <a:t>4</a:t>
                      </a:r>
                    </a:p>
                    <a:p>
                      <a:pPr algn="ctr"/>
                      <a:r>
                        <a:rPr lang="ru-RU" sz="1400" b="1" dirty="0" smtClean="0"/>
                        <a:t>37 из 138-  26%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00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693</TotalTime>
  <Words>1066</Words>
  <Application>Microsoft Office PowerPoint</Application>
  <PresentationFormat>Экран (4:3)</PresentationFormat>
  <Paragraphs>334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 </vt:lpstr>
      <vt:lpstr>  </vt:lpstr>
      <vt:lpstr>Физическая культура</vt:lpstr>
      <vt:lpstr>Слайд 5</vt:lpstr>
      <vt:lpstr> В Древней Греции  массовое развитие получили борьба, бег, метание дисков и состязания на колесницах.    </vt:lpstr>
      <vt:lpstr>Виды спорта, получившие             международное признание</vt:lpstr>
      <vt:lpstr>  статистика:</vt:lpstr>
      <vt:lpstr>Слайд 9</vt:lpstr>
      <vt:lpstr> </vt:lpstr>
      <vt:lpstr>Слайд 11</vt:lpstr>
      <vt:lpstr>Слайд 12</vt:lpstr>
      <vt:lpstr>Слайд 13</vt:lpstr>
      <vt:lpstr> </vt:lpstr>
      <vt:lpstr> </vt:lpstr>
      <vt:lpstr>Слайд 16</vt:lpstr>
      <vt:lpstr>Причины нежелания занятием физкультурой и спортом</vt:lpstr>
      <vt:lpstr>Результат :болезни,ожирение,гиподинамия.</vt:lpstr>
      <vt:lpstr> анкетирование обучающихся нашей школы</vt:lpstr>
      <vt:lpstr> по каким причинам вы бросили занятия спортом?</vt:lpstr>
      <vt:lpstr>Вывод:</vt:lpstr>
      <vt:lpstr>Слайд 22</vt:lpstr>
      <vt:lpstr> двигайся больше-проживешь дольше!!!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Физкультура или спорт?</dc:title>
  <dc:creator>mz28</dc:creator>
  <cp:lastModifiedBy>Моу сош № 7</cp:lastModifiedBy>
  <cp:revision>97</cp:revision>
  <dcterms:created xsi:type="dcterms:W3CDTF">2012-03-20T14:09:08Z</dcterms:created>
  <dcterms:modified xsi:type="dcterms:W3CDTF">2013-04-22T08:14:24Z</dcterms:modified>
</cp:coreProperties>
</file>