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4"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8" r:id="rId44"/>
    <p:sldId id="297"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07.04.2013</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07.04.2013</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07.04.2013</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07.04.2013</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art-on-web.ru/levitan/pictures/2404" TargetMode="External"/><Relationship Id="rId2" Type="http://schemas.openxmlformats.org/officeDocument/2006/relationships/image" Target="../media/image11.jpeg"/><Relationship Id="rId1" Type="http://schemas.openxmlformats.org/officeDocument/2006/relationships/slideLayout" Target="../slideLayouts/slideLayout8.xml"/><Relationship Id="rId5" Type="http://schemas.openxmlformats.org/officeDocument/2006/relationships/hyperlink" Target="http://art-on-web.ru/levitan/pictures/2405" TargetMode="External"/><Relationship Id="rId4" Type="http://schemas.openxmlformats.org/officeDocument/2006/relationships/hyperlink" Target="http://art-on-web.ru/levitan/pictures/236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art-on-web.ru/levitan/pictures/2327"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art-on-web.ru/levitan/pictures/2341" TargetMode="External"/><Relationship Id="rId2" Type="http://schemas.openxmlformats.org/officeDocument/2006/relationships/image" Target="../media/image13.jpeg"/><Relationship Id="rId1" Type="http://schemas.openxmlformats.org/officeDocument/2006/relationships/slideLayout" Target="../slideLayouts/slideLayout8.xml"/><Relationship Id="rId5" Type="http://schemas.openxmlformats.org/officeDocument/2006/relationships/hyperlink" Target="http://art-on-web.ru/levitan/pictures/2338" TargetMode="External"/><Relationship Id="rId4" Type="http://schemas.openxmlformats.org/officeDocument/2006/relationships/hyperlink" Target="http://art-on-web.ru/levitan/pictures/233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art-on-web.ru/levitan/pictures/2330"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art-on-web.ru/levitan/pictures/2440" TargetMode="External"/><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art-on-web.ru/levitan/pictures/2391" TargetMode="External"/><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hyperlink" Target="http://art-on-web.ru/levitan/pictures/233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art-on-web.ru/levitan/pictures/2395" TargetMode="External"/><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hyperlink" Target="http://art-on-web.ru/levitan/pictures/239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art-on-web.ru/levitan/pictures/2342" TargetMode="External"/><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hyperlink" Target="http://nsportal.r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t-on-web.ru/levitan/pictures/2412" TargetMode="External"/><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hyperlink" Target="http://art-on-web.ru/levitan/pictures/243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art-on-web.ru/levitan/pictures/2340" TargetMode="External"/><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art-on-web.ru/levitan/pictures/2384" TargetMode="External"/><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art-on-web.ru/levitan/pictures/2432" TargetMode="External"/><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hyperlink" Target="http://art-on-web.ru/levitan/pictures/239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Презентация- </a:t>
            </a:r>
            <a:r>
              <a:rPr lang="ru-RU" dirty="0" err="1" smtClean="0"/>
              <a:t>Базуновой</a:t>
            </a:r>
            <a:r>
              <a:rPr lang="ru-RU" dirty="0" smtClean="0"/>
              <a:t> Н.А. </a:t>
            </a:r>
          </a:p>
          <a:p>
            <a:r>
              <a:rPr lang="ru-RU" dirty="0" smtClean="0"/>
              <a:t>По программе </a:t>
            </a:r>
            <a:r>
              <a:rPr lang="ru-RU" dirty="0" err="1" smtClean="0"/>
              <a:t>Б.М.Неменского</a:t>
            </a:r>
            <a:endParaRPr lang="ru-RU" dirty="0" smtClean="0"/>
          </a:p>
          <a:p>
            <a:r>
              <a:rPr lang="ru-RU" dirty="0" smtClean="0"/>
              <a:t>3 класс «Картина- пейзаж». 3 четверть.</a:t>
            </a:r>
          </a:p>
          <a:p>
            <a:endParaRPr lang="ru-RU" dirty="0"/>
          </a:p>
        </p:txBody>
      </p:sp>
      <p:sp>
        <p:nvSpPr>
          <p:cNvPr id="2" name="Заголовок 1"/>
          <p:cNvSpPr>
            <a:spLocks noGrp="1"/>
          </p:cNvSpPr>
          <p:nvPr>
            <p:ph type="ctrTitle"/>
          </p:nvPr>
        </p:nvSpPr>
        <p:spPr/>
        <p:txBody>
          <a:bodyPr/>
          <a:lstStyle/>
          <a:p>
            <a:r>
              <a:rPr lang="ru-RU" dirty="0" smtClean="0"/>
              <a:t>Русский </a:t>
            </a:r>
            <a:r>
              <a:rPr lang="ru-RU" dirty="0" smtClean="0"/>
              <a:t>художник - </a:t>
            </a:r>
            <a:r>
              <a:rPr lang="ru-RU" dirty="0" smtClean="0"/>
              <a:t>И.И.Левитан.</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Италия.jpg"/>
          <p:cNvPicPr>
            <a:picLocks noGrp="1" noChangeAspect="1"/>
          </p:cNvPicPr>
          <p:nvPr>
            <p:ph sz="quarter" idx="1"/>
          </p:nvPr>
        </p:nvPicPr>
        <p:blipFill>
          <a:blip r:embed="rId2"/>
          <a:stretch>
            <a:fillRect/>
          </a:stretch>
        </p:blipFill>
        <p:spPr>
          <a:xfrm>
            <a:off x="457200" y="1440180"/>
            <a:ext cx="6248400" cy="3749040"/>
          </a:xfrm>
        </p:spPr>
      </p:pic>
      <p:sp>
        <p:nvSpPr>
          <p:cNvPr id="3" name="Текст 2"/>
          <p:cNvSpPr>
            <a:spLocks noGrp="1"/>
          </p:cNvSpPr>
          <p:nvPr>
            <p:ph type="body" idx="2"/>
          </p:nvPr>
        </p:nvSpPr>
        <p:spPr/>
        <p:txBody>
          <a:bodyPr>
            <a:normAutofit fontScale="77500" lnSpcReduction="20000"/>
          </a:bodyPr>
          <a:lstStyle/>
          <a:p>
            <a:r>
              <a:rPr lang="ru-RU" dirty="0" smtClean="0"/>
              <a:t>В начале 1890 года Левитан отправляется в Западную Европу. Безусловно, это была важная поездка. Во Франции и Италии были написаны ряд пейзажей. "</a:t>
            </a:r>
            <a:r>
              <a:rPr lang="ru-RU" dirty="0" smtClean="0">
                <a:hlinkClick r:id="rId3"/>
              </a:rPr>
              <a:t>Берег Средиземного моря</a:t>
            </a:r>
            <a:r>
              <a:rPr lang="ru-RU" dirty="0" smtClean="0"/>
              <a:t>" можно по праву считать лучшим зарубежным </a:t>
            </a:r>
            <a:r>
              <a:rPr lang="ru-RU" dirty="0" err="1" smtClean="0"/>
              <a:t>пейзажом</a:t>
            </a:r>
            <a:r>
              <a:rPr lang="ru-RU" dirty="0" smtClean="0"/>
              <a:t> в творчестве художника. В Венеции и Альпах были созданы тоже очень красивые пейзажи: "</a:t>
            </a:r>
            <a:r>
              <a:rPr lang="ru-RU" dirty="0" smtClean="0">
                <a:hlinkClick r:id="rId4"/>
              </a:rPr>
              <a:t>Близ </a:t>
            </a:r>
            <a:r>
              <a:rPr lang="ru-RU" dirty="0" err="1" smtClean="0">
                <a:hlinkClick r:id="rId4"/>
              </a:rPr>
              <a:t>Бордигеры</a:t>
            </a:r>
            <a:r>
              <a:rPr lang="ru-RU" dirty="0" smtClean="0">
                <a:hlinkClick r:id="rId4"/>
              </a:rPr>
              <a:t>. На севере Италии</a:t>
            </a:r>
            <a:r>
              <a:rPr lang="ru-RU" dirty="0" smtClean="0"/>
              <a:t>", "</a:t>
            </a:r>
            <a:r>
              <a:rPr lang="ru-RU" dirty="0" smtClean="0">
                <a:hlinkClick r:id="rId5"/>
              </a:rPr>
              <a:t>Весна в Италии</a:t>
            </a:r>
            <a:r>
              <a:rPr lang="ru-RU" dirty="0" smtClean="0"/>
              <a:t>" и др.</a:t>
            </a:r>
          </a:p>
          <a:p>
            <a:endParaRPr lang="ru-RU" dirty="0"/>
          </a:p>
        </p:txBody>
      </p:sp>
      <p:sp>
        <p:nvSpPr>
          <p:cNvPr id="4" name="Заголовок 3"/>
          <p:cNvSpPr>
            <a:spLocks noGrp="1"/>
          </p:cNvSpPr>
          <p:nvPr>
            <p:ph type="title"/>
          </p:nvPr>
        </p:nvSpPr>
        <p:spPr/>
        <p:txBody>
          <a:bodyPr/>
          <a:lstStyle/>
          <a:p>
            <a:r>
              <a:rPr lang="ru-RU" dirty="0" smtClean="0"/>
              <a:t>Западная Европа. Италия.</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66788637_Tihaya_obitel3.JPG"/>
          <p:cNvPicPr>
            <a:picLocks noGrp="1" noChangeAspect="1"/>
          </p:cNvPicPr>
          <p:nvPr>
            <p:ph sz="quarter" idx="1"/>
          </p:nvPr>
        </p:nvPicPr>
        <p:blipFill>
          <a:blip r:embed="rId2"/>
          <a:stretch>
            <a:fillRect/>
          </a:stretch>
        </p:blipFill>
        <p:spPr>
          <a:xfrm>
            <a:off x="457200" y="859971"/>
            <a:ext cx="6248400" cy="4909457"/>
          </a:xfrm>
        </p:spPr>
      </p:pic>
      <p:sp>
        <p:nvSpPr>
          <p:cNvPr id="3" name="Текст 2"/>
          <p:cNvSpPr>
            <a:spLocks noGrp="1"/>
          </p:cNvSpPr>
          <p:nvPr>
            <p:ph type="body" idx="2"/>
          </p:nvPr>
        </p:nvSpPr>
        <p:spPr/>
        <p:txBody>
          <a:bodyPr>
            <a:normAutofit fontScale="85000" lnSpcReduction="10000"/>
          </a:bodyPr>
          <a:lstStyle/>
          <a:p>
            <a:r>
              <a:rPr lang="ru-RU" dirty="0" smtClean="0"/>
              <a:t>По возвращению на родину была создана картина "</a:t>
            </a:r>
            <a:r>
              <a:rPr lang="ru-RU" dirty="0" smtClean="0">
                <a:hlinkClick r:id="rId3"/>
              </a:rPr>
              <a:t>Тихая обитель</a:t>
            </a:r>
            <a:r>
              <a:rPr lang="ru-RU" dirty="0" smtClean="0"/>
              <a:t>". После того, как она побывала на выставке передвижников, о Левитане заговорили в обществе. И с 1890-х годов начался расцвет творчества Левитана, где о нем уже знало все общество.</a:t>
            </a:r>
          </a:p>
          <a:p>
            <a:endParaRPr lang="ru-RU" dirty="0"/>
          </a:p>
        </p:txBody>
      </p:sp>
      <p:sp>
        <p:nvSpPr>
          <p:cNvPr id="4" name="Заголовок 3"/>
          <p:cNvSpPr>
            <a:spLocks noGrp="1"/>
          </p:cNvSpPr>
          <p:nvPr>
            <p:ph type="title"/>
          </p:nvPr>
        </p:nvSpPr>
        <p:spPr/>
        <p:txBody>
          <a:bodyPr/>
          <a:lstStyle/>
          <a:p>
            <a:r>
              <a:rPr lang="ru-RU" dirty="0" smtClean="0"/>
              <a:t>Тихая обитель.</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20-020-Nad-vechnym-pokoem.jpg"/>
          <p:cNvPicPr>
            <a:picLocks noGrp="1" noChangeAspect="1"/>
          </p:cNvPicPr>
          <p:nvPr>
            <p:ph sz="quarter" idx="1"/>
          </p:nvPr>
        </p:nvPicPr>
        <p:blipFill>
          <a:blip r:embed="rId2"/>
          <a:stretch>
            <a:fillRect/>
          </a:stretch>
        </p:blipFill>
        <p:spPr>
          <a:xfrm>
            <a:off x="457200" y="971550"/>
            <a:ext cx="6248400" cy="4686300"/>
          </a:xfrm>
        </p:spPr>
      </p:pic>
      <p:sp>
        <p:nvSpPr>
          <p:cNvPr id="3" name="Текст 2"/>
          <p:cNvSpPr>
            <a:spLocks noGrp="1"/>
          </p:cNvSpPr>
          <p:nvPr>
            <p:ph type="body" idx="2"/>
          </p:nvPr>
        </p:nvSpPr>
        <p:spPr/>
        <p:txBody>
          <a:bodyPr>
            <a:normAutofit fontScale="77500" lnSpcReduction="20000"/>
          </a:bodyPr>
          <a:lstStyle/>
          <a:p>
            <a:r>
              <a:rPr lang="ru-RU" dirty="0" smtClean="0"/>
              <a:t>В эти года появляются картины с </a:t>
            </a:r>
            <a:r>
              <a:rPr lang="ru-RU" dirty="0" err="1" smtClean="0"/>
              <a:t>драмматическим</a:t>
            </a:r>
            <a:r>
              <a:rPr lang="ru-RU" dirty="0" smtClean="0"/>
              <a:t> оттенком. Это "</a:t>
            </a:r>
            <a:r>
              <a:rPr lang="ru-RU" dirty="0" smtClean="0">
                <a:hlinkClick r:id="rId3"/>
              </a:rPr>
              <a:t>У омута</a:t>
            </a:r>
            <a:r>
              <a:rPr lang="ru-RU" dirty="0" smtClean="0"/>
              <a:t>", "</a:t>
            </a:r>
            <a:r>
              <a:rPr lang="ru-RU" dirty="0" err="1" smtClean="0">
                <a:hlinkClick r:id="rId4"/>
              </a:rPr>
              <a:t>Владимирка</a:t>
            </a:r>
            <a:r>
              <a:rPr lang="ru-RU" dirty="0" smtClean="0"/>
              <a:t>", "</a:t>
            </a:r>
            <a:r>
              <a:rPr lang="ru-RU" dirty="0" smtClean="0">
                <a:hlinkClick r:id="rId5"/>
              </a:rPr>
              <a:t>Над вечным покоем</a:t>
            </a:r>
            <a:r>
              <a:rPr lang="ru-RU" dirty="0" smtClean="0"/>
              <a:t>". Последняя была наделена </a:t>
            </a:r>
            <a:r>
              <a:rPr lang="ru-RU" dirty="0" err="1" smtClean="0"/>
              <a:t>филосовским</a:t>
            </a:r>
            <a:r>
              <a:rPr lang="ru-RU" dirty="0" smtClean="0"/>
              <a:t> смыслом. В картине изображение мыса и окружающей природы образно напоминает о равнодушии человека к природе, а так же о чувствах художника в моменты одиночества, тоски</a:t>
            </a:r>
            <a:endParaRPr lang="ru-RU" dirty="0"/>
          </a:p>
        </p:txBody>
      </p:sp>
      <p:sp>
        <p:nvSpPr>
          <p:cNvPr id="4" name="Заголовок 3"/>
          <p:cNvSpPr>
            <a:spLocks noGrp="1"/>
          </p:cNvSpPr>
          <p:nvPr>
            <p:ph type="title"/>
          </p:nvPr>
        </p:nvSpPr>
        <p:spPr/>
        <p:txBody>
          <a:bodyPr/>
          <a:lstStyle/>
          <a:p>
            <a:r>
              <a:rPr lang="ru-RU" dirty="0" smtClean="0"/>
              <a:t>После 1892 года.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49485d294c11.jpg"/>
          <p:cNvPicPr>
            <a:picLocks noGrp="1" noChangeAspect="1"/>
          </p:cNvPicPr>
          <p:nvPr>
            <p:ph sz="quarter" idx="1"/>
          </p:nvPr>
        </p:nvPicPr>
        <p:blipFill>
          <a:blip r:embed="rId2"/>
          <a:stretch>
            <a:fillRect/>
          </a:stretch>
        </p:blipFill>
        <p:spPr>
          <a:xfrm>
            <a:off x="533400" y="866775"/>
            <a:ext cx="6096000" cy="4895850"/>
          </a:xfrm>
        </p:spPr>
      </p:pic>
      <p:sp>
        <p:nvSpPr>
          <p:cNvPr id="3" name="Текст 2"/>
          <p:cNvSpPr>
            <a:spLocks noGrp="1"/>
          </p:cNvSpPr>
          <p:nvPr>
            <p:ph type="body" idx="2"/>
          </p:nvPr>
        </p:nvSpPr>
        <p:spPr/>
        <p:txBody>
          <a:bodyPr>
            <a:normAutofit fontScale="92500" lnSpcReduction="20000"/>
          </a:bodyPr>
          <a:lstStyle/>
          <a:p>
            <a:r>
              <a:rPr lang="ru-RU" dirty="0" smtClean="0"/>
              <a:t>Картина "</a:t>
            </a:r>
            <a:r>
              <a:rPr lang="ru-RU" dirty="0" smtClean="0">
                <a:hlinkClick r:id="rId3"/>
              </a:rPr>
              <a:t>Март</a:t>
            </a:r>
            <a:r>
              <a:rPr lang="ru-RU" dirty="0" smtClean="0"/>
              <a:t>" можно сказать, произвела переворот в истории русской живописи. Ведь никто еще так ярко, реалистично не изображал </a:t>
            </a:r>
            <a:r>
              <a:rPr lang="ru-RU" dirty="0" err="1" smtClean="0"/>
              <a:t>зимный</a:t>
            </a:r>
            <a:r>
              <a:rPr lang="ru-RU" dirty="0" smtClean="0"/>
              <a:t> день (а на картине был изображен именно зимний день, не смотря на название).</a:t>
            </a:r>
          </a:p>
          <a:p>
            <a:endParaRPr lang="ru-RU" dirty="0"/>
          </a:p>
        </p:txBody>
      </p:sp>
      <p:sp>
        <p:nvSpPr>
          <p:cNvPr id="4" name="Заголовок 3"/>
          <p:cNvSpPr>
            <a:spLocks noGrp="1"/>
          </p:cNvSpPr>
          <p:nvPr>
            <p:ph type="title"/>
          </p:nvPr>
        </p:nvSpPr>
        <p:spPr/>
        <p:txBody>
          <a:bodyPr/>
          <a:lstStyle/>
          <a:p>
            <a:r>
              <a:rPr lang="ru-RU" dirty="0" smtClean="0"/>
              <a:t>Март.</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уг на опушке.jpg"/>
          <p:cNvPicPr>
            <a:picLocks noGrp="1" noChangeAspect="1"/>
          </p:cNvPicPr>
          <p:nvPr>
            <p:ph sz="quarter" idx="1"/>
          </p:nvPr>
        </p:nvPicPr>
        <p:blipFill>
          <a:blip r:embed="rId2"/>
          <a:stretch>
            <a:fillRect/>
          </a:stretch>
        </p:blipFill>
        <p:spPr>
          <a:xfrm>
            <a:off x="1556657" y="457200"/>
            <a:ext cx="4049486" cy="5715000"/>
          </a:xfrm>
        </p:spPr>
      </p:pic>
      <p:sp>
        <p:nvSpPr>
          <p:cNvPr id="3" name="Текст 2"/>
          <p:cNvSpPr>
            <a:spLocks noGrp="1"/>
          </p:cNvSpPr>
          <p:nvPr>
            <p:ph type="body" idx="2"/>
          </p:nvPr>
        </p:nvSpPr>
        <p:spPr/>
        <p:txBody>
          <a:bodyPr>
            <a:normAutofit fontScale="85000" lnSpcReduction="20000"/>
          </a:bodyPr>
          <a:lstStyle/>
          <a:p>
            <a:r>
              <a:rPr lang="ru-RU" dirty="0" smtClean="0"/>
              <a:t>С середины 1890-х годов Левитан начал писать </a:t>
            </a:r>
            <a:r>
              <a:rPr lang="ru-RU" dirty="0" err="1" smtClean="0"/>
              <a:t>натюрмотры</a:t>
            </a:r>
            <a:r>
              <a:rPr lang="ru-RU" dirty="0" smtClean="0"/>
              <a:t>. Работы были настолько сильными, что их можно сравнить с натюрмортами Эдуарда Мане. Кроме этого, Левитан пишет пастелью. Это яркие, живые пейзажные работы "</a:t>
            </a:r>
            <a:r>
              <a:rPr lang="ru-RU" dirty="0" smtClean="0">
                <a:hlinkClick r:id="rId3"/>
              </a:rPr>
              <a:t>Луг на опушке леса</a:t>
            </a:r>
            <a:r>
              <a:rPr lang="ru-RU" dirty="0" smtClean="0"/>
              <a:t>", "У ручья".</a:t>
            </a:r>
          </a:p>
          <a:p>
            <a:endParaRPr lang="ru-RU" dirty="0"/>
          </a:p>
        </p:txBody>
      </p:sp>
      <p:sp>
        <p:nvSpPr>
          <p:cNvPr id="4" name="Заголовок 3"/>
          <p:cNvSpPr>
            <a:spLocks noGrp="1"/>
          </p:cNvSpPr>
          <p:nvPr>
            <p:ph type="title"/>
          </p:nvPr>
        </p:nvSpPr>
        <p:spPr/>
        <p:txBody>
          <a:bodyPr/>
          <a:lstStyle/>
          <a:p>
            <a:r>
              <a:rPr lang="ru-RU" dirty="0" smtClean="0"/>
              <a:t>Пастель.</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асильки.пастель.jpg"/>
          <p:cNvPicPr>
            <a:picLocks noGrp="1" noChangeAspect="1"/>
          </p:cNvPicPr>
          <p:nvPr>
            <p:ph sz="quarter" idx="1"/>
          </p:nvPr>
        </p:nvPicPr>
        <p:blipFill>
          <a:blip r:embed="rId2"/>
          <a:stretch>
            <a:fillRect/>
          </a:stretch>
        </p:blipFill>
        <p:spPr>
          <a:xfrm>
            <a:off x="1377553" y="457200"/>
            <a:ext cx="4407694" cy="5715000"/>
          </a:xfrm>
        </p:spPr>
      </p:pic>
      <p:sp>
        <p:nvSpPr>
          <p:cNvPr id="3" name="Текст 2"/>
          <p:cNvSpPr>
            <a:spLocks noGrp="1"/>
          </p:cNvSpPr>
          <p:nvPr>
            <p:ph type="body" idx="2"/>
          </p:nvPr>
        </p:nvSpPr>
        <p:spPr/>
        <p:txBody>
          <a:bodyPr>
            <a:normAutofit fontScale="70000" lnSpcReduction="20000"/>
          </a:bodyPr>
          <a:lstStyle/>
          <a:p>
            <a:r>
              <a:rPr lang="ru-RU" dirty="0" smtClean="0"/>
              <a:t>В 1893 году Левитан отдыхает летом в усадьбе Панафидиных в Тверской губернии. Живет он вместе с С.П.Кувшинниковой в с. Островно. 1896 год для Левитана был не только плодотворным в творчестве, но, к сожалению, отягченным состоянием его здоровья. В этом году он вторично перенес тиф, а после этого усилилась болезнь сердца. Она была неизлечима. Было ясно, что жизненный путь художника скоро закончится.</a:t>
            </a:r>
          </a:p>
          <a:p>
            <a:endParaRPr lang="ru-RU" dirty="0"/>
          </a:p>
        </p:txBody>
      </p:sp>
      <p:sp>
        <p:nvSpPr>
          <p:cNvPr id="4" name="Заголовок 3"/>
          <p:cNvSpPr>
            <a:spLocks noGrp="1"/>
          </p:cNvSpPr>
          <p:nvPr>
            <p:ph type="title"/>
          </p:nvPr>
        </p:nvSpPr>
        <p:spPr/>
        <p:txBody>
          <a:bodyPr/>
          <a:lstStyle/>
          <a:p>
            <a:r>
              <a:rPr lang="ru-RU" dirty="0" smtClean="0"/>
              <a:t>Натюрморт.</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лунная ночь.jpg"/>
          <p:cNvPicPr>
            <a:picLocks noGrp="1" noChangeAspect="1"/>
          </p:cNvPicPr>
          <p:nvPr>
            <p:ph sz="quarter" idx="1"/>
          </p:nvPr>
        </p:nvPicPr>
        <p:blipFill>
          <a:blip r:embed="rId2"/>
          <a:stretch>
            <a:fillRect/>
          </a:stretch>
        </p:blipFill>
        <p:spPr>
          <a:xfrm>
            <a:off x="457200" y="1229296"/>
            <a:ext cx="6248400" cy="4170807"/>
          </a:xfrm>
        </p:spPr>
      </p:pic>
      <p:sp>
        <p:nvSpPr>
          <p:cNvPr id="3" name="Текст 2"/>
          <p:cNvSpPr>
            <a:spLocks noGrp="1"/>
          </p:cNvSpPr>
          <p:nvPr>
            <p:ph type="body" idx="2"/>
          </p:nvPr>
        </p:nvSpPr>
        <p:spPr/>
        <p:txBody>
          <a:bodyPr>
            <a:normAutofit fontScale="77500" lnSpcReduction="20000"/>
          </a:bodyPr>
          <a:lstStyle/>
          <a:p>
            <a:r>
              <a:rPr lang="ru-RU" dirty="0" smtClean="0"/>
              <a:t>Тем не менее, художник не перестает работать. Причем, мотивы его работ разнообразны. Это и любимые деревенские уголки природы с его оврагами, крыльцами и мысами. Характерными сюжетами этого периода стали сумеречные пейзажи ("</a:t>
            </a:r>
            <a:r>
              <a:rPr lang="ru-RU" dirty="0" smtClean="0">
                <a:hlinkClick r:id="rId3"/>
              </a:rPr>
              <a:t>Лунная ночь</a:t>
            </a:r>
            <a:r>
              <a:rPr lang="ru-RU" dirty="0" smtClean="0"/>
              <a:t>", "</a:t>
            </a:r>
            <a:r>
              <a:rPr lang="ru-RU" dirty="0" smtClean="0">
                <a:hlinkClick r:id="rId4"/>
              </a:rPr>
              <a:t>Сумерки. Стога</a:t>
            </a:r>
            <a:r>
              <a:rPr lang="ru-RU" dirty="0" smtClean="0"/>
              <a:t>", "Восход луны. </a:t>
            </a:r>
            <a:r>
              <a:rPr lang="ru-RU" dirty="0" err="1" smtClean="0"/>
              <a:t>Деревн</a:t>
            </a:r>
            <a:r>
              <a:rPr lang="ru-RU" dirty="0" smtClean="0"/>
              <a:t>"). </a:t>
            </a:r>
            <a:endParaRPr lang="ru-RU" dirty="0"/>
          </a:p>
        </p:txBody>
      </p:sp>
      <p:sp>
        <p:nvSpPr>
          <p:cNvPr id="4" name="Заголовок 3"/>
          <p:cNvSpPr>
            <a:spLocks noGrp="1"/>
          </p:cNvSpPr>
          <p:nvPr>
            <p:ph type="title"/>
          </p:nvPr>
        </p:nvSpPr>
        <p:spPr/>
        <p:txBody>
          <a:bodyPr/>
          <a:lstStyle/>
          <a:p>
            <a:r>
              <a:rPr lang="ru-RU" dirty="0" smtClean="0"/>
              <a:t>Лунная ночь.</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уря.дождь.jpg"/>
          <p:cNvPicPr>
            <a:picLocks noGrp="1" noChangeAspect="1"/>
          </p:cNvPicPr>
          <p:nvPr>
            <p:ph sz="quarter" idx="1"/>
          </p:nvPr>
        </p:nvPicPr>
        <p:blipFill>
          <a:blip r:embed="rId2"/>
          <a:stretch>
            <a:fillRect/>
          </a:stretch>
        </p:blipFill>
        <p:spPr>
          <a:xfrm>
            <a:off x="771525" y="1228725"/>
            <a:ext cx="5619750" cy="4171950"/>
          </a:xfrm>
        </p:spPr>
      </p:pic>
      <p:sp>
        <p:nvSpPr>
          <p:cNvPr id="3" name="Текст 2"/>
          <p:cNvSpPr>
            <a:spLocks noGrp="1"/>
          </p:cNvSpPr>
          <p:nvPr>
            <p:ph type="body" idx="2"/>
          </p:nvPr>
        </p:nvSpPr>
        <p:spPr/>
        <p:txBody>
          <a:bodyPr>
            <a:normAutofit fontScale="92500" lnSpcReduction="20000"/>
          </a:bodyPr>
          <a:lstStyle/>
          <a:p>
            <a:r>
              <a:rPr lang="ru-RU" dirty="0" smtClean="0"/>
              <a:t>В некоторых работах позднего Левитана прорывается бурная жажда жизни. Это картина "</a:t>
            </a:r>
            <a:r>
              <a:rPr lang="ru-RU" dirty="0" smtClean="0">
                <a:hlinkClick r:id="rId3"/>
              </a:rPr>
              <a:t>Бурный день</a:t>
            </a:r>
            <a:r>
              <a:rPr lang="ru-RU" dirty="0" smtClean="0"/>
              <a:t>". В работе "</a:t>
            </a:r>
            <a:r>
              <a:rPr lang="ru-RU" dirty="0" smtClean="0">
                <a:hlinkClick r:id="rId4"/>
              </a:rPr>
              <a:t>Буря. Дождь</a:t>
            </a:r>
            <a:r>
              <a:rPr lang="ru-RU" dirty="0" smtClean="0"/>
              <a:t>" видится неизбежность смерти художника, обреченность и тоска. </a:t>
            </a:r>
          </a:p>
          <a:p>
            <a:r>
              <a:rPr lang="ru-RU" dirty="0" smtClean="0"/>
              <a:t>1899.</a:t>
            </a:r>
            <a:endParaRPr lang="ru-RU" dirty="0"/>
          </a:p>
        </p:txBody>
      </p:sp>
      <p:sp>
        <p:nvSpPr>
          <p:cNvPr id="4" name="Заголовок 3"/>
          <p:cNvSpPr>
            <a:spLocks noGrp="1"/>
          </p:cNvSpPr>
          <p:nvPr>
            <p:ph type="title"/>
          </p:nvPr>
        </p:nvSpPr>
        <p:spPr/>
        <p:txBody>
          <a:bodyPr/>
          <a:lstStyle/>
          <a:p>
            <a:r>
              <a:rPr lang="ru-RU" dirty="0" err="1" smtClean="0"/>
              <a:t>Буря.Дождь</a:t>
            </a:r>
            <a:r>
              <a:rPr lang="ru-RU" dirty="0" smtClean="0"/>
              <a:t>.</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озеро Русь.jpg"/>
          <p:cNvPicPr>
            <a:picLocks noGrp="1" noChangeAspect="1"/>
          </p:cNvPicPr>
          <p:nvPr>
            <p:ph sz="quarter" idx="1"/>
          </p:nvPr>
        </p:nvPicPr>
        <p:blipFill>
          <a:blip r:embed="rId2"/>
          <a:stretch>
            <a:fillRect/>
          </a:stretch>
        </p:blipFill>
        <p:spPr>
          <a:xfrm>
            <a:off x="457200" y="1123159"/>
            <a:ext cx="6248400" cy="4383081"/>
          </a:xfrm>
        </p:spPr>
      </p:pic>
      <p:sp>
        <p:nvSpPr>
          <p:cNvPr id="3" name="Текст 2"/>
          <p:cNvSpPr>
            <a:spLocks noGrp="1"/>
          </p:cNvSpPr>
          <p:nvPr>
            <p:ph type="body" idx="2"/>
          </p:nvPr>
        </p:nvSpPr>
        <p:spPr/>
        <p:txBody>
          <a:bodyPr>
            <a:normAutofit fontScale="92500" lnSpcReduction="20000"/>
          </a:bodyPr>
          <a:lstStyle/>
          <a:p>
            <a:r>
              <a:rPr lang="ru-RU" dirty="0" smtClean="0"/>
              <a:t>Главной из последних картин Левитана стала работа "</a:t>
            </a:r>
            <a:r>
              <a:rPr lang="ru-RU" dirty="0" smtClean="0">
                <a:hlinkClick r:id="rId3"/>
              </a:rPr>
              <a:t>Озеро. Русь</a:t>
            </a:r>
            <a:r>
              <a:rPr lang="ru-RU" dirty="0" smtClean="0"/>
              <a:t>". В этом произведении и любовь к жизни, и яркость и живость природы. В последние годы жизни были написаны еще ряд ярких и сильных работ</a:t>
            </a:r>
            <a:endParaRPr lang="ru-RU" dirty="0"/>
          </a:p>
        </p:txBody>
      </p:sp>
      <p:sp>
        <p:nvSpPr>
          <p:cNvPr id="4" name="Заголовок 3"/>
          <p:cNvSpPr>
            <a:spLocks noGrp="1"/>
          </p:cNvSpPr>
          <p:nvPr>
            <p:ph type="title"/>
          </p:nvPr>
        </p:nvSpPr>
        <p:spPr/>
        <p:txBody>
          <a:bodyPr/>
          <a:lstStyle/>
          <a:p>
            <a:r>
              <a:rPr lang="ru-RU" dirty="0" err="1" smtClean="0"/>
              <a:t>Русь.Озеро</a:t>
            </a:r>
            <a:r>
              <a:rPr lang="ru-RU" dirty="0" smtClean="0"/>
              <a:t>.</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08-008-I.I.-Levitan-Zolotaja-osen.jpg"/>
          <p:cNvPicPr>
            <a:picLocks noGrp="1" noChangeAspect="1"/>
          </p:cNvPicPr>
          <p:nvPr>
            <p:ph sz="quarter" idx="1"/>
          </p:nvPr>
        </p:nvPicPr>
        <p:blipFill>
          <a:blip r:embed="rId2"/>
          <a:stretch>
            <a:fillRect/>
          </a:stretch>
        </p:blipFill>
        <p:spPr>
          <a:xfrm>
            <a:off x="457200" y="971550"/>
            <a:ext cx="6248400" cy="4686300"/>
          </a:xfrm>
        </p:spPr>
      </p:pic>
      <p:sp>
        <p:nvSpPr>
          <p:cNvPr id="3" name="Текст 2"/>
          <p:cNvSpPr>
            <a:spLocks noGrp="1"/>
          </p:cNvSpPr>
          <p:nvPr>
            <p:ph type="body" idx="2"/>
          </p:nvPr>
        </p:nvSpPr>
        <p:spPr/>
        <p:txBody>
          <a:bodyPr>
            <a:normAutofit fontScale="92500" lnSpcReduction="10000"/>
          </a:bodyPr>
          <a:lstStyle/>
          <a:p>
            <a:r>
              <a:rPr lang="ru-RU" dirty="0" smtClean="0"/>
              <a:t>В 1899 году Левитана отправили в Ялту, с надеждой хоть как-то улучшить состояние больного. Но эта поездка никак не повлияла на здоровье. После возвращения в Москву Левитан уже не выходил из своего дома.</a:t>
            </a:r>
          </a:p>
          <a:p>
            <a:endParaRPr lang="ru-RU" dirty="0" smtClean="0"/>
          </a:p>
          <a:p>
            <a:endParaRPr lang="ru-RU" dirty="0"/>
          </a:p>
        </p:txBody>
      </p:sp>
      <p:sp>
        <p:nvSpPr>
          <p:cNvPr id="4" name="Заголовок 3"/>
          <p:cNvSpPr>
            <a:spLocks noGrp="1"/>
          </p:cNvSpPr>
          <p:nvPr>
            <p:ph type="title"/>
          </p:nvPr>
        </p:nvSpPr>
        <p:spPr/>
        <p:txBody>
          <a:bodyPr/>
          <a:lstStyle/>
          <a:p>
            <a:r>
              <a:rPr lang="ru-RU" dirty="0" smtClean="0"/>
              <a:t>Золотая осень.</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Серов. Портрет Левитана.jpg"/>
          <p:cNvPicPr>
            <a:picLocks noGrp="1" noChangeAspect="1"/>
          </p:cNvPicPr>
          <p:nvPr>
            <p:ph sz="quarter" idx="1"/>
          </p:nvPr>
        </p:nvPicPr>
        <p:blipFill>
          <a:blip r:embed="rId2"/>
          <a:stretch>
            <a:fillRect/>
          </a:stretch>
        </p:blipFill>
        <p:spPr>
          <a:xfrm>
            <a:off x="1000100" y="848489"/>
            <a:ext cx="5243175" cy="5009403"/>
          </a:xfrm>
        </p:spPr>
      </p:pic>
      <p:sp>
        <p:nvSpPr>
          <p:cNvPr id="6" name="Текст 5"/>
          <p:cNvSpPr>
            <a:spLocks noGrp="1"/>
          </p:cNvSpPr>
          <p:nvPr>
            <p:ph type="body" idx="2"/>
          </p:nvPr>
        </p:nvSpPr>
        <p:spPr/>
        <p:txBody>
          <a:bodyPr/>
          <a:lstStyle/>
          <a:p>
            <a:r>
              <a:rPr lang="ru-RU" b="1" dirty="0" smtClean="0"/>
              <a:t>Исаак Ильич Левитан</a:t>
            </a:r>
            <a:r>
              <a:rPr lang="ru-RU" dirty="0" smtClean="0"/>
              <a:t> родился 18(30) августа 1860 года в небольшой деревне близ станции </a:t>
            </a:r>
            <a:r>
              <a:rPr lang="ru-RU" dirty="0" err="1" smtClean="0"/>
              <a:t>Кибары</a:t>
            </a:r>
            <a:r>
              <a:rPr lang="ru-RU" dirty="0" smtClean="0"/>
              <a:t>. В семье все были потомственными евреями: дедушка, отец. Жили они достаточно бедно.</a:t>
            </a:r>
            <a:endParaRPr lang="ru-RU" dirty="0"/>
          </a:p>
        </p:txBody>
      </p:sp>
      <p:sp>
        <p:nvSpPr>
          <p:cNvPr id="4" name="Заголовок 3"/>
          <p:cNvSpPr>
            <a:spLocks noGrp="1"/>
          </p:cNvSpPr>
          <p:nvPr>
            <p:ph type="title"/>
          </p:nvPr>
        </p:nvSpPr>
        <p:spPr/>
        <p:txBody>
          <a:bodyPr/>
          <a:lstStyle/>
          <a:p>
            <a:r>
              <a:rPr lang="ru-RU" dirty="0" smtClean="0"/>
              <a:t>Исаак Ильич Левитан</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152400"/>
            <a:ext cx="8229600" cy="6276996"/>
          </a:xfrm>
        </p:spPr>
        <p:txBody>
          <a:bodyPr>
            <a:normAutofit/>
          </a:bodyPr>
          <a:lstStyle/>
          <a:p>
            <a:r>
              <a:rPr lang="ru-RU" sz="1600" dirty="0" smtClean="0"/>
              <a:t>Пейзажи Исаака Левитана часто называют шедеврами. Он не просто изобразил знакомые многим пейзажи. Иногда говорят: "Художник воспел красоту природы". Это выражение означает, что в свои картины он вложил всю силу любви. Картины Левитана действительно полны любви к родной природе. Они похожи на красивую музыку и на утонченную поэзию. Глядя на картину Левитана "Золотая осень", вспоминаешь и музыку русских композиторов, и лучшие строки русской поэзии об осени. "Очей очарование", "в багрец и золото одетые леса" - эти слова Пушкина очень подходят к "Золотой осени".</a:t>
            </a:r>
            <a:br>
              <a:rPr lang="ru-RU" sz="1600" dirty="0" smtClean="0"/>
            </a:br>
            <a:r>
              <a:rPr lang="ru-RU" sz="1600" dirty="0" smtClean="0"/>
              <a:t>  На полотне мы видим характерный русский пейзаж. Спокойный день в середине осени. Солнце светит, но уже не так ярко. Перед глазами открывается русский простор: поля, рощи, река. Синее с белыми облачками небо на горизонте сходится с линией леса. Узкая речка с невысокими берегами пересекает картину вертикально, помогая глазу зрителя увидеть перспективу. Четкими вертикальными мазками художник показывает движение воды.</a:t>
            </a:r>
            <a:br>
              <a:rPr lang="ru-RU" sz="1600" dirty="0" smtClean="0"/>
            </a:br>
            <a:r>
              <a:rPr lang="ru-RU" sz="1600" dirty="0" smtClean="0"/>
              <a:t>  Перед нами березовая рощица. Береза - очень живописное дерево. Левитан, как и многие художники, любил березы, часто изображал их в своих пейзажах. Осень уже окрасила природу в свои осенние цвета: желтый, золотистый оранжевый. Они такие яркие, что сначала кажется: вся картина написана разными тонами желтого цвета. Но это лишь на первый взгляд. Присмотревшись, мы видим, что и трава на переднем плане еще зеленая, только начала желтеть. И дальнее поле, за которым виднеется несколько деревенских домов, еще зеленое. И рощица на правом берегу еще бодро зеленеет. </a:t>
            </a:r>
            <a:br>
              <a:rPr lang="ru-RU" sz="1600" dirty="0" smtClean="0"/>
            </a:br>
            <a:r>
              <a:rPr lang="ru-RU" sz="1600" dirty="0" smtClean="0"/>
              <a:t>   Но наше внимание приковано именно к желтым березкам. Их листва трепещет на ветру, переливается как золото в солнечном свете. В пейзаже нет грусти, наоборот, настроение умиротворенное, спокойное. Это золотая осень. </a:t>
            </a:r>
            <a:r>
              <a:rPr lang="ru-RU" sz="1400" dirty="0" smtClean="0"/>
              <a:t>Она очаровывает красотой.</a:t>
            </a:r>
            <a:br>
              <a:rPr lang="ru-RU" sz="1400" dirty="0" smtClean="0"/>
            </a:br>
            <a:endParaRPr lang="ru-RU"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62953951_58.jpg"/>
          <p:cNvPicPr>
            <a:picLocks noGrp="1" noChangeAspect="1"/>
          </p:cNvPicPr>
          <p:nvPr>
            <p:ph sz="quarter" idx="1"/>
          </p:nvPr>
        </p:nvPicPr>
        <p:blipFill>
          <a:blip r:embed="rId2"/>
          <a:stretch>
            <a:fillRect/>
          </a:stretch>
        </p:blipFill>
        <p:spPr>
          <a:xfrm>
            <a:off x="1071538" y="361176"/>
            <a:ext cx="4929222" cy="5800548"/>
          </a:xfrm>
        </p:spPr>
      </p:pic>
      <p:sp>
        <p:nvSpPr>
          <p:cNvPr id="5" name="Текст 4"/>
          <p:cNvSpPr>
            <a:spLocks noGrp="1"/>
          </p:cNvSpPr>
          <p:nvPr>
            <p:ph type="body" idx="2"/>
          </p:nvPr>
        </p:nvSpPr>
        <p:spPr/>
        <p:txBody>
          <a:bodyPr/>
          <a:lstStyle/>
          <a:p>
            <a:endParaRPr lang="ru-RU" dirty="0"/>
          </a:p>
        </p:txBody>
      </p:sp>
      <p:sp>
        <p:nvSpPr>
          <p:cNvPr id="3" name="Заголовок 2"/>
          <p:cNvSpPr>
            <a:spLocks noGrp="1"/>
          </p:cNvSpPr>
          <p:nvPr>
            <p:ph type="title"/>
          </p:nvPr>
        </p:nvSpPr>
        <p:spPr/>
        <p:txBody>
          <a:bodyPr/>
          <a:lstStyle/>
          <a:p>
            <a:r>
              <a:rPr lang="ru-RU" dirty="0" smtClean="0"/>
              <a:t>Весна.</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dirty="0" smtClean="0"/>
              <a:t>Пейзажи Левитана.</a:t>
            </a:r>
            <a:endParaRPr lang="ru-RU" dirty="0"/>
          </a:p>
        </p:txBody>
      </p:sp>
      <p:pic>
        <p:nvPicPr>
          <p:cNvPr id="8" name="Содержимое 7" descr="0_60bb3_c10f43df_XL.jpg"/>
          <p:cNvPicPr>
            <a:picLocks noGrp="1" noChangeAspect="1"/>
          </p:cNvPicPr>
          <p:nvPr>
            <p:ph sz="half" idx="1"/>
          </p:nvPr>
        </p:nvPicPr>
        <p:blipFill>
          <a:blip r:embed="rId2"/>
          <a:stretch>
            <a:fillRect/>
          </a:stretch>
        </p:blipFill>
        <p:spPr>
          <a:xfrm>
            <a:off x="639731" y="1524000"/>
            <a:ext cx="3694176" cy="4572000"/>
          </a:xfrm>
        </p:spPr>
      </p:pic>
      <p:pic>
        <p:nvPicPr>
          <p:cNvPr id="9" name="Содержимое 8" descr="652376_levit_235.jpg"/>
          <p:cNvPicPr>
            <a:picLocks noGrp="1" noChangeAspect="1"/>
          </p:cNvPicPr>
          <p:nvPr>
            <p:ph sz="half" idx="2"/>
          </p:nvPr>
        </p:nvPicPr>
        <p:blipFill>
          <a:blip r:embed="rId3"/>
          <a:stretch>
            <a:fillRect/>
          </a:stretch>
        </p:blipFill>
        <p:spPr>
          <a:xfrm>
            <a:off x="5081136" y="1524000"/>
            <a:ext cx="3193366" cy="45720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61131822_l7.JPG"/>
          <p:cNvPicPr>
            <a:picLocks noGrp="1" noChangeAspect="1"/>
          </p:cNvPicPr>
          <p:nvPr>
            <p:ph idx="1"/>
          </p:nvPr>
        </p:nvPicPr>
        <p:blipFill>
          <a:blip r:embed="rId2"/>
          <a:stretch>
            <a:fillRect/>
          </a:stretch>
        </p:blipFill>
        <p:spPr>
          <a:xfrm>
            <a:off x="1749778" y="1524000"/>
            <a:ext cx="5644444" cy="4572000"/>
          </a:xfrm>
        </p:spPr>
      </p:pic>
      <p:sp>
        <p:nvSpPr>
          <p:cNvPr id="5" name="Заголовок 4"/>
          <p:cNvSpPr>
            <a:spLocks noGrp="1"/>
          </p:cNvSpPr>
          <p:nvPr>
            <p:ph type="title"/>
          </p:nvPr>
        </p:nvSpPr>
        <p:spPr/>
        <p:txBody>
          <a:bodyPr/>
          <a:lstStyle/>
          <a:p>
            <a:r>
              <a:rPr lang="ru-RU" dirty="0" smtClean="0"/>
              <a:t>Графика Левитана.</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90715e207fad144cfc5e7de3cdf86f2.jpg"/>
          <p:cNvPicPr>
            <a:picLocks noGrp="1" noChangeAspect="1"/>
          </p:cNvPicPr>
          <p:nvPr>
            <p:ph idx="1"/>
          </p:nvPr>
        </p:nvPicPr>
        <p:blipFill>
          <a:blip r:embed="rId2"/>
          <a:stretch>
            <a:fillRect/>
          </a:stretch>
        </p:blipFill>
        <p:spPr>
          <a:xfrm>
            <a:off x="1659636" y="1524000"/>
            <a:ext cx="5824728" cy="4572000"/>
          </a:xfrm>
        </p:spPr>
      </p:pic>
      <p:sp>
        <p:nvSpPr>
          <p:cNvPr id="3" name="Заголовок 2"/>
          <p:cNvSpPr>
            <a:spLocks noGrp="1"/>
          </p:cNvSpPr>
          <p:nvPr>
            <p:ph type="title"/>
          </p:nvPr>
        </p:nvSpPr>
        <p:spPr/>
        <p:txBody>
          <a:bodyPr/>
          <a:lstStyle/>
          <a:p>
            <a:r>
              <a:rPr lang="ru-RU" dirty="0" smtClean="0"/>
              <a:t>И.И.Левитан.</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40000" lnSpcReduction="20000"/>
          </a:bodyPr>
          <a:lstStyle/>
          <a:p>
            <a:r>
              <a:rPr lang="ru-RU" sz="2900" dirty="0" smtClean="0"/>
              <a:t>Исаак Левитан - художник, которого мы называем певцом родной природы. Он любил ее во всех проявлениях - и в пышной красоте, и в убогой нищете. Именно такой - убогой, невзрачной, унылой - предстает перед нами природа в одном из его ранних пейзажей "Осень. Дорога в деревне". Художник </a:t>
            </a:r>
            <a:r>
              <a:rPr lang="ru-RU" sz="2900" dirty="0" err="1" smtClean="0"/>
              <a:t>избразил</a:t>
            </a:r>
            <a:r>
              <a:rPr lang="ru-RU" sz="2900" dirty="0" smtClean="0"/>
              <a:t> осень в ее самый печальный период, когда она выглядит невзрачно, тускло, серо. И краски для этого он взял такие же - тусклые, невзрачные. Цвет многих из них трудно определить, проще назвать словом "темные".</a:t>
            </a:r>
          </a:p>
          <a:p>
            <a:r>
              <a:rPr lang="ru-RU" sz="2900" dirty="0" smtClean="0"/>
              <a:t>  Пасмурный день поздней осени. Давно закончилась пора листопада. Длительные дожди основательно размыли грунтовую деревенскую дорогу. Глядя на нее, представляешь, как будут увязать ноги в этой грязи, с каким трудом лошадь будет тащить по ней телегу. Дорога на картине начинается прямо по центру на переднем плане и вертикально, слегка изгибаясь, уводит вдаль. По краям дороги - остатки высохшей пожухлой травы. На фоне остальной блеклости она кажется довольно яркой. </a:t>
            </a:r>
          </a:p>
          <a:p>
            <a:r>
              <a:rPr lang="ru-RU" sz="2900" dirty="0" smtClean="0"/>
              <a:t>  Эта темная полоса дороги делит нижнюю часть картины почти точно напополам. У правого края дороги огромная лужа. Многие художники, изображая спокойную воду в своих картинах, любили использовать ее отражающий эффект, как у зеркала. Здесь Левитан пользуется тем же приемом. Недалеко от лужи - два могучих ствола. На деревьях уже ни одного листика. Несмотря на свою высоту и толщину, деревья выглядят беспомощно, голо. Эти почти вертикальные стволы помогают художнику обозначить вертикальную перспективу полотна. </a:t>
            </a:r>
          </a:p>
          <a:p>
            <a:r>
              <a:rPr lang="ru-RU" sz="2900" dirty="0" smtClean="0"/>
              <a:t>  По обеим сторонам дороги расположены человеческие жилища - крестьянские избы. Как и все остальное они выглядят невзрачно и безрадостно. Из всего живого на картине - жалкая одинокая ворона на ветке дерева.</a:t>
            </a:r>
          </a:p>
          <a:p>
            <a:r>
              <a:rPr lang="ru-RU" sz="2900" dirty="0" smtClean="0"/>
              <a:t>  Более двух третей картины занимает небо - серое, беспросветное, ярко голубеющее лишь тонкой полоской у самого горизонта. Скоро с неба повалит снег и укроет землю небом, все преобразится, станет белоснежным. Боль, печаль и, несмотря на это, любовь к родной стороне видим мы в этой картине.</a:t>
            </a:r>
          </a:p>
          <a:p>
            <a:r>
              <a:rPr lang="ru-RU" sz="2900" dirty="0" smtClean="0"/>
              <a:t> </a:t>
            </a:r>
          </a:p>
          <a:p>
            <a:endParaRPr lang="ru-RU" dirty="0"/>
          </a:p>
        </p:txBody>
      </p:sp>
      <p:sp>
        <p:nvSpPr>
          <p:cNvPr id="3" name="Заголовок 2"/>
          <p:cNvSpPr>
            <a:spLocks noGrp="1"/>
          </p:cNvSpPr>
          <p:nvPr>
            <p:ph type="title"/>
          </p:nvPr>
        </p:nvSpPr>
        <p:spPr/>
        <p:txBody>
          <a:bodyPr>
            <a:normAutofit fontScale="90000"/>
          </a:bodyPr>
          <a:lstStyle/>
          <a:p>
            <a:r>
              <a:rPr lang="ru-RU" dirty="0" smtClean="0"/>
              <a:t>Сочинение  по картине</a:t>
            </a:r>
            <a:br>
              <a:rPr lang="ru-RU" dirty="0" smtClean="0"/>
            </a:br>
            <a:r>
              <a:rPr lang="ru-RU" dirty="0" smtClean="0"/>
              <a:t>«Дорога в деревне».</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08"/>
            <a:ext cx="8229600" cy="5095892"/>
          </a:xfrm>
        </p:spPr>
        <p:txBody>
          <a:bodyPr>
            <a:normAutofit fontScale="77500" lnSpcReduction="20000"/>
          </a:bodyPr>
          <a:lstStyle/>
          <a:p>
            <a:r>
              <a:rPr lang="ru-RU" dirty="0" smtClean="0"/>
              <a:t>УМК «Начальная школа 21 века»</a:t>
            </a:r>
          </a:p>
          <a:p>
            <a:r>
              <a:rPr lang="ru-RU" dirty="0" smtClean="0"/>
              <a:t>Исаак Ильич Левитан</a:t>
            </a:r>
          </a:p>
          <a:p>
            <a:r>
              <a:rPr lang="ru-RU" dirty="0" smtClean="0"/>
              <a:t>Цели урока: </a:t>
            </a:r>
          </a:p>
          <a:p>
            <a:r>
              <a:rPr lang="ru-RU" dirty="0" smtClean="0"/>
              <a:t>1 Обучающие:</a:t>
            </a:r>
          </a:p>
          <a:p>
            <a:r>
              <a:rPr lang="ru-RU" dirty="0" smtClean="0"/>
              <a:t>- Познакомить с этапами биографии художника и его творчества. </a:t>
            </a:r>
          </a:p>
          <a:p>
            <a:r>
              <a:rPr lang="ru-RU" dirty="0" smtClean="0"/>
              <a:t>- Закрепить знания учащихся о виде искусства – живописи.</a:t>
            </a:r>
          </a:p>
          <a:p>
            <a:r>
              <a:rPr lang="ru-RU" dirty="0" smtClean="0"/>
              <a:t>- Закреплять знания понятий: пейзаж, натюрморт, портрет.</a:t>
            </a:r>
          </a:p>
          <a:p>
            <a:r>
              <a:rPr lang="ru-RU" dirty="0" smtClean="0"/>
              <a:t>2 Развивающие:</a:t>
            </a:r>
          </a:p>
          <a:p>
            <a:r>
              <a:rPr lang="ru-RU" dirty="0" smtClean="0"/>
              <a:t>- Развивать устную, художественную речь учащихся.</a:t>
            </a:r>
          </a:p>
          <a:p>
            <a:r>
              <a:rPr lang="ru-RU" dirty="0" smtClean="0"/>
              <a:t>- Способствовать развитию внимания, памяти.</a:t>
            </a:r>
          </a:p>
          <a:p>
            <a:r>
              <a:rPr lang="ru-RU" dirty="0" smtClean="0"/>
              <a:t>- Развивать эстетический вкус учащихся.</a:t>
            </a:r>
          </a:p>
          <a:p>
            <a:r>
              <a:rPr lang="ru-RU" dirty="0" smtClean="0"/>
              <a:t>- Развивать умения анализировать собственные выступления.</a:t>
            </a:r>
          </a:p>
          <a:p>
            <a:r>
              <a:rPr lang="ru-RU" dirty="0" smtClean="0"/>
              <a:t>3 Воспитательные:</a:t>
            </a:r>
          </a:p>
          <a:p>
            <a:r>
              <a:rPr lang="ru-RU" dirty="0" smtClean="0"/>
              <a:t>- Воспитывать интерес к искусству – живописи - пейзажу. </a:t>
            </a:r>
          </a:p>
          <a:p>
            <a:r>
              <a:rPr lang="ru-RU" dirty="0" smtClean="0"/>
              <a:t>- Воспитывать внимание к работе других учащихся, доброжелательность</a:t>
            </a:r>
            <a:endParaRPr lang="ru-RU" dirty="0"/>
          </a:p>
        </p:txBody>
      </p:sp>
      <p:sp>
        <p:nvSpPr>
          <p:cNvPr id="3" name="Заголовок 2"/>
          <p:cNvSpPr>
            <a:spLocks noGrp="1"/>
          </p:cNvSpPr>
          <p:nvPr>
            <p:ph type="title"/>
          </p:nvPr>
        </p:nvSpPr>
        <p:spPr>
          <a:xfrm>
            <a:off x="457200" y="152400"/>
            <a:ext cx="8229600" cy="847708"/>
          </a:xfrm>
        </p:spPr>
        <p:txBody>
          <a:bodyPr/>
          <a:lstStyle/>
          <a:p>
            <a:r>
              <a:rPr lang="ru-RU" dirty="0" smtClean="0"/>
              <a:t>Ход урока.</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08"/>
            <a:ext cx="8229600" cy="5095892"/>
          </a:xfrm>
        </p:spPr>
        <p:txBody>
          <a:bodyPr>
            <a:normAutofit fontScale="85000" lnSpcReduction="20000"/>
          </a:bodyPr>
          <a:lstStyle/>
          <a:p>
            <a:pPr>
              <a:buNone/>
            </a:pPr>
            <a:endParaRPr lang="ru-RU" dirty="0" smtClean="0"/>
          </a:p>
          <a:p>
            <a:r>
              <a:rPr lang="ru-RU" dirty="0" smtClean="0"/>
              <a:t>1  Учебник.</a:t>
            </a:r>
          </a:p>
          <a:p>
            <a:r>
              <a:rPr lang="ru-RU" dirty="0" smtClean="0"/>
              <a:t>2  Репродукции картин русских художников 19 века</a:t>
            </a:r>
          </a:p>
          <a:p>
            <a:r>
              <a:rPr lang="ru-RU" dirty="0" smtClean="0"/>
              <a:t>3  Серия «Художественная галерея» Шишкин, Поленов, Саврасов</a:t>
            </a:r>
          </a:p>
          <a:p>
            <a:r>
              <a:rPr lang="ru-RU" dirty="0" smtClean="0"/>
              <a:t>4  Книги по искусству «Левитан», «Государственный Русский музей»,</a:t>
            </a:r>
          </a:p>
          <a:p>
            <a:r>
              <a:rPr lang="ru-RU" dirty="0" smtClean="0"/>
              <a:t>5  Компьютер, </a:t>
            </a:r>
            <a:r>
              <a:rPr lang="ru-RU" dirty="0" err="1" smtClean="0"/>
              <a:t>мультимедийный</a:t>
            </a:r>
            <a:r>
              <a:rPr lang="ru-RU" dirty="0" smtClean="0"/>
              <a:t> проектор, презентация </a:t>
            </a:r>
            <a:r>
              <a:rPr lang="ru-RU" dirty="0" err="1" smtClean="0"/>
              <a:t>Microsoft</a:t>
            </a:r>
            <a:r>
              <a:rPr lang="ru-RU" dirty="0" smtClean="0"/>
              <a:t> </a:t>
            </a:r>
            <a:r>
              <a:rPr lang="ru-RU" dirty="0" err="1" smtClean="0"/>
              <a:t>PowerPoint</a:t>
            </a:r>
            <a:r>
              <a:rPr lang="ru-RU" dirty="0" smtClean="0"/>
              <a:t>.</a:t>
            </a:r>
          </a:p>
          <a:p>
            <a:r>
              <a:rPr lang="ru-RU" dirty="0" smtClean="0"/>
              <a:t>6  Карточки с терминами: живопись, пейзаж, натюрморт, портрет, акварель, пастель, этюд, эскиз.</a:t>
            </a:r>
          </a:p>
          <a:p>
            <a:r>
              <a:rPr lang="ru-RU" dirty="0" smtClean="0"/>
              <a:t>7  Художественные принадлежности: кисти, палитра, художественная пастель и акварельные краски.</a:t>
            </a:r>
          </a:p>
          <a:p>
            <a:r>
              <a:rPr lang="ru-RU" dirty="0" smtClean="0"/>
              <a:t> </a:t>
            </a:r>
          </a:p>
          <a:p>
            <a:r>
              <a:rPr lang="ru-RU" dirty="0" smtClean="0"/>
              <a:t> </a:t>
            </a:r>
          </a:p>
          <a:p>
            <a:endParaRPr lang="ru-RU" dirty="0"/>
          </a:p>
        </p:txBody>
      </p:sp>
      <p:sp>
        <p:nvSpPr>
          <p:cNvPr id="3" name="Заголовок 2"/>
          <p:cNvSpPr>
            <a:spLocks noGrp="1"/>
          </p:cNvSpPr>
          <p:nvPr>
            <p:ph type="title"/>
          </p:nvPr>
        </p:nvSpPr>
        <p:spPr>
          <a:xfrm>
            <a:off x="457200" y="152400"/>
            <a:ext cx="8229600" cy="847708"/>
          </a:xfrm>
        </p:spPr>
        <p:txBody>
          <a:bodyPr/>
          <a:lstStyle/>
          <a:p>
            <a:r>
              <a:rPr lang="ru-RU" dirty="0" smtClean="0"/>
              <a:t>Оборудование.</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71546"/>
            <a:ext cx="8229600" cy="5024454"/>
          </a:xfrm>
        </p:spPr>
        <p:txBody>
          <a:bodyPr>
            <a:normAutofit fontScale="55000" lnSpcReduction="20000"/>
          </a:bodyPr>
          <a:lstStyle/>
          <a:p>
            <a:r>
              <a:rPr lang="ru-RU" dirty="0" smtClean="0"/>
              <a:t>1. Организационный момент</a:t>
            </a:r>
          </a:p>
          <a:p>
            <a:r>
              <a:rPr lang="ru-RU" dirty="0" smtClean="0"/>
              <a:t>- Наш урок  начинаем с прослушивания музыкального фрагмента и просмотра калейдоскопа картин  </a:t>
            </a:r>
          </a:p>
          <a:p>
            <a:r>
              <a:rPr lang="ru-RU" dirty="0" smtClean="0"/>
              <a:t>- На уроках музыки вы слышали это музыкальное произведение.  Вспомните его название и имя композитора (Людвиг Ван Бетховен «Лунная соната»). </a:t>
            </a:r>
          </a:p>
          <a:p>
            <a:r>
              <a:rPr lang="ru-RU" dirty="0" smtClean="0"/>
              <a:t>- Почему музыкальный отрывок этого композитора использован при показе картин?! </a:t>
            </a:r>
          </a:p>
          <a:p>
            <a:r>
              <a:rPr lang="ru-RU" dirty="0" smtClean="0"/>
              <a:t>Об этом вы узнаете чуть позже.</a:t>
            </a:r>
          </a:p>
          <a:p>
            <a:r>
              <a:rPr lang="ru-RU" dirty="0" smtClean="0"/>
              <a:t>2.  Повторение</a:t>
            </a:r>
          </a:p>
          <a:p>
            <a:r>
              <a:rPr lang="ru-RU" dirty="0" smtClean="0"/>
              <a:t> - Определите жанр этих художественных полотен... (пейзаж) Объясните, как вы понимаете слово «пейзаж» </a:t>
            </a:r>
          </a:p>
          <a:p>
            <a:r>
              <a:rPr lang="ru-RU" dirty="0" smtClean="0"/>
              <a:t>Французское слово «пейзаж»  означает «природа».</a:t>
            </a:r>
            <a:br>
              <a:rPr lang="ru-RU" dirty="0" smtClean="0"/>
            </a:br>
            <a:r>
              <a:rPr lang="ru-RU" dirty="0" smtClean="0"/>
              <a:t>В изобразительном искусстве так называют жанр живописи, в нем природный мотив является «героем» произведения (эскиза, этюда, картины).</a:t>
            </a:r>
            <a:br>
              <a:rPr lang="ru-RU" dirty="0" smtClean="0"/>
            </a:br>
            <a:r>
              <a:rPr lang="ru-RU" dirty="0" smtClean="0"/>
              <a:t>Фигуры людей или животных являются средствами дополнения и оживления пейзажа.</a:t>
            </a:r>
            <a:br>
              <a:rPr lang="ru-RU" dirty="0" smtClean="0"/>
            </a:br>
            <a:r>
              <a:rPr lang="ru-RU" dirty="0" smtClean="0"/>
              <a:t>Как жанр пейзаж впервые появился в Китае еще 6 веке.</a:t>
            </a:r>
          </a:p>
          <a:p>
            <a:r>
              <a:rPr lang="ru-RU" dirty="0" smtClean="0"/>
              <a:t> - Какие виды пейзажа вы знаете? (Различают пейзажи: городской, индустриальный, деревенский) </a:t>
            </a:r>
          </a:p>
          <a:p>
            <a:r>
              <a:rPr lang="ru-RU" dirty="0" smtClean="0"/>
              <a:t>Вспомните экскурсию в Русский музей по теме «Пейзаж», приведите примеры картин известных вам художников, которые можно назвать пейзажами, А как называют таких художников (пейзажистами)</a:t>
            </a:r>
          </a:p>
          <a:p>
            <a:endParaRPr lang="ru-RU" dirty="0"/>
          </a:p>
        </p:txBody>
      </p:sp>
      <p:sp>
        <p:nvSpPr>
          <p:cNvPr id="3" name="Заголовок 2"/>
          <p:cNvSpPr>
            <a:spLocks noGrp="1"/>
          </p:cNvSpPr>
          <p:nvPr>
            <p:ph type="title"/>
          </p:nvPr>
        </p:nvSpPr>
        <p:spPr>
          <a:xfrm>
            <a:off x="457200" y="152400"/>
            <a:ext cx="8229600" cy="704832"/>
          </a:xfrm>
        </p:spPr>
        <p:txBody>
          <a:bodyPr>
            <a:normAutofit fontScale="90000"/>
          </a:bodyPr>
          <a:lstStyle/>
          <a:p>
            <a:r>
              <a:rPr lang="ru-RU" dirty="0" smtClean="0"/>
              <a:t>Ход урока.</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000108"/>
            <a:ext cx="8229600" cy="5095892"/>
          </a:xfrm>
        </p:spPr>
        <p:txBody>
          <a:bodyPr>
            <a:normAutofit lnSpcReduction="10000"/>
          </a:bodyPr>
          <a:lstStyle/>
          <a:p>
            <a:r>
              <a:rPr lang="ru-RU" dirty="0" smtClean="0"/>
              <a:t> Сейчас мы познакомимся с прекрасным русским пейзажистом 19 века Исааком Ильичем Левитаном, узнаем основные этапы его жизненного пути и творчества. Вглядитесь в портрет молодого художника.</a:t>
            </a:r>
          </a:p>
          <a:p>
            <a:r>
              <a:rPr lang="ru-RU" dirty="0" smtClean="0"/>
              <a:t>С природой одною он жизнью дышал:</a:t>
            </a:r>
          </a:p>
          <a:p>
            <a:r>
              <a:rPr lang="ru-RU" dirty="0" smtClean="0"/>
              <a:t>Ручья разумел лепетанье,</a:t>
            </a:r>
          </a:p>
          <a:p>
            <a:r>
              <a:rPr lang="ru-RU" dirty="0" smtClean="0"/>
              <a:t>И говор древесных листов понимал,</a:t>
            </a:r>
          </a:p>
          <a:p>
            <a:r>
              <a:rPr lang="ru-RU" dirty="0" smtClean="0"/>
              <a:t>И чувствовал трав прозябанье;</a:t>
            </a:r>
          </a:p>
          <a:p>
            <a:r>
              <a:rPr lang="ru-RU" dirty="0" smtClean="0"/>
              <a:t>Была ему звездная книга ясна,</a:t>
            </a:r>
          </a:p>
          <a:p>
            <a:r>
              <a:rPr lang="ru-RU" dirty="0" smtClean="0"/>
              <a:t>И с ним говорила морская волна.</a:t>
            </a:r>
          </a:p>
          <a:p>
            <a:r>
              <a:rPr lang="ru-RU" dirty="0" smtClean="0"/>
              <a:t>                                                 Е. А. Баратынский</a:t>
            </a:r>
          </a:p>
          <a:p>
            <a:endParaRPr lang="ru-RU" dirty="0"/>
          </a:p>
        </p:txBody>
      </p:sp>
      <p:sp>
        <p:nvSpPr>
          <p:cNvPr id="3" name="Заголовок 2"/>
          <p:cNvSpPr>
            <a:spLocks noGrp="1"/>
          </p:cNvSpPr>
          <p:nvPr>
            <p:ph type="title"/>
          </p:nvPr>
        </p:nvSpPr>
        <p:spPr>
          <a:xfrm>
            <a:off x="457200" y="152400"/>
            <a:ext cx="8229600" cy="776270"/>
          </a:xfrm>
        </p:spPr>
        <p:txBody>
          <a:bodyPr/>
          <a:lstStyle/>
          <a:p>
            <a:r>
              <a:rPr lang="ru-RU" dirty="0" smtClean="0"/>
              <a:t>Тема урока.</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Серов пишет п.Левитана.jpg"/>
          <p:cNvPicPr>
            <a:picLocks noGrp="1" noChangeAspect="1"/>
          </p:cNvPicPr>
          <p:nvPr>
            <p:ph sz="quarter" idx="1"/>
          </p:nvPr>
        </p:nvPicPr>
        <p:blipFill>
          <a:blip r:embed="rId2"/>
          <a:stretch>
            <a:fillRect/>
          </a:stretch>
        </p:blipFill>
        <p:spPr>
          <a:xfrm>
            <a:off x="457200" y="463867"/>
            <a:ext cx="6248400" cy="5701665"/>
          </a:xfrm>
        </p:spPr>
      </p:pic>
      <p:sp>
        <p:nvSpPr>
          <p:cNvPr id="3" name="Текст 2"/>
          <p:cNvSpPr>
            <a:spLocks noGrp="1"/>
          </p:cNvSpPr>
          <p:nvPr>
            <p:ph type="body" idx="2"/>
          </p:nvPr>
        </p:nvSpPr>
        <p:spPr/>
        <p:txBody>
          <a:bodyPr/>
          <a:lstStyle/>
          <a:p>
            <a:r>
              <a:rPr lang="ru-RU" dirty="0" smtClean="0"/>
              <a:t>В.Серов пишет портрет И.Левитана.</a:t>
            </a:r>
            <a:endParaRPr lang="ru-RU" dirty="0"/>
          </a:p>
        </p:txBody>
      </p:sp>
      <p:sp>
        <p:nvSpPr>
          <p:cNvPr id="4" name="Заголовок 3"/>
          <p:cNvSpPr>
            <a:spLocks noGrp="1"/>
          </p:cNvSpPr>
          <p:nvPr>
            <p:ph type="title"/>
          </p:nvPr>
        </p:nvSpPr>
        <p:spPr/>
        <p:txBody>
          <a:bodyPr/>
          <a:lstStyle/>
          <a:p>
            <a:r>
              <a:rPr lang="ru-RU" dirty="0" smtClean="0"/>
              <a:t>Художники.</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dirty="0" smtClean="0"/>
              <a:t>а)  Выступление помощников- библиографов по теме: «Детство Левитана» и «Чему и как учился И.И. Левитан» (использован материал учебника стр. 120-121 + дополнительные сведения из Интернета с  обобщением учителя)</a:t>
            </a:r>
          </a:p>
          <a:p>
            <a:r>
              <a:rPr lang="ru-RU" dirty="0" smtClean="0"/>
              <a:t>Инсценировка «Жил на свете человек…»  (учебник стр. 121-120) </a:t>
            </a:r>
          </a:p>
          <a:p>
            <a:r>
              <a:rPr lang="ru-RU" dirty="0" smtClean="0"/>
              <a:t>б) Начало творческого пути.</a:t>
            </a:r>
          </a:p>
          <a:p>
            <a:r>
              <a:rPr lang="ru-RU" dirty="0" smtClean="0"/>
              <a:t>На формирование личности художника повлияли:</a:t>
            </a:r>
          </a:p>
          <a:p>
            <a:r>
              <a:rPr lang="ru-RU" dirty="0" smtClean="0"/>
              <a:t>- Семья, семейное воспитание.</a:t>
            </a:r>
          </a:p>
          <a:p>
            <a:r>
              <a:rPr lang="ru-RU" dirty="0" smtClean="0"/>
              <a:t>- Среда –  Москва, ее культура, душа и традиции.</a:t>
            </a:r>
          </a:p>
          <a:p>
            <a:r>
              <a:rPr lang="ru-RU" dirty="0" smtClean="0"/>
              <a:t>-  Учителя – Алексей Саврасов и Василий Перов, созданный ими кружок для учеников, которые охвачены восторженным поклонением природе. </a:t>
            </a:r>
          </a:p>
          <a:p>
            <a:r>
              <a:rPr lang="ru-RU" dirty="0" smtClean="0"/>
              <a:t> Житейские тяготы Левитана усугубились, и некоторое время он живет в семье сестры в подмосковной дачной местности, откуда пешком ходит в училище на занятия и  вдохновенно работает над картиной «Осенний день. Сокольники»</a:t>
            </a:r>
          </a:p>
          <a:p>
            <a:endParaRPr lang="ru-RU" dirty="0"/>
          </a:p>
        </p:txBody>
      </p:sp>
      <p:sp>
        <p:nvSpPr>
          <p:cNvPr id="3" name="Заголовок 2"/>
          <p:cNvSpPr>
            <a:spLocks noGrp="1"/>
          </p:cNvSpPr>
          <p:nvPr>
            <p:ph type="title"/>
          </p:nvPr>
        </p:nvSpPr>
        <p:spPr/>
        <p:txBody>
          <a:bodyPr/>
          <a:lstStyle/>
          <a:p>
            <a:r>
              <a:rPr lang="ru-RU" dirty="0" smtClean="0"/>
              <a:t>Биография И.Левитана.</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Осенний день.jpg"/>
          <p:cNvPicPr>
            <a:picLocks noGrp="1" noChangeAspect="1"/>
          </p:cNvPicPr>
          <p:nvPr>
            <p:ph sz="quarter" idx="1"/>
          </p:nvPr>
        </p:nvPicPr>
        <p:blipFill>
          <a:blip r:embed="rId2"/>
          <a:stretch>
            <a:fillRect/>
          </a:stretch>
        </p:blipFill>
        <p:spPr>
          <a:xfrm>
            <a:off x="1386114" y="457200"/>
            <a:ext cx="4390571" cy="5715000"/>
          </a:xfrm>
        </p:spPr>
      </p:pic>
      <p:sp>
        <p:nvSpPr>
          <p:cNvPr id="5" name="Текст 4"/>
          <p:cNvSpPr>
            <a:spLocks noGrp="1"/>
          </p:cNvSpPr>
          <p:nvPr>
            <p:ph type="body" idx="2"/>
          </p:nvPr>
        </p:nvSpPr>
        <p:spPr/>
        <p:txBody>
          <a:bodyPr>
            <a:normAutofit fontScale="62500" lnSpcReduction="20000"/>
          </a:bodyPr>
          <a:lstStyle/>
          <a:p>
            <a:r>
              <a:rPr lang="ru-RU" dirty="0" smtClean="0"/>
              <a:t>Осенний день. Сокольники» 1879 г. ГТГ</a:t>
            </a:r>
          </a:p>
          <a:p>
            <a:r>
              <a:rPr lang="ru-RU" dirty="0" smtClean="0"/>
              <a:t>Рассказ ученика – экскурсовода (прил.) </a:t>
            </a:r>
          </a:p>
          <a:p>
            <a:r>
              <a:rPr lang="ru-RU" dirty="0" smtClean="0"/>
              <a:t>Картина замечена зрителями и получила высшую из возможных в то время оценок – была приобретена Павлом Третьяковым, основателем знаменитой Государственной Третьяковской Галереи.</a:t>
            </a:r>
          </a:p>
          <a:p>
            <a:r>
              <a:rPr lang="ru-RU" dirty="0" smtClean="0"/>
              <a:t> «То грустный взгляд, то та краткая улыбка увядания, что в существе разумном мы зовем Божественной стыдливостью страданья» Ф.И. Тютчев.</a:t>
            </a:r>
          </a:p>
          <a:p>
            <a:endParaRPr lang="ru-RU" dirty="0"/>
          </a:p>
        </p:txBody>
      </p:sp>
      <p:sp>
        <p:nvSpPr>
          <p:cNvPr id="3" name="Заголовок 2"/>
          <p:cNvSpPr>
            <a:spLocks noGrp="1"/>
          </p:cNvSpPr>
          <p:nvPr>
            <p:ph type="title"/>
          </p:nvPr>
        </p:nvSpPr>
        <p:spPr/>
        <p:txBody>
          <a:bodyPr/>
          <a:lstStyle/>
          <a:p>
            <a:r>
              <a:rPr lang="ru-RU" dirty="0" smtClean="0"/>
              <a:t>Осенний день. Сокольники.</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Весна, весна! Как воздух чист!</a:t>
            </a:r>
          </a:p>
          <a:p>
            <a:r>
              <a:rPr lang="ru-RU" dirty="0" smtClean="0"/>
              <a:t>Как ясен небосклон!</a:t>
            </a:r>
          </a:p>
          <a:p>
            <a:r>
              <a:rPr lang="ru-RU" dirty="0" smtClean="0"/>
              <a:t>Своей </a:t>
            </a:r>
            <a:r>
              <a:rPr lang="ru-RU" dirty="0" err="1" smtClean="0"/>
              <a:t>лазурию</a:t>
            </a:r>
            <a:r>
              <a:rPr lang="ru-RU" dirty="0" smtClean="0"/>
              <a:t> живой</a:t>
            </a:r>
          </a:p>
          <a:p>
            <a:r>
              <a:rPr lang="ru-RU" dirty="0" smtClean="0"/>
              <a:t>Слепит мне очи он.</a:t>
            </a:r>
          </a:p>
          <a:p>
            <a:r>
              <a:rPr lang="ru-RU" dirty="0" smtClean="0"/>
              <a:t>Весна! Весна! Как высоко</a:t>
            </a:r>
          </a:p>
          <a:p>
            <a:r>
              <a:rPr lang="ru-RU" dirty="0" smtClean="0"/>
              <a:t>На крыльях ветерка,</a:t>
            </a:r>
          </a:p>
          <a:p>
            <a:r>
              <a:rPr lang="ru-RU" dirty="0" smtClean="0"/>
              <a:t>Ласкаясь к солнечным лучам,</a:t>
            </a:r>
          </a:p>
          <a:p>
            <a:r>
              <a:rPr lang="ru-RU" dirty="0" smtClean="0"/>
              <a:t>Летают облака!</a:t>
            </a:r>
          </a:p>
          <a:p>
            <a:r>
              <a:rPr lang="ru-RU" dirty="0" smtClean="0"/>
              <a:t>                                  Е.Ю.Баратынский</a:t>
            </a:r>
          </a:p>
          <a:p>
            <a:endParaRPr lang="ru-RU" dirty="0"/>
          </a:p>
        </p:txBody>
      </p:sp>
      <p:sp>
        <p:nvSpPr>
          <p:cNvPr id="3" name="Заголовок 2"/>
          <p:cNvSpPr>
            <a:spLocks noGrp="1"/>
          </p:cNvSpPr>
          <p:nvPr>
            <p:ph type="title"/>
          </p:nvPr>
        </p:nvSpPr>
        <p:spPr>
          <a:xfrm>
            <a:off x="457200" y="714356"/>
            <a:ext cx="8229600" cy="657244"/>
          </a:xfrm>
        </p:spPr>
        <p:txBody>
          <a:bodyPr>
            <a:normAutofit fontScale="90000"/>
          </a:bodyPr>
          <a:lstStyle/>
          <a:p>
            <a:r>
              <a:rPr lang="ru-RU" dirty="0" smtClean="0"/>
              <a:t/>
            </a:r>
            <a:br>
              <a:rPr lang="ru-RU" dirty="0" smtClean="0"/>
            </a:br>
            <a:r>
              <a:rPr lang="ru-RU" dirty="0" smtClean="0"/>
              <a:t>Рассказ экскурсовода.</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r>
              <a:rPr lang="ru-RU" dirty="0" smtClean="0"/>
              <a:t>Левитан обладал необыкновенной трудоспособностью, вел жизнь очень уединенную и с раннего утра и до сумерек изо дня в день работал, не выпуская кисти из рук. Получил диплом «</a:t>
            </a:r>
            <a:r>
              <a:rPr lang="ru-RU" dirty="0" err="1" smtClean="0"/>
              <a:t>неклассного</a:t>
            </a:r>
            <a:r>
              <a:rPr lang="ru-RU" dirty="0" smtClean="0"/>
              <a:t> художника», начал успешно участвовать в выставках Товарищества передвижников и, получив значительную сумму за работу над декорациями для оперы, обретя относительный достаток, совершил поездку в Крым. </a:t>
            </a:r>
          </a:p>
          <a:p>
            <a:r>
              <a:rPr lang="ru-RU" dirty="0" smtClean="0"/>
              <a:t>Крым. Горы. Этюд. (показ)</a:t>
            </a:r>
          </a:p>
          <a:p>
            <a:r>
              <a:rPr lang="ru-RU" dirty="0" smtClean="0"/>
              <a:t>Берег моря. Крым. 1886 г. </a:t>
            </a:r>
          </a:p>
          <a:p>
            <a:endParaRPr lang="ru-RU" dirty="0"/>
          </a:p>
        </p:txBody>
      </p:sp>
      <p:sp>
        <p:nvSpPr>
          <p:cNvPr id="3" name="Заголовок 2"/>
          <p:cNvSpPr>
            <a:spLocks noGrp="1"/>
          </p:cNvSpPr>
          <p:nvPr>
            <p:ph type="title"/>
          </p:nvPr>
        </p:nvSpPr>
        <p:spPr/>
        <p:txBody>
          <a:bodyPr/>
          <a:lstStyle/>
          <a:p>
            <a:r>
              <a:rPr lang="ru-RU" dirty="0" smtClean="0"/>
              <a:t>Крымский период.</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 Встреча с волжскими просторами.</a:t>
            </a:r>
          </a:p>
          <a:p>
            <a:r>
              <a:rPr lang="ru-RU" dirty="0" smtClean="0"/>
              <a:t>Левитан испытывает потребность в новых сильных художественных впечатлениях и отправляется на Волгу. Первая встреча с Волгой его не удовлетворила, но оставила след. Стояла холодная, пасмурная погода и река показалась ему тоскливой и мертвой. Следующей весной вместе с друзьями художник отправился  на пароходе по Оке до Нижнего Новгорода и далее  вверх по Волге. Прилив творческой энергии был связан с пребыванием  в небольшом заштатном городке Плесе. Месяцы, проведенные здесь, и два последующих года были самыми плодотворными в его жизни. </a:t>
            </a:r>
          </a:p>
          <a:p>
            <a:r>
              <a:rPr lang="ru-RU" dirty="0" smtClean="0"/>
              <a:t>Вечер на Волге. 1887-1888 г. ГТГ (показ)</a:t>
            </a:r>
          </a:p>
          <a:p>
            <a:r>
              <a:rPr lang="ru-RU" dirty="0" smtClean="0"/>
              <a:t>После дождя. Плес. 1889 г. ГТГ </a:t>
            </a:r>
          </a:p>
          <a:p>
            <a:endParaRPr lang="ru-RU" dirty="0"/>
          </a:p>
        </p:txBody>
      </p:sp>
      <p:sp>
        <p:nvSpPr>
          <p:cNvPr id="3" name="Заголовок 2"/>
          <p:cNvSpPr>
            <a:spLocks noGrp="1"/>
          </p:cNvSpPr>
          <p:nvPr>
            <p:ph type="title"/>
          </p:nvPr>
        </p:nvSpPr>
        <p:spPr/>
        <p:txBody>
          <a:bodyPr/>
          <a:lstStyle/>
          <a:p>
            <a:r>
              <a:rPr lang="ru-RU" dirty="0" smtClean="0"/>
              <a:t>Волжские работы.</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r>
              <a:rPr lang="ru-RU" dirty="0" smtClean="0"/>
              <a:t>В развитии художника важную роль сыграла его первая поездка в Западную Европу. Художник хотел ознакомиться с современной живописью, широко представленной на проходившей в Париже Всемирной выставке. Поездка придала ему уверенности в себе  - его путь верен. Во Франции и в Италии написал ряд пейзажей, но родная природа была ему ближе.</a:t>
            </a:r>
          </a:p>
          <a:p>
            <a:r>
              <a:rPr lang="ru-RU" dirty="0" smtClean="0"/>
              <a:t>Первая поездка в Европу. 1890 г. ГТГ</a:t>
            </a:r>
          </a:p>
          <a:p>
            <a:r>
              <a:rPr lang="ru-RU" dirty="0" smtClean="0"/>
              <a:t>Рассказ ученика – экскурсовода. (прил.)</a:t>
            </a:r>
          </a:p>
          <a:p>
            <a:r>
              <a:rPr lang="ru-RU" dirty="0" smtClean="0"/>
              <a:t>Картина прекрасна и ценима самим художником. Имя Левитана было «на устах всей интеллигентной Москвы». </a:t>
            </a:r>
          </a:p>
          <a:p>
            <a:endParaRPr lang="ru-RU" dirty="0"/>
          </a:p>
        </p:txBody>
      </p:sp>
      <p:sp>
        <p:nvSpPr>
          <p:cNvPr id="3" name="Заголовок 2"/>
          <p:cNvSpPr>
            <a:spLocks noGrp="1"/>
          </p:cNvSpPr>
          <p:nvPr>
            <p:ph type="title"/>
          </p:nvPr>
        </p:nvSpPr>
        <p:spPr/>
        <p:txBody>
          <a:bodyPr/>
          <a:lstStyle/>
          <a:p>
            <a:r>
              <a:rPr lang="ru-RU" dirty="0" smtClean="0"/>
              <a:t>Западная Европа.</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dirty="0" smtClean="0"/>
              <a:t>) Вынужденный отъезд во Владимирскую губернию.</a:t>
            </a:r>
          </a:p>
          <a:p>
            <a:r>
              <a:rPr lang="ru-RU" dirty="0" smtClean="0"/>
              <a:t>Но жизнь его и в эти годы  не была безоблачной, лишенной горести и тягот. По предписанию правительства в течение 24 часов покидает город. Несмотря на протесты  художественной общественности, живописцу пришлось какое-то время жить то в Тверской, то во Владимирской губерниях.</a:t>
            </a:r>
          </a:p>
          <a:p>
            <a:r>
              <a:rPr lang="ru-RU" dirty="0" err="1" smtClean="0"/>
              <a:t>Владимирка</a:t>
            </a:r>
            <a:r>
              <a:rPr lang="ru-RU" dirty="0" smtClean="0"/>
              <a:t>. 1892 г. ГТГ (показ)</a:t>
            </a:r>
          </a:p>
          <a:p>
            <a:r>
              <a:rPr lang="ru-RU" dirty="0" smtClean="0"/>
              <a:t>Печально известный тракт, по нему гнали по этапу в Сибирь каторжан. Левитан преподнес ее в дар Третьякову, которого считал «великим гражданином».</a:t>
            </a:r>
          </a:p>
          <a:p>
            <a:r>
              <a:rPr lang="ru-RU" dirty="0" smtClean="0"/>
              <a:t>У омута. 1892 г. ГТГ (показ)</a:t>
            </a:r>
          </a:p>
          <a:p>
            <a:r>
              <a:rPr lang="ru-RU" dirty="0" smtClean="0"/>
              <a:t>Над вечным покоем. 1894 г. ГТГ (показ)</a:t>
            </a:r>
          </a:p>
          <a:p>
            <a:r>
              <a:rPr lang="ru-RU" dirty="0" smtClean="0"/>
              <a:t>Пейзаж души. Во время ее написания Левитан слушал музыку любимого композитора Бетховена, в исполнении друзей.</a:t>
            </a:r>
          </a:p>
          <a:p>
            <a:r>
              <a:rPr lang="ru-RU" dirty="0" smtClean="0"/>
              <a:t>Хлопоты друзей,  таких как Антон Чехов и Павел Третьяков позволили ему вернуться в Москву.</a:t>
            </a:r>
          </a:p>
          <a:p>
            <a:endParaRPr lang="ru-RU" dirty="0"/>
          </a:p>
        </p:txBody>
      </p:sp>
      <p:sp>
        <p:nvSpPr>
          <p:cNvPr id="3" name="Заголовок 2"/>
          <p:cNvSpPr>
            <a:spLocks noGrp="1"/>
          </p:cNvSpPr>
          <p:nvPr>
            <p:ph type="title"/>
          </p:nvPr>
        </p:nvSpPr>
        <p:spPr/>
        <p:txBody>
          <a:bodyPr/>
          <a:lstStyle/>
          <a:p>
            <a:r>
              <a:rPr lang="ru-RU" dirty="0" smtClean="0"/>
              <a:t>Владимирский период.</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20000"/>
          </a:bodyPr>
          <a:lstStyle/>
          <a:p>
            <a:r>
              <a:rPr lang="ru-RU" dirty="0" smtClean="0"/>
              <a:t>В этот период времени Левитан  часто писал натюрморты и не только...</a:t>
            </a:r>
          </a:p>
          <a:p>
            <a:r>
              <a:rPr lang="ru-RU" dirty="0" smtClean="0"/>
              <a:t>Вспомните, что такое натюрморт.</a:t>
            </a:r>
          </a:p>
          <a:p>
            <a:r>
              <a:rPr lang="ru-RU" dirty="0" smtClean="0"/>
              <a:t>Натюрморты.</a:t>
            </a:r>
          </a:p>
          <a:p>
            <a:r>
              <a:rPr lang="ru-RU" dirty="0" smtClean="0"/>
              <a:t>Французское слово «натюрморт»</a:t>
            </a:r>
          </a:p>
          <a:p>
            <a:r>
              <a:rPr lang="ru-RU" dirty="0" smtClean="0"/>
              <a:t>означает «мёртвая       природа»</a:t>
            </a:r>
          </a:p>
          <a:p>
            <a:r>
              <a:rPr lang="ru-RU" dirty="0" smtClean="0"/>
              <a:t>Натюрморт - это изображение</a:t>
            </a:r>
          </a:p>
          <a:p>
            <a:r>
              <a:rPr lang="ru-RU" dirty="0" smtClean="0"/>
              <a:t>неодушевлённых предметов</a:t>
            </a:r>
          </a:p>
          <a:p>
            <a:r>
              <a:rPr lang="ru-RU" dirty="0" smtClean="0"/>
              <a:t>в изобразительном искусстве.</a:t>
            </a:r>
          </a:p>
          <a:p>
            <a:r>
              <a:rPr lang="ru-RU" dirty="0" smtClean="0"/>
              <a:t>- Давайте полюбуемся натюрмортами Левитана.</a:t>
            </a:r>
          </a:p>
          <a:p>
            <a:r>
              <a:rPr lang="ru-RU" dirty="0" smtClean="0"/>
              <a:t>Картины: Васильки, Одуванчики, </a:t>
            </a:r>
            <a:r>
              <a:rPr lang="ru-RU" dirty="0" err="1" smtClean="0"/>
              <a:t>Ненюфары</a:t>
            </a:r>
            <a:r>
              <a:rPr lang="ru-RU" dirty="0" smtClean="0"/>
              <a:t>, Лесные фиалки, Белая сирень.</a:t>
            </a:r>
          </a:p>
          <a:p>
            <a:endParaRPr lang="ru-RU" dirty="0"/>
          </a:p>
        </p:txBody>
      </p:sp>
      <p:sp>
        <p:nvSpPr>
          <p:cNvPr id="3" name="Заголовок 2"/>
          <p:cNvSpPr>
            <a:spLocks noGrp="1"/>
          </p:cNvSpPr>
          <p:nvPr>
            <p:ph type="title"/>
          </p:nvPr>
        </p:nvSpPr>
        <p:spPr/>
        <p:txBody>
          <a:bodyPr/>
          <a:lstStyle/>
          <a:p>
            <a:r>
              <a:rPr lang="ru-RU" dirty="0" smtClean="0"/>
              <a:t>Натюрморты Левитана.</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r>
              <a:rPr lang="ru-RU" dirty="0" smtClean="0"/>
              <a:t>Золотая  осень. 1895 г. ГТГ (показ)</a:t>
            </a:r>
          </a:p>
          <a:p>
            <a:r>
              <a:rPr lang="ru-RU" dirty="0" smtClean="0"/>
              <a:t>Перед вами хорошо знакомая картина художника. Дома подготовьте рассказ по ней.</a:t>
            </a:r>
          </a:p>
          <a:p>
            <a:r>
              <a:rPr lang="ru-RU" dirty="0" smtClean="0"/>
              <a:t>Март. 1895 г. ГТГ</a:t>
            </a:r>
          </a:p>
          <a:p>
            <a:r>
              <a:rPr lang="ru-RU" dirty="0" smtClean="0"/>
              <a:t>Рассказ ученика – экскурсовода. (прил.)</a:t>
            </a:r>
          </a:p>
          <a:p>
            <a:r>
              <a:rPr lang="ru-RU" dirty="0" smtClean="0"/>
              <a:t>Ещё в полях белеет снег,</a:t>
            </a:r>
          </a:p>
          <a:p>
            <a:r>
              <a:rPr lang="ru-RU" dirty="0" smtClean="0"/>
              <a:t>А воды уж весной шумят.</a:t>
            </a:r>
          </a:p>
          <a:p>
            <a:r>
              <a:rPr lang="ru-RU" dirty="0" smtClean="0"/>
              <a:t>Бегут и будят  сонный брег,</a:t>
            </a:r>
          </a:p>
          <a:p>
            <a:r>
              <a:rPr lang="ru-RU" dirty="0" smtClean="0"/>
              <a:t>Бегут, и блещут, и гласят</a:t>
            </a:r>
          </a:p>
          <a:p>
            <a:r>
              <a:rPr lang="ru-RU" dirty="0" smtClean="0"/>
              <a:t>                                               Ф.Тютчев «Весенние воды»</a:t>
            </a:r>
          </a:p>
          <a:p>
            <a:endParaRPr lang="ru-RU" dirty="0"/>
          </a:p>
        </p:txBody>
      </p:sp>
      <p:sp>
        <p:nvSpPr>
          <p:cNvPr id="3" name="Заголовок 2"/>
          <p:cNvSpPr>
            <a:spLocks noGrp="1"/>
          </p:cNvSpPr>
          <p:nvPr>
            <p:ph type="title"/>
          </p:nvPr>
        </p:nvSpPr>
        <p:spPr/>
        <p:txBody>
          <a:bodyPr/>
          <a:lstStyle/>
          <a:p>
            <a:r>
              <a:rPr lang="ru-RU" dirty="0" smtClean="0"/>
              <a:t>Картина «Золотая осень».</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77500" lnSpcReduction="20000"/>
          </a:bodyPr>
          <a:lstStyle/>
          <a:p>
            <a:r>
              <a:rPr lang="ru-RU" dirty="0" smtClean="0"/>
              <a:t>Несмотря на помощь лучших русских и зарубежных врачей и поездки на курорты, художнику отмерено три года жизни. К  своему состоянию относится мужественно и мудро. Активно участвует в художественной жизни, экспонирует картины на многих вставках в России  за рубежом, начал преподавать в родном Училище живописи ваяния и зодчества.</a:t>
            </a:r>
          </a:p>
          <a:p>
            <a:r>
              <a:rPr lang="ru-RU" dirty="0" smtClean="0"/>
              <a:t>Хмурый день (пастель). 1896 г. Русский музей. (показ)</a:t>
            </a:r>
          </a:p>
          <a:p>
            <a:r>
              <a:rPr lang="ru-RU" dirty="0" smtClean="0"/>
              <a:t>Весна – большая вода. 1897 г. ГТГ</a:t>
            </a:r>
          </a:p>
          <a:p>
            <a:endParaRPr lang="ru-RU" dirty="0" smtClean="0"/>
          </a:p>
          <a:p>
            <a:r>
              <a:rPr lang="ru-RU" dirty="0" smtClean="0"/>
              <a:t>Гонимы вешними лучами,</a:t>
            </a:r>
          </a:p>
          <a:p>
            <a:r>
              <a:rPr lang="ru-RU" dirty="0" smtClean="0"/>
              <a:t>С окрестных гор уже снега</a:t>
            </a:r>
          </a:p>
          <a:p>
            <a:r>
              <a:rPr lang="ru-RU" dirty="0" smtClean="0"/>
              <a:t>Сбежали мутными ручьями</a:t>
            </a:r>
          </a:p>
          <a:p>
            <a:r>
              <a:rPr lang="ru-RU" dirty="0" smtClean="0"/>
              <a:t>На потоплённые луга.</a:t>
            </a:r>
          </a:p>
          <a:p>
            <a:r>
              <a:rPr lang="ru-RU" dirty="0" smtClean="0"/>
              <a:t>                                   А.С.Пушкин</a:t>
            </a:r>
          </a:p>
          <a:p>
            <a:r>
              <a:rPr lang="ru-RU" dirty="0" smtClean="0"/>
              <a:t>Луг на опушке леса (пастель). 1898 г. Русский музей.  (показ) </a:t>
            </a:r>
          </a:p>
          <a:p>
            <a:endParaRPr lang="ru-RU" dirty="0"/>
          </a:p>
        </p:txBody>
      </p:sp>
      <p:sp>
        <p:nvSpPr>
          <p:cNvPr id="3" name="Заголовок 2"/>
          <p:cNvSpPr>
            <a:spLocks noGrp="1"/>
          </p:cNvSpPr>
          <p:nvPr>
            <p:ph type="title"/>
          </p:nvPr>
        </p:nvSpPr>
        <p:spPr>
          <a:xfrm>
            <a:off x="457200" y="500042"/>
            <a:ext cx="8229600" cy="1000132"/>
          </a:xfrm>
        </p:spPr>
        <p:txBody>
          <a:bodyPr>
            <a:normAutofit fontScale="90000"/>
          </a:bodyPr>
          <a:lstStyle/>
          <a:p>
            <a:r>
              <a:rPr lang="ru-RU" dirty="0" smtClean="0"/>
              <a:t>Заключительный период творчества.</a:t>
            </a:r>
            <a:br>
              <a:rPr lang="ru-RU" dirty="0" smtClean="0"/>
            </a:b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портрет Левитана.jpg"/>
          <p:cNvPicPr>
            <a:picLocks noGrp="1" noChangeAspect="1"/>
          </p:cNvPicPr>
          <p:nvPr>
            <p:ph sz="quarter" idx="1"/>
          </p:nvPr>
        </p:nvPicPr>
        <p:blipFill>
          <a:blip r:embed="rId2"/>
          <a:stretch>
            <a:fillRect/>
          </a:stretch>
        </p:blipFill>
        <p:spPr>
          <a:xfrm>
            <a:off x="1214414" y="947714"/>
            <a:ext cx="4910178" cy="4910178"/>
          </a:xfrm>
        </p:spPr>
      </p:pic>
      <p:sp>
        <p:nvSpPr>
          <p:cNvPr id="3" name="Текст 2"/>
          <p:cNvSpPr>
            <a:spLocks noGrp="1"/>
          </p:cNvSpPr>
          <p:nvPr>
            <p:ph type="body" idx="2"/>
          </p:nvPr>
        </p:nvSpPr>
        <p:spPr/>
        <p:txBody>
          <a:bodyPr>
            <a:normAutofit fontScale="62500" lnSpcReduction="20000"/>
          </a:bodyPr>
          <a:lstStyle/>
          <a:p>
            <a:r>
              <a:rPr lang="ru-RU" dirty="0" smtClean="0"/>
              <a:t>. Оба брата изначально выбрали стезю искусства: старший брат Авель поступил в 1879 году в Московское училище живописи, ваяния и зодчества, а Исаак Левитан поступил туда же в 1873 году.</a:t>
            </a:r>
          </a:p>
          <a:p>
            <a:r>
              <a:rPr lang="ru-RU" dirty="0" smtClean="0"/>
              <a:t>Родители не препятствовали этому выбору, даже не смотря на трудности с деньгами, наоборот, поддержали своих сыновей.</a:t>
            </a:r>
          </a:p>
          <a:p>
            <a:endParaRPr lang="ru-RU" dirty="0" smtClean="0"/>
          </a:p>
          <a:p>
            <a:r>
              <a:rPr lang="ru-RU" dirty="0" smtClean="0"/>
              <a:t>Автопортрет</a:t>
            </a:r>
          </a:p>
          <a:p>
            <a:endParaRPr lang="ru-RU" dirty="0"/>
          </a:p>
        </p:txBody>
      </p:sp>
      <p:sp>
        <p:nvSpPr>
          <p:cNvPr id="4" name="Заголовок 3"/>
          <p:cNvSpPr>
            <a:spLocks noGrp="1"/>
          </p:cNvSpPr>
          <p:nvPr>
            <p:ph type="title"/>
          </p:nvPr>
        </p:nvSpPr>
        <p:spPr/>
        <p:txBody>
          <a:bodyPr/>
          <a:lstStyle/>
          <a:p>
            <a:r>
              <a:rPr lang="ru-RU" dirty="0" smtClean="0"/>
              <a:t>Образование.</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Закончилась жизнь художника-пейзажиста Исаака Ильича Левитана. Она была короткой и плодотворной. Его творческий путь длился около 20 лет, но за эти годы он создал больше, чем все остальные пейзажисты России вместе взятые. В его мастерской осталось около 40 неоконченных картин и около 300 этюдов. Похоронен на Новодевичьем кладбище в Москве вблизи от могил его друзей  художника Нестерова и  писателя  А.П. Чехова. </a:t>
            </a:r>
            <a:endParaRPr lang="ru-RU" dirty="0"/>
          </a:p>
        </p:txBody>
      </p:sp>
      <p:sp>
        <p:nvSpPr>
          <p:cNvPr id="3" name="Заголовок 2"/>
          <p:cNvSpPr>
            <a:spLocks noGrp="1"/>
          </p:cNvSpPr>
          <p:nvPr>
            <p:ph type="title"/>
          </p:nvPr>
        </p:nvSpPr>
        <p:spPr/>
        <p:txBody>
          <a:bodyPr/>
          <a:lstStyle/>
          <a:p>
            <a:r>
              <a:rPr lang="ru-RU" dirty="0" smtClean="0"/>
              <a:t>Памяти художника.</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evitan_Isaak4.jpg"/>
          <p:cNvPicPr>
            <a:picLocks noGrp="1" noChangeAspect="1"/>
          </p:cNvPicPr>
          <p:nvPr>
            <p:ph sz="quarter" idx="1"/>
          </p:nvPr>
        </p:nvPicPr>
        <p:blipFill>
          <a:blip r:embed="rId2"/>
          <a:stretch>
            <a:fillRect/>
          </a:stretch>
        </p:blipFill>
        <p:spPr>
          <a:xfrm>
            <a:off x="1545431" y="457200"/>
            <a:ext cx="4071938" cy="5715000"/>
          </a:xfrm>
        </p:spPr>
      </p:pic>
      <p:sp>
        <p:nvSpPr>
          <p:cNvPr id="5" name="Текст 4"/>
          <p:cNvSpPr>
            <a:spLocks noGrp="1"/>
          </p:cNvSpPr>
          <p:nvPr>
            <p:ph type="body" idx="2"/>
          </p:nvPr>
        </p:nvSpPr>
        <p:spPr/>
        <p:txBody>
          <a:bodyPr/>
          <a:lstStyle/>
          <a:p>
            <a:r>
              <a:rPr lang="ru-RU" dirty="0" smtClean="0"/>
              <a:t>Умер в 19о0.</a:t>
            </a:r>
            <a:endParaRPr lang="ru-RU" dirty="0"/>
          </a:p>
        </p:txBody>
      </p:sp>
      <p:sp>
        <p:nvSpPr>
          <p:cNvPr id="3" name="Заголовок 2"/>
          <p:cNvSpPr>
            <a:spLocks noGrp="1"/>
          </p:cNvSpPr>
          <p:nvPr>
            <p:ph type="title"/>
          </p:nvPr>
        </p:nvSpPr>
        <p:spPr/>
        <p:txBody>
          <a:bodyPr/>
          <a:lstStyle/>
          <a:p>
            <a:r>
              <a:rPr lang="ru-RU" dirty="0" smtClean="0"/>
              <a:t>Новодевичье кладбище.</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a:buNone/>
            </a:pPr>
            <a:endParaRPr lang="ru-RU" dirty="0" smtClean="0"/>
          </a:p>
          <a:p>
            <a:pPr lvl="0"/>
            <a:r>
              <a:rPr lang="ru-RU" dirty="0" smtClean="0"/>
              <a:t>«Он- одна из </a:t>
            </a:r>
            <a:r>
              <a:rPr lang="ru-RU" dirty="0" err="1" smtClean="0"/>
              <a:t>симпатичнейших</a:t>
            </a:r>
            <a:r>
              <a:rPr lang="ru-RU" dirty="0" smtClean="0"/>
              <a:t> личностей среди художников…»</a:t>
            </a:r>
          </a:p>
          <a:p>
            <a:pPr lvl="0"/>
            <a:r>
              <a:rPr lang="ru-RU" dirty="0" smtClean="0"/>
              <a:t>В творчестве Левитана «природа достигла своего </a:t>
            </a:r>
            <a:r>
              <a:rPr lang="ru-RU" dirty="0" err="1" smtClean="0"/>
              <a:t>совершенств!а</a:t>
            </a:r>
            <a:r>
              <a:rPr lang="ru-RU" dirty="0" smtClean="0"/>
              <a:t>»</a:t>
            </a:r>
          </a:p>
          <a:p>
            <a:pPr lvl="0"/>
            <a:r>
              <a:rPr lang="ru-RU" dirty="0" smtClean="0"/>
              <a:t>Родная природа «представала перед нами, как нечто новое, и вместе с тем, очень близкое…дорогое и родное»</a:t>
            </a:r>
          </a:p>
          <a:p>
            <a:pPr lvl="0"/>
            <a:r>
              <a:rPr lang="ru-RU" dirty="0" smtClean="0"/>
              <a:t>« Нет, не пейзаж влечет меня, не краски зоркий взор подметит. Но то, что в этих красках светит –     Любовь и радость бытия»</a:t>
            </a:r>
          </a:p>
          <a:p>
            <a:endParaRPr lang="ru-RU" dirty="0"/>
          </a:p>
        </p:txBody>
      </p:sp>
      <p:sp>
        <p:nvSpPr>
          <p:cNvPr id="3" name="Заголовок 2"/>
          <p:cNvSpPr>
            <a:spLocks noGrp="1"/>
          </p:cNvSpPr>
          <p:nvPr>
            <p:ph type="title"/>
          </p:nvPr>
        </p:nvSpPr>
        <p:spPr/>
        <p:txBody>
          <a:bodyPr/>
          <a:lstStyle/>
          <a:p>
            <a:r>
              <a:rPr lang="ru-RU" dirty="0" smtClean="0"/>
              <a:t>Современники о И.И.Левитане.</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Troubetzkoy_Levitan.jpg"/>
          <p:cNvPicPr>
            <a:picLocks noGrp="1" noChangeAspect="1"/>
          </p:cNvPicPr>
          <p:nvPr>
            <p:ph sz="quarter" idx="1"/>
          </p:nvPr>
        </p:nvPicPr>
        <p:blipFill>
          <a:blip r:embed="rId2" cstate="print"/>
          <a:stretch>
            <a:fillRect/>
          </a:stretch>
        </p:blipFill>
        <p:spPr>
          <a:xfrm>
            <a:off x="1438275" y="457200"/>
            <a:ext cx="4286250" cy="5715000"/>
          </a:xfrm>
        </p:spPr>
      </p:pic>
      <p:sp>
        <p:nvSpPr>
          <p:cNvPr id="6" name="Текст 5"/>
          <p:cNvSpPr>
            <a:spLocks noGrp="1"/>
          </p:cNvSpPr>
          <p:nvPr>
            <p:ph type="body" idx="2"/>
          </p:nvPr>
        </p:nvSpPr>
        <p:spPr/>
        <p:txBody>
          <a:bodyPr/>
          <a:lstStyle/>
          <a:p>
            <a:r>
              <a:rPr lang="ru-RU" dirty="0" smtClean="0"/>
              <a:t>Работа</a:t>
            </a:r>
          </a:p>
          <a:p>
            <a:r>
              <a:rPr lang="ru-RU" dirty="0" smtClean="0"/>
              <a:t> Трубецкого П.П.</a:t>
            </a:r>
          </a:p>
          <a:p>
            <a:r>
              <a:rPr lang="ru-RU" dirty="0" smtClean="0"/>
              <a:t>Памяти художника.</a:t>
            </a:r>
            <a:endParaRPr lang="ru-RU" dirty="0"/>
          </a:p>
        </p:txBody>
      </p:sp>
      <p:sp>
        <p:nvSpPr>
          <p:cNvPr id="4" name="Заголовок 3"/>
          <p:cNvSpPr>
            <a:spLocks noGrp="1"/>
          </p:cNvSpPr>
          <p:nvPr>
            <p:ph type="title"/>
          </p:nvPr>
        </p:nvSpPr>
        <p:spPr/>
        <p:txBody>
          <a:bodyPr/>
          <a:lstStyle/>
          <a:p>
            <a:r>
              <a:rPr lang="ru-RU" dirty="0" smtClean="0"/>
              <a:t>Левитан И. -портрет</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solidFill>
                  <a:srgbClr val="FF0000"/>
                </a:solidFill>
              </a:rPr>
              <a:t> </a:t>
            </a:r>
            <a:r>
              <a:rPr lang="ru-RU" u="sng" dirty="0" err="1" smtClean="0">
                <a:solidFill>
                  <a:srgbClr val="FF0000"/>
                </a:solidFill>
              </a:rPr>
              <a:t>Шмуляковская</a:t>
            </a:r>
            <a:r>
              <a:rPr lang="ru-RU" u="sng" dirty="0" smtClean="0">
                <a:solidFill>
                  <a:srgbClr val="FF0000"/>
                </a:solidFill>
              </a:rPr>
              <a:t> Любовь Ивановна.</a:t>
            </a:r>
            <a:r>
              <a:rPr lang="ru-RU" dirty="0" smtClean="0"/>
              <a:t>. Урок-презентация.</a:t>
            </a:r>
            <a:r>
              <a:rPr lang="ru-RU" dirty="0" smtClean="0">
                <a:hlinkClick r:id="rId2" tooltip="На главную"/>
              </a:rPr>
              <a:t> Социальная сеть работников</a:t>
            </a:r>
            <a:br>
              <a:rPr lang="ru-RU" dirty="0" smtClean="0">
                <a:hlinkClick r:id="rId2" tooltip="На главную"/>
              </a:rPr>
            </a:br>
            <a:r>
              <a:rPr lang="ru-RU" dirty="0" smtClean="0">
                <a:hlinkClick r:id="rId2" tooltip="На главную"/>
              </a:rPr>
              <a:t>образования </a:t>
            </a:r>
            <a:r>
              <a:rPr lang="ru-RU" dirty="0" err="1" smtClean="0">
                <a:hlinkClick r:id="rId2" tooltip="На главную"/>
              </a:rPr>
              <a:t>nsportal.ru</a:t>
            </a:r>
            <a:endParaRPr lang="ru-RU" dirty="0" smtClean="0"/>
          </a:p>
          <a:p>
            <a:endParaRPr lang="ru-RU" dirty="0" smtClean="0"/>
          </a:p>
          <a:p>
            <a:endParaRPr lang="ru-RU" dirty="0" smtClean="0"/>
          </a:p>
          <a:p>
            <a:r>
              <a:rPr lang="ru-RU" dirty="0" smtClean="0"/>
              <a:t>Ресурсы интернета. </a:t>
            </a:r>
            <a:r>
              <a:rPr lang="ru-RU" dirty="0" err="1" smtClean="0"/>
              <a:t>Википерия</a:t>
            </a:r>
            <a:r>
              <a:rPr lang="ru-RU" dirty="0" smtClean="0"/>
              <a:t> «Биография И.И.Левитана».</a:t>
            </a:r>
          </a:p>
          <a:p>
            <a:endParaRPr lang="ru-RU" dirty="0"/>
          </a:p>
        </p:txBody>
      </p:sp>
      <p:sp>
        <p:nvSpPr>
          <p:cNvPr id="3" name="Заголовок 2"/>
          <p:cNvSpPr>
            <a:spLocks noGrp="1"/>
          </p:cNvSpPr>
          <p:nvPr>
            <p:ph type="title"/>
          </p:nvPr>
        </p:nvSpPr>
        <p:spPr/>
        <p:txBody>
          <a:bodyPr/>
          <a:lstStyle/>
          <a:p>
            <a:r>
              <a:rPr lang="ru-RU" dirty="0" smtClean="0"/>
              <a:t>Используемая литература.</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ub.jpg"/>
          <p:cNvPicPr>
            <a:picLocks noGrp="1" noChangeAspect="1"/>
          </p:cNvPicPr>
          <p:nvPr>
            <p:ph sz="quarter" idx="1"/>
          </p:nvPr>
        </p:nvPicPr>
        <p:blipFill>
          <a:blip r:embed="rId2"/>
          <a:stretch>
            <a:fillRect/>
          </a:stretch>
        </p:blipFill>
        <p:spPr>
          <a:xfrm>
            <a:off x="962025" y="709612"/>
            <a:ext cx="5238750" cy="5210175"/>
          </a:xfrm>
        </p:spPr>
      </p:pic>
      <p:sp>
        <p:nvSpPr>
          <p:cNvPr id="3" name="Текст 2"/>
          <p:cNvSpPr>
            <a:spLocks noGrp="1"/>
          </p:cNvSpPr>
          <p:nvPr>
            <p:ph type="body" idx="2"/>
          </p:nvPr>
        </p:nvSpPr>
        <p:spPr/>
        <p:txBody>
          <a:bodyPr>
            <a:normAutofit fontScale="77500" lnSpcReduction="20000"/>
          </a:bodyPr>
          <a:lstStyle/>
          <a:p>
            <a:r>
              <a:rPr lang="ru-RU" dirty="0" smtClean="0"/>
              <a:t>В 1880-х годах Левитан открывается еще больше как художник. Картина "</a:t>
            </a:r>
            <a:r>
              <a:rPr lang="ru-RU" dirty="0" smtClean="0">
                <a:hlinkClick r:id="rId3"/>
              </a:rPr>
              <a:t>Дуб</a:t>
            </a:r>
            <a:r>
              <a:rPr lang="ru-RU" dirty="0" smtClean="0"/>
              <a:t>" - смесь влияния </a:t>
            </a:r>
            <a:r>
              <a:rPr lang="ru-RU" dirty="0" err="1" smtClean="0"/>
              <a:t>Саврасовской</a:t>
            </a:r>
            <a:r>
              <a:rPr lang="ru-RU" dirty="0" smtClean="0"/>
              <a:t> и </a:t>
            </a:r>
            <a:r>
              <a:rPr lang="ru-RU" dirty="0" err="1" smtClean="0"/>
              <a:t>Поленовской</a:t>
            </a:r>
            <a:r>
              <a:rPr lang="ru-RU" dirty="0" smtClean="0"/>
              <a:t> живописи. Левитану удавалось каким-то образом передать еле видимые движения природы, ее эмоциональность и игру света ("Последний снег. Саввинская слобода", "</a:t>
            </a:r>
            <a:r>
              <a:rPr lang="ru-RU" dirty="0" smtClean="0">
                <a:hlinkClick r:id="rId4"/>
              </a:rPr>
              <a:t>Зимой в лесу</a:t>
            </a:r>
            <a:r>
              <a:rPr lang="ru-RU" dirty="0" smtClean="0"/>
              <a:t>", "Весной в лесу").</a:t>
            </a:r>
          </a:p>
          <a:p>
            <a:endParaRPr lang="ru-RU" dirty="0"/>
          </a:p>
        </p:txBody>
      </p:sp>
      <p:sp>
        <p:nvSpPr>
          <p:cNvPr id="4" name="Заголовок 3"/>
          <p:cNvSpPr>
            <a:spLocks noGrp="1"/>
          </p:cNvSpPr>
          <p:nvPr>
            <p:ph type="title"/>
          </p:nvPr>
        </p:nvSpPr>
        <p:spPr/>
        <p:txBody>
          <a:bodyPr/>
          <a:lstStyle/>
          <a:p>
            <a:r>
              <a:rPr lang="ru-RU" dirty="0" smtClean="0"/>
              <a:t>Работы Левитана.</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Звенигород.jpg"/>
          <p:cNvPicPr>
            <a:picLocks noGrp="1" noChangeAspect="1"/>
          </p:cNvPicPr>
          <p:nvPr>
            <p:ph sz="quarter" idx="1"/>
          </p:nvPr>
        </p:nvPicPr>
        <p:blipFill>
          <a:blip r:embed="rId2"/>
          <a:stretch>
            <a:fillRect/>
          </a:stretch>
        </p:blipFill>
        <p:spPr>
          <a:xfrm>
            <a:off x="862012" y="933450"/>
            <a:ext cx="5438775" cy="4762500"/>
          </a:xfrm>
        </p:spPr>
      </p:pic>
      <p:sp>
        <p:nvSpPr>
          <p:cNvPr id="3" name="Текст 2"/>
          <p:cNvSpPr>
            <a:spLocks noGrp="1"/>
          </p:cNvSpPr>
          <p:nvPr>
            <p:ph type="body" idx="2"/>
          </p:nvPr>
        </p:nvSpPr>
        <p:spPr/>
        <p:txBody>
          <a:bodyPr>
            <a:normAutofit fontScale="77500" lnSpcReduction="20000"/>
          </a:bodyPr>
          <a:lstStyle/>
          <a:p>
            <a:r>
              <a:rPr lang="ru-RU" dirty="0" smtClean="0"/>
              <a:t>Зато работы 1883-1885 годов напротив, очень светлые и жизнерадостные. Это картины "Первая зелень. Май", "</a:t>
            </a:r>
            <a:r>
              <a:rPr lang="ru-RU" dirty="0" smtClean="0">
                <a:hlinkClick r:id="rId3"/>
              </a:rPr>
              <a:t>Мостик. Саввинская слобода</a:t>
            </a:r>
            <a:r>
              <a:rPr lang="ru-RU" dirty="0" smtClean="0"/>
              <a:t>".</a:t>
            </a:r>
            <a:br>
              <a:rPr lang="ru-RU" dirty="0" smtClean="0"/>
            </a:br>
            <a:r>
              <a:rPr lang="ru-RU" dirty="0" smtClean="0"/>
              <a:t>В 1884 году Левитан перестал посещать училище, он уже был достаточно </a:t>
            </a:r>
            <a:r>
              <a:rPr lang="ru-RU" dirty="0" err="1" smtClean="0"/>
              <a:t>устоявшмся</a:t>
            </a:r>
            <a:r>
              <a:rPr lang="ru-RU" dirty="0" smtClean="0"/>
              <a:t> </a:t>
            </a:r>
            <a:r>
              <a:rPr lang="ru-RU" dirty="0" err="1" smtClean="0"/>
              <a:t>худодником</a:t>
            </a:r>
            <a:r>
              <a:rPr lang="ru-RU" dirty="0" smtClean="0"/>
              <a:t>, со своим стилем и </a:t>
            </a:r>
            <a:r>
              <a:rPr lang="ru-RU" dirty="0" err="1" smtClean="0"/>
              <a:t>мирровоззрением</a:t>
            </a:r>
            <a:r>
              <a:rPr lang="ru-RU" dirty="0" smtClean="0"/>
              <a:t>. А в 1886 году Левитан стал участвовать в выставках Товарищества передвижников</a:t>
            </a:r>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берёзовая роща.jpg"/>
          <p:cNvPicPr>
            <a:picLocks noGrp="1" noChangeAspect="1"/>
          </p:cNvPicPr>
          <p:nvPr>
            <p:ph sz="quarter" idx="1"/>
          </p:nvPr>
        </p:nvPicPr>
        <p:blipFill>
          <a:blip r:embed="rId2"/>
          <a:stretch>
            <a:fillRect/>
          </a:stretch>
        </p:blipFill>
        <p:spPr>
          <a:xfrm>
            <a:off x="457200" y="1364306"/>
            <a:ext cx="6248400" cy="3900787"/>
          </a:xfrm>
        </p:spPr>
      </p:pic>
      <p:sp>
        <p:nvSpPr>
          <p:cNvPr id="3" name="Текст 2"/>
          <p:cNvSpPr>
            <a:spLocks noGrp="1"/>
          </p:cNvSpPr>
          <p:nvPr>
            <p:ph type="body" idx="2"/>
          </p:nvPr>
        </p:nvSpPr>
        <p:spPr/>
        <p:txBody>
          <a:bodyPr>
            <a:normAutofit fontScale="85000" lnSpcReduction="20000"/>
          </a:bodyPr>
          <a:lstStyle/>
          <a:p>
            <a:r>
              <a:rPr lang="ru-RU" dirty="0" smtClean="0"/>
              <a:t>. Кроме того, Левитан был в тесных </a:t>
            </a:r>
            <a:r>
              <a:rPr lang="ru-RU" dirty="0" err="1" smtClean="0"/>
              <a:t>дужественных</a:t>
            </a:r>
            <a:r>
              <a:rPr lang="ru-RU" dirty="0" smtClean="0"/>
              <a:t> связях с А.П.Чеховым. Они даже отдыхали вместе в одной усадьбе в Бабкине. Пребывание в усадьбе было плодотворным в плане творчества у Левитана. Он написал такие работы как "Река Истра", один из шедевров "</a:t>
            </a:r>
            <a:r>
              <a:rPr lang="ru-RU" dirty="0" smtClean="0">
                <a:hlinkClick r:id="rId3"/>
              </a:rPr>
              <a:t>Березовая роща</a:t>
            </a:r>
            <a:r>
              <a:rPr lang="ru-RU" dirty="0" smtClean="0"/>
              <a:t>". </a:t>
            </a:r>
          </a:p>
          <a:p>
            <a:endParaRPr lang="ru-RU" dirty="0"/>
          </a:p>
        </p:txBody>
      </p:sp>
      <p:sp>
        <p:nvSpPr>
          <p:cNvPr id="4" name="Заголовок 3"/>
          <p:cNvSpPr>
            <a:spLocks noGrp="1"/>
          </p:cNvSpPr>
          <p:nvPr>
            <p:ph type="title"/>
          </p:nvPr>
        </p:nvSpPr>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Крымский пейзаж.jpg"/>
          <p:cNvPicPr>
            <a:picLocks noGrp="1" noChangeAspect="1"/>
          </p:cNvPicPr>
          <p:nvPr>
            <p:ph sz="quarter" idx="1"/>
          </p:nvPr>
        </p:nvPicPr>
        <p:blipFill>
          <a:blip r:embed="rId2"/>
          <a:stretch>
            <a:fillRect/>
          </a:stretch>
        </p:blipFill>
        <p:spPr>
          <a:xfrm>
            <a:off x="785786" y="1213330"/>
            <a:ext cx="5798860" cy="4358810"/>
          </a:xfrm>
        </p:spPr>
      </p:pic>
      <p:sp>
        <p:nvSpPr>
          <p:cNvPr id="3" name="Текст 2"/>
          <p:cNvSpPr>
            <a:spLocks noGrp="1"/>
          </p:cNvSpPr>
          <p:nvPr>
            <p:ph type="body" idx="2"/>
          </p:nvPr>
        </p:nvSpPr>
        <p:spPr/>
        <p:txBody>
          <a:bodyPr>
            <a:normAutofit fontScale="77500" lnSpcReduction="20000"/>
          </a:bodyPr>
          <a:lstStyle/>
          <a:p>
            <a:r>
              <a:rPr lang="ru-RU" dirty="0" smtClean="0"/>
              <a:t>В 1886 году Левитан едет в Крым. Там появляются его знаменитые крымские пейзажи. Причем, писал он не </a:t>
            </a:r>
            <a:r>
              <a:rPr lang="ru-RU" dirty="0" err="1" smtClean="0"/>
              <a:t>заезжанные</a:t>
            </a:r>
            <a:r>
              <a:rPr lang="ru-RU" dirty="0" smtClean="0"/>
              <a:t> туристами места и парадные улицы, а незнакомые, тихие уголки природы благодатного края. В начале 1887 года эти этюды были </a:t>
            </a:r>
            <a:r>
              <a:rPr lang="ru-RU" dirty="0" err="1" smtClean="0"/>
              <a:t>выставленны</a:t>
            </a:r>
            <a:r>
              <a:rPr lang="ru-RU" dirty="0" smtClean="0"/>
              <a:t> на Периодической выставке Московского общества и достаточно быстро </a:t>
            </a:r>
            <a:r>
              <a:rPr lang="ru-RU" dirty="0" err="1" smtClean="0"/>
              <a:t>раскупились</a:t>
            </a:r>
            <a:r>
              <a:rPr lang="ru-RU" dirty="0" smtClean="0"/>
              <a:t>.</a:t>
            </a:r>
          </a:p>
          <a:p>
            <a:endParaRPr lang="ru-RU" dirty="0"/>
          </a:p>
        </p:txBody>
      </p:sp>
      <p:sp>
        <p:nvSpPr>
          <p:cNvPr id="4" name="Заголовок 3"/>
          <p:cNvSpPr>
            <a:spLocks noGrp="1"/>
          </p:cNvSpPr>
          <p:nvPr>
            <p:ph type="title"/>
          </p:nvPr>
        </p:nvSpPr>
        <p:spPr/>
        <p:txBody>
          <a:bodyPr/>
          <a:lstStyle/>
          <a:p>
            <a:r>
              <a:rPr lang="ru-RU" dirty="0" smtClean="0"/>
              <a:t>Крым.</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Волга.jpg"/>
          <p:cNvPicPr>
            <a:picLocks noGrp="1" noChangeAspect="1"/>
          </p:cNvPicPr>
          <p:nvPr>
            <p:ph sz="quarter" idx="1"/>
          </p:nvPr>
        </p:nvPicPr>
        <p:blipFill>
          <a:blip r:embed="rId2"/>
          <a:stretch>
            <a:fillRect/>
          </a:stretch>
        </p:blipFill>
        <p:spPr>
          <a:xfrm>
            <a:off x="457200" y="1377696"/>
            <a:ext cx="6248400" cy="3874008"/>
          </a:xfrm>
        </p:spPr>
      </p:pic>
      <p:sp>
        <p:nvSpPr>
          <p:cNvPr id="3" name="Текст 2"/>
          <p:cNvSpPr>
            <a:spLocks noGrp="1"/>
          </p:cNvSpPr>
          <p:nvPr>
            <p:ph type="body" idx="2"/>
          </p:nvPr>
        </p:nvSpPr>
        <p:spPr/>
        <p:txBody>
          <a:bodyPr>
            <a:normAutofit fontScale="77500" lnSpcReduction="20000"/>
          </a:bodyPr>
          <a:lstStyle/>
          <a:p>
            <a:r>
              <a:rPr lang="ru-RU" dirty="0" smtClean="0"/>
              <a:t>Весной 1887 года Левитан едет на Волгу, за новыми впечатлениями. Но поездка эта не доставила ему ожидаемого удовольствия. Волга встретила его пасмурным небом, дождливой погодой. Не найдя там ожидаемого, Левитан уехал обратно в Москву. Тем не менее, были написаны картины "</a:t>
            </a:r>
            <a:r>
              <a:rPr lang="ru-RU" dirty="0" smtClean="0">
                <a:hlinkClick r:id="rId3"/>
              </a:rPr>
              <a:t>Разлив на Суре</a:t>
            </a:r>
            <a:r>
              <a:rPr lang="ru-RU" dirty="0" smtClean="0"/>
              <a:t>" и "</a:t>
            </a:r>
            <a:r>
              <a:rPr lang="ru-RU" dirty="0" smtClean="0">
                <a:hlinkClick r:id="rId4"/>
              </a:rPr>
              <a:t>Вечер на Волге</a:t>
            </a:r>
            <a:r>
              <a:rPr lang="ru-RU" dirty="0" smtClean="0"/>
              <a:t>".</a:t>
            </a:r>
          </a:p>
          <a:p>
            <a:endParaRPr lang="ru-RU" dirty="0"/>
          </a:p>
        </p:txBody>
      </p:sp>
      <p:sp>
        <p:nvSpPr>
          <p:cNvPr id="4" name="Заголовок 3"/>
          <p:cNvSpPr>
            <a:spLocks noGrp="1"/>
          </p:cNvSpPr>
          <p:nvPr>
            <p:ph type="title"/>
          </p:nvPr>
        </p:nvSpPr>
        <p:spPr/>
        <p:txBody>
          <a:bodyPr/>
          <a:lstStyle/>
          <a:p>
            <a:r>
              <a:rPr lang="ru-RU" dirty="0" smtClean="0"/>
              <a:t>Волга.</a:t>
            </a:r>
            <a:endParaRPr lang="ru-RU"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158</TotalTime>
  <Words>1645</Words>
  <PresentationFormat>Экран (4:3)</PresentationFormat>
  <Paragraphs>199</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Бумажная</vt:lpstr>
      <vt:lpstr>Русский художник - И.И.Левитан.</vt:lpstr>
      <vt:lpstr>Исаак Ильич Левитан</vt:lpstr>
      <vt:lpstr>Художники.</vt:lpstr>
      <vt:lpstr>Образование.</vt:lpstr>
      <vt:lpstr>Работы Левитана.</vt:lpstr>
      <vt:lpstr>Слайд 6</vt:lpstr>
      <vt:lpstr>Слайд 7</vt:lpstr>
      <vt:lpstr>Крым.</vt:lpstr>
      <vt:lpstr>Волга.</vt:lpstr>
      <vt:lpstr>Западная Европа. Италия.</vt:lpstr>
      <vt:lpstr>Тихая обитель.</vt:lpstr>
      <vt:lpstr>После 1892 года.</vt:lpstr>
      <vt:lpstr>Март.</vt:lpstr>
      <vt:lpstr>Пастель.</vt:lpstr>
      <vt:lpstr>Натюрморт.</vt:lpstr>
      <vt:lpstr>Лунная ночь.</vt:lpstr>
      <vt:lpstr>Буря.Дождь.</vt:lpstr>
      <vt:lpstr>Русь.Озеро.</vt:lpstr>
      <vt:lpstr>Золотая осень. </vt:lpstr>
      <vt:lpstr>Пейзажи Исаака Левитана часто называют шедеврами. Он не просто изобразил знакомые многим пейзажи. Иногда говорят: "Художник воспел красоту природы". Это выражение означает, что в свои картины он вложил всю силу любви. Картины Левитана действительно полны любви к родной природе. Они похожи на красивую музыку и на утонченную поэзию. Глядя на картину Левитана "Золотая осень", вспоминаешь и музыку русских композиторов, и лучшие строки русской поэзии об осени. "Очей очарование", "в багрец и золото одетые леса" - эти слова Пушкина очень подходят к "Золотой осени".   На полотне мы видим характерный русский пейзаж. Спокойный день в середине осени. Солнце светит, но уже не так ярко. Перед глазами открывается русский простор: поля, рощи, река. Синее с белыми облачками небо на горизонте сходится с линией леса. Узкая речка с невысокими берегами пересекает картину вертикально, помогая глазу зрителя увидеть перспективу. Четкими вертикальными мазками художник показывает движение воды.   Перед нами березовая рощица. Береза - очень живописное дерево. Левитан, как и многие художники, любил березы, часто изображал их в своих пейзажах. Осень уже окрасила природу в свои осенние цвета: желтый, золотистый оранжевый. Они такие яркие, что сначала кажется: вся картина написана разными тонами желтого цвета. Но это лишь на первый взгляд. Присмотревшись, мы видим, что и трава на переднем плане еще зеленая, только начала желтеть. И дальнее поле, за которым виднеется несколько деревенских домов, еще зеленое. И рощица на правом берегу еще бодро зеленеет.     Но наше внимание приковано именно к желтым березкам. Их листва трепещет на ветру, переливается как золото в солнечном свете. В пейзаже нет грусти, наоборот, настроение умиротворенное, спокойное. Это золотая осень. Она очаровывает красотой. </vt:lpstr>
      <vt:lpstr>Весна.</vt:lpstr>
      <vt:lpstr>Пейзажи Левитана.</vt:lpstr>
      <vt:lpstr>Графика Левитана.</vt:lpstr>
      <vt:lpstr>И.И.Левитан.</vt:lpstr>
      <vt:lpstr>Сочинение  по картине «Дорога в деревне».</vt:lpstr>
      <vt:lpstr>Ход урока.</vt:lpstr>
      <vt:lpstr>Оборудование.</vt:lpstr>
      <vt:lpstr>Ход урока.</vt:lpstr>
      <vt:lpstr>Тема урока.</vt:lpstr>
      <vt:lpstr>Биография И.Левитана.</vt:lpstr>
      <vt:lpstr>Осенний день. Сокольники.</vt:lpstr>
      <vt:lpstr> Рассказ экскурсовода.</vt:lpstr>
      <vt:lpstr>Крымский период.</vt:lpstr>
      <vt:lpstr>Волжские работы.</vt:lpstr>
      <vt:lpstr>Западная Европа.</vt:lpstr>
      <vt:lpstr>Владимирский период.</vt:lpstr>
      <vt:lpstr>Натюрморты Левитана.</vt:lpstr>
      <vt:lpstr>Картина «Золотая осень».</vt:lpstr>
      <vt:lpstr>Заключительный период творчества. </vt:lpstr>
      <vt:lpstr>Памяти художника.</vt:lpstr>
      <vt:lpstr>Новодевичье кладбище.</vt:lpstr>
      <vt:lpstr>Современники о И.И.Левитане.</vt:lpstr>
      <vt:lpstr>Левитан И. -портрет</vt:lpstr>
      <vt:lpstr>Используемая 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художник И.И.Левитан.</dc:title>
  <dc:creator>Наталья</dc:creator>
  <cp:lastModifiedBy>Наталья</cp:lastModifiedBy>
  <cp:revision>72</cp:revision>
  <dcterms:created xsi:type="dcterms:W3CDTF">2013-04-07T09:38:47Z</dcterms:created>
  <dcterms:modified xsi:type="dcterms:W3CDTF">2013-04-07T12:23:00Z</dcterms:modified>
</cp:coreProperties>
</file>