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4" r:id="rId3"/>
    <p:sldId id="275" r:id="rId4"/>
    <p:sldId id="259" r:id="rId5"/>
    <p:sldId id="260" r:id="rId6"/>
    <p:sldId id="277" r:id="rId7"/>
    <p:sldId id="266" r:id="rId8"/>
    <p:sldId id="278" r:id="rId9"/>
    <p:sldId id="279" r:id="rId10"/>
    <p:sldId id="261" r:id="rId11"/>
    <p:sldId id="276" r:id="rId12"/>
    <p:sldId id="280" r:id="rId13"/>
    <p:sldId id="262" r:id="rId14"/>
    <p:sldId id="265" r:id="rId15"/>
    <p:sldId id="267" r:id="rId16"/>
    <p:sldId id="281" r:id="rId17"/>
    <p:sldId id="268" r:id="rId18"/>
    <p:sldId id="282" r:id="rId19"/>
    <p:sldId id="270" r:id="rId20"/>
    <p:sldId id="272" r:id="rId21"/>
    <p:sldId id="283" r:id="rId22"/>
    <p:sldId id="273" r:id="rId23"/>
    <p:sldId id="284" r:id="rId24"/>
    <p:sldId id="285" r:id="rId25"/>
    <p:sldId id="286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AE4117-6DC3-44A4-84BD-1356A910C4E5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A893DF-4327-48BD-8EF9-F7802151D5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43998" cy="4857784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latin typeface="+mn-lt"/>
              </a:rPr>
              <a:t>4 класс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Интегрированный урок</a:t>
            </a:r>
            <a:br>
              <a:rPr lang="ru-RU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(русский язык +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литературное чтение +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ИЗО +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технология)</a:t>
            </a: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6143644"/>
            <a:ext cx="7854696" cy="428628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4572032" cy="35719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Алексей Саврасов. Грачи прилетели.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000108"/>
            <a:ext cx="3786214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"Окраина захолустного городка, старая церковь, покосившийся забор, тающий снег и на первом плане несколько березок, на которых уселись прилетевшие грачи, - и только... Какая простота! Но за этой простотой вы чувствуете мягкую, хорошую душу художника, которому все это дорого и близко его сердцу".</a:t>
            </a:r>
          </a:p>
          <a:p>
            <a:pPr>
              <a:buNone/>
            </a:pPr>
            <a:r>
              <a:rPr lang="ru-RU" dirty="0" smtClean="0"/>
              <a:t>                                                    	       Исаак Левитан</a:t>
            </a:r>
            <a:endParaRPr lang="ru-RU" dirty="0"/>
          </a:p>
        </p:txBody>
      </p:sp>
      <p:pic>
        <p:nvPicPr>
          <p:cNvPr id="3074" name="Picture 2" descr="C:\Users\Lacost\Desktop\открытый урок пейзаж\Алексей Саврасов. Грачи прилетели. 18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06041"/>
            <a:ext cx="4429155" cy="57676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500042"/>
            <a:ext cx="4643470" cy="134704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3700" b="1" dirty="0" smtClean="0">
                <a:latin typeface="+mn-lt"/>
              </a:rPr>
              <a:t>Снег    </a:t>
            </a:r>
            <a:r>
              <a:rPr lang="ru-RU" sz="2700" b="1" dirty="0" smtClean="0">
                <a:latin typeface="+mn-lt"/>
              </a:rPr>
              <a:t>– потемнел, стал рыхлым, грязноватым.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5857892"/>
            <a:ext cx="4143404" cy="500066"/>
          </a:xfrm>
        </p:spPr>
        <p:txBody>
          <a:bodyPr/>
          <a:lstStyle/>
          <a:p>
            <a:r>
              <a:rPr lang="ru-RU" sz="1800" b="0" dirty="0" smtClean="0">
                <a:solidFill>
                  <a:srgbClr val="002060"/>
                </a:solidFill>
              </a:rPr>
              <a:t>Алексей Саврасов. Грачи прилетели.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86248" y="1785926"/>
            <a:ext cx="4643469" cy="16430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Солнце  </a:t>
            </a:r>
            <a:r>
              <a:rPr lang="ru-RU" dirty="0" smtClean="0"/>
              <a:t>– чуть просвечивает сквозь облака, еще неяркое.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6248" y="5000636"/>
            <a:ext cx="457203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Грачи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обживают гнезда, хлопочут на деревьях.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86249" y="3714752"/>
            <a:ext cx="4400552" cy="12144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Небо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покрыто сероватыми тучами, есть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голубые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просветы.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7" name="Picture 3" descr="C:\Users\Lacost\Desktop\открытый урок пейзаж\Алексей Саврасов. Грачи прилетели. 18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714356"/>
            <a:ext cx="3876675" cy="5048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43372" y="714356"/>
            <a:ext cx="121444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Снег </a:t>
            </a:r>
            <a:endParaRPr lang="ru-RU" sz="3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000240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Солнце </a:t>
            </a:r>
            <a:endParaRPr lang="ru-RU" sz="3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643314"/>
            <a:ext cx="135732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Небо </a:t>
            </a:r>
            <a:endParaRPr lang="ru-RU" sz="3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000636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Грачи </a:t>
            </a:r>
            <a:endParaRPr lang="ru-RU" sz="3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257148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281518" cy="62151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Уходи зима седая!</a:t>
            </a:r>
          </a:p>
          <a:p>
            <a:pPr>
              <a:buNone/>
            </a:pPr>
            <a:r>
              <a:rPr lang="ru-RU" dirty="0" smtClean="0"/>
              <a:t>Уж красавицы Весны</a:t>
            </a:r>
          </a:p>
          <a:p>
            <a:pPr>
              <a:buNone/>
            </a:pPr>
            <a:r>
              <a:rPr lang="ru-RU" dirty="0" smtClean="0"/>
              <a:t>Колесница золотая</a:t>
            </a:r>
          </a:p>
          <a:p>
            <a:pPr>
              <a:buNone/>
            </a:pPr>
            <a:r>
              <a:rPr lang="ru-RU" dirty="0" smtClean="0"/>
              <a:t>Мчится с горной вышины!</a:t>
            </a:r>
          </a:p>
          <a:p>
            <a:pPr>
              <a:buNone/>
            </a:pPr>
            <a:r>
              <a:rPr lang="ru-RU" dirty="0" smtClean="0"/>
              <a:t>    Старой спорить ли, тщедушной,</a:t>
            </a:r>
          </a:p>
          <a:p>
            <a:pPr>
              <a:buNone/>
            </a:pPr>
            <a:r>
              <a:rPr lang="ru-RU" dirty="0" smtClean="0"/>
              <a:t>    С ней – царицею цветов,</a:t>
            </a:r>
          </a:p>
          <a:p>
            <a:pPr>
              <a:buNone/>
            </a:pPr>
            <a:r>
              <a:rPr lang="ru-RU" dirty="0" smtClean="0"/>
              <a:t>    С целой армией воздушной</a:t>
            </a:r>
          </a:p>
          <a:p>
            <a:pPr>
              <a:buNone/>
            </a:pPr>
            <a:r>
              <a:rPr lang="ru-RU" dirty="0" smtClean="0"/>
              <a:t>    Благовонных ветерков!</a:t>
            </a:r>
          </a:p>
          <a:p>
            <a:pPr>
              <a:buNone/>
            </a:pPr>
            <a:r>
              <a:rPr lang="ru-RU" dirty="0" smtClean="0"/>
              <a:t>А что шума, что гулянья,</a:t>
            </a:r>
          </a:p>
          <a:p>
            <a:pPr>
              <a:buNone/>
            </a:pPr>
            <a:r>
              <a:rPr lang="ru-RU" dirty="0" smtClean="0"/>
              <a:t>Теплых ливней и лучей,</a:t>
            </a:r>
          </a:p>
          <a:p>
            <a:pPr>
              <a:buNone/>
            </a:pPr>
            <a:r>
              <a:rPr lang="ru-RU" dirty="0" smtClean="0"/>
              <a:t>И чириканья, и пенья!..</a:t>
            </a:r>
          </a:p>
          <a:p>
            <a:pPr>
              <a:buNone/>
            </a:pPr>
            <a:r>
              <a:rPr lang="ru-RU" dirty="0" smtClean="0"/>
              <a:t>Уходи себе скорей!</a:t>
            </a:r>
          </a:p>
          <a:p>
            <a:pPr>
              <a:buNone/>
            </a:pPr>
            <a:r>
              <a:rPr lang="ru-RU" dirty="0" smtClean="0"/>
              <a:t>     У нее не лук, не стрелы,</a:t>
            </a:r>
          </a:p>
          <a:p>
            <a:pPr>
              <a:buNone/>
            </a:pPr>
            <a:r>
              <a:rPr lang="ru-RU" dirty="0" smtClean="0"/>
              <a:t>     Улыбнулась лишь – и ты,</a:t>
            </a:r>
          </a:p>
          <a:p>
            <a:pPr>
              <a:buNone/>
            </a:pPr>
            <a:r>
              <a:rPr lang="ru-RU" dirty="0" smtClean="0"/>
              <a:t>     Подобрав свой саван белый</a:t>
            </a:r>
          </a:p>
          <a:p>
            <a:pPr>
              <a:buNone/>
            </a:pPr>
            <a:r>
              <a:rPr lang="ru-RU" dirty="0" smtClean="0"/>
              <a:t>     Поползла в овраг, в кусты!...</a:t>
            </a:r>
          </a:p>
          <a:p>
            <a:pPr>
              <a:buNone/>
            </a:pPr>
            <a:r>
              <a:rPr lang="ru-RU" dirty="0" smtClean="0"/>
              <a:t>Да найдут и по оврагам.</a:t>
            </a:r>
          </a:p>
          <a:p>
            <a:pPr>
              <a:buNone/>
            </a:pPr>
            <a:r>
              <a:rPr lang="ru-RU" dirty="0" smtClean="0"/>
              <a:t>Вот – уж пчел рои шумят.</a:t>
            </a:r>
          </a:p>
          <a:p>
            <a:pPr>
              <a:buNone/>
            </a:pPr>
            <a:r>
              <a:rPr lang="ru-RU" dirty="0" smtClean="0"/>
              <a:t>И летят победным флагом</a:t>
            </a:r>
          </a:p>
          <a:p>
            <a:pPr>
              <a:buNone/>
            </a:pPr>
            <a:r>
              <a:rPr lang="ru-RU" dirty="0" smtClean="0"/>
              <a:t>Пестрый бабочек отряд!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5715015"/>
            <a:ext cx="4038600" cy="6399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А. Майков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928670"/>
            <a:ext cx="3571900" cy="446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86454"/>
            <a:ext cx="5072098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Исаак Левитан. Март.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571612"/>
            <a:ext cx="2971792" cy="47463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Весна! Весна по всем приметам, </a:t>
            </a:r>
            <a:br>
              <a:rPr lang="ru-RU" dirty="0" smtClean="0"/>
            </a:br>
            <a:r>
              <a:rPr lang="ru-RU" dirty="0" smtClean="0"/>
              <a:t>Куда теперь я ни взгляну. </a:t>
            </a:r>
            <a:br>
              <a:rPr lang="ru-RU" dirty="0" smtClean="0"/>
            </a:br>
            <a:r>
              <a:rPr lang="ru-RU" dirty="0" smtClean="0"/>
              <a:t>Весна с улыбкой и приветом… </a:t>
            </a:r>
            <a:br>
              <a:rPr lang="ru-RU" dirty="0" smtClean="0"/>
            </a:br>
            <a:r>
              <a:rPr lang="ru-RU" dirty="0" smtClean="0"/>
              <a:t>Затем жить стоит в мире этом, </a:t>
            </a:r>
            <a:br>
              <a:rPr lang="ru-RU" dirty="0" smtClean="0"/>
            </a:br>
            <a:r>
              <a:rPr lang="ru-RU" dirty="0" smtClean="0"/>
              <a:t>Чтоб видеть русскую Весну!</a:t>
            </a:r>
          </a:p>
          <a:p>
            <a:pPr algn="r">
              <a:buNone/>
            </a:pPr>
            <a:r>
              <a:rPr lang="ru-RU" sz="1700" dirty="0" smtClean="0"/>
              <a:t>                            (Алексей Жемчужников)</a:t>
            </a:r>
            <a:endParaRPr lang="ru-RU" sz="1700" dirty="0"/>
          </a:p>
        </p:txBody>
      </p:sp>
      <p:pic>
        <p:nvPicPr>
          <p:cNvPr id="2050" name="Picture 2" descr="C:\Users\Lacost\Desktop\открытый урок пейзаж\И. Левитан Мар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234" y="739409"/>
            <a:ext cx="5674651" cy="51184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143644"/>
            <a:ext cx="5786478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Исаак  Левитан.  Весна. Большая вода.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6578" y="2786058"/>
            <a:ext cx="2514560" cy="4071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cost\Desktop\открытый урок пейзаж\большая вод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14290"/>
            <a:ext cx="5786478" cy="6065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43314"/>
            <a:ext cx="4143404" cy="571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Б. Щербаков. Вода уходит.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6429396"/>
            <a:ext cx="4714876" cy="285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Б. </a:t>
            </a:r>
            <a:r>
              <a:rPr lang="ru-RU" sz="2000" dirty="0" err="1" smtClean="0">
                <a:solidFill>
                  <a:srgbClr val="002060"/>
                </a:solidFill>
              </a:rPr>
              <a:t>Щербаков.Апрельское</a:t>
            </a:r>
            <a:r>
              <a:rPr lang="ru-RU" sz="2000" dirty="0" smtClean="0">
                <a:solidFill>
                  <a:srgbClr val="002060"/>
                </a:solidFill>
              </a:rPr>
              <a:t> солнце.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Lacost\Desktop\открытый урок пейзаж\Б. Щербаков Вода уходи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571480"/>
            <a:ext cx="4827412" cy="3143272"/>
          </a:xfrm>
          <a:prstGeom prst="rect">
            <a:avLst/>
          </a:prstGeom>
          <a:noFill/>
        </p:spPr>
      </p:pic>
      <p:pic>
        <p:nvPicPr>
          <p:cNvPr id="5123" name="Picture 3" descr="C:\Users\Lacost\Desktop\открытый урок пейзаж\Б. Щербаков Апрельское солнц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24068" y="3000372"/>
            <a:ext cx="4462349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257148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714487"/>
            <a:ext cx="4500594" cy="35004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Улыбкой ясною природа</a:t>
            </a:r>
          </a:p>
          <a:p>
            <a:pPr>
              <a:buNone/>
            </a:pPr>
            <a:r>
              <a:rPr lang="ru-RU" dirty="0" smtClean="0"/>
              <a:t>Сквозь сон встречает </a:t>
            </a:r>
          </a:p>
          <a:p>
            <a:pPr>
              <a:buNone/>
            </a:pPr>
            <a:r>
              <a:rPr lang="ru-RU" dirty="0" smtClean="0"/>
              <a:t>                               утро года,</a:t>
            </a:r>
          </a:p>
          <a:p>
            <a:pPr>
              <a:buNone/>
            </a:pPr>
            <a:r>
              <a:rPr lang="ru-RU" dirty="0" smtClean="0"/>
              <a:t>Синея, блещут небеса,</a:t>
            </a:r>
          </a:p>
          <a:p>
            <a:pPr>
              <a:buNone/>
            </a:pPr>
            <a:r>
              <a:rPr lang="ru-RU" dirty="0" smtClean="0"/>
              <a:t>Еще прозрачные леса</a:t>
            </a:r>
          </a:p>
          <a:p>
            <a:pPr>
              <a:buNone/>
            </a:pPr>
            <a:r>
              <a:rPr lang="ru-RU" dirty="0" smtClean="0"/>
              <a:t>Как будто пухом зеленеют.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357827"/>
            <a:ext cx="4038600" cy="7143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А. Пушкин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000108"/>
            <a:ext cx="3500462" cy="41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90" y="6429396"/>
            <a:ext cx="71438" cy="71438"/>
          </a:xfrm>
        </p:spPr>
        <p:txBody>
          <a:bodyPr>
            <a:normAutofit fontScale="90000"/>
          </a:bodyPr>
          <a:lstStyle/>
          <a:p>
            <a:pPr algn="ctr"/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500702"/>
            <a:ext cx="4857784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Василий </a:t>
            </a:r>
            <a:r>
              <a:rPr lang="ru-RU" sz="2400" dirty="0" err="1" smtClean="0">
                <a:solidFill>
                  <a:srgbClr val="002060"/>
                </a:solidFill>
              </a:rPr>
              <a:t>Бакшеев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Голубая</a:t>
            </a:r>
            <a:r>
              <a:rPr lang="ru-RU" sz="2400" dirty="0" smtClean="0">
                <a:solidFill>
                  <a:srgbClr val="002060"/>
                </a:solidFill>
              </a:rPr>
              <a:t> весна.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Lacost\Desktop\открытый урок пейзаж\Бакшеев Василий Ник. Голубая вес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85728"/>
            <a:ext cx="7263544" cy="52816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272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281518" cy="5854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Растаял снег среди полей,</a:t>
            </a:r>
          </a:p>
          <a:p>
            <a:pPr>
              <a:buNone/>
            </a:pPr>
            <a:r>
              <a:rPr lang="ru-RU" dirty="0" smtClean="0"/>
              <a:t>Сбегает под гору ручей,</a:t>
            </a:r>
          </a:p>
          <a:p>
            <a:pPr>
              <a:buNone/>
            </a:pPr>
            <a:r>
              <a:rPr lang="ru-RU" dirty="0" smtClean="0"/>
              <a:t>И пробивается трава,</a:t>
            </a:r>
          </a:p>
          <a:p>
            <a:pPr>
              <a:buNone/>
            </a:pPr>
            <a:r>
              <a:rPr lang="ru-RU" dirty="0" smtClean="0"/>
              <a:t>В лесу </a:t>
            </a:r>
          </a:p>
          <a:p>
            <a:pPr>
              <a:buNone/>
            </a:pPr>
            <a:r>
              <a:rPr lang="ru-RU" dirty="0" smtClean="0"/>
              <a:t>       фиалки распустились,</a:t>
            </a:r>
          </a:p>
          <a:p>
            <a:pPr>
              <a:buNone/>
            </a:pPr>
            <a:r>
              <a:rPr lang="ru-RU" dirty="0" smtClean="0"/>
              <a:t>И яркой зеленью оделись</a:t>
            </a:r>
          </a:p>
          <a:p>
            <a:pPr>
              <a:buNone/>
            </a:pPr>
            <a:r>
              <a:rPr lang="ru-RU" dirty="0" smtClean="0"/>
              <a:t>Кусточки все и дерева.</a:t>
            </a:r>
          </a:p>
          <a:p>
            <a:pPr>
              <a:buNone/>
            </a:pPr>
            <a:r>
              <a:rPr lang="ru-RU" dirty="0" smtClean="0"/>
              <a:t>Родимых мест </a:t>
            </a:r>
          </a:p>
          <a:p>
            <a:pPr>
              <a:buNone/>
            </a:pPr>
            <a:r>
              <a:rPr lang="ru-RU" dirty="0" smtClean="0"/>
              <a:t>                     знакомый вид</a:t>
            </a:r>
          </a:p>
          <a:p>
            <a:pPr>
              <a:buNone/>
            </a:pPr>
            <a:r>
              <a:rPr lang="ru-RU" dirty="0" smtClean="0"/>
              <a:t>Мне снова душу веселит…</a:t>
            </a:r>
          </a:p>
          <a:p>
            <a:pPr>
              <a:buNone/>
            </a:pPr>
            <a:r>
              <a:rPr lang="ru-RU" dirty="0" smtClean="0"/>
              <a:t>                      (С. Дрожжин)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210080" cy="5854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Люблю грозу в начале мая,</a:t>
            </a:r>
          </a:p>
          <a:p>
            <a:pPr>
              <a:buNone/>
            </a:pPr>
            <a:r>
              <a:rPr lang="ru-RU" dirty="0" smtClean="0"/>
              <a:t>Когда весенний </a:t>
            </a:r>
          </a:p>
          <a:p>
            <a:pPr>
              <a:buNone/>
            </a:pPr>
            <a:r>
              <a:rPr lang="ru-RU" dirty="0" smtClean="0"/>
              <a:t>                     первый гром,</a:t>
            </a:r>
          </a:p>
          <a:p>
            <a:pPr>
              <a:buNone/>
            </a:pPr>
            <a:r>
              <a:rPr lang="ru-RU" dirty="0" smtClean="0"/>
              <a:t>Как бы </a:t>
            </a:r>
            <a:r>
              <a:rPr lang="ru-RU" dirty="0" err="1" smtClean="0"/>
              <a:t>резвяся</a:t>
            </a:r>
            <a:r>
              <a:rPr lang="ru-RU" dirty="0" smtClean="0"/>
              <a:t> и играя,</a:t>
            </a:r>
          </a:p>
          <a:p>
            <a:pPr>
              <a:buNone/>
            </a:pPr>
            <a:r>
              <a:rPr lang="ru-RU" dirty="0" smtClean="0"/>
              <a:t>Грохочет в небе </a:t>
            </a:r>
            <a:r>
              <a:rPr lang="ru-RU" dirty="0" err="1" smtClean="0"/>
              <a:t>голубом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Гремят раскаты молодые,</a:t>
            </a:r>
          </a:p>
          <a:p>
            <a:pPr>
              <a:buNone/>
            </a:pPr>
            <a:r>
              <a:rPr lang="ru-RU" dirty="0" smtClean="0"/>
              <a:t>Вот дождик брызнул, </a:t>
            </a:r>
          </a:p>
          <a:p>
            <a:pPr>
              <a:buNone/>
            </a:pPr>
            <a:r>
              <a:rPr lang="ru-RU" dirty="0" smtClean="0"/>
              <a:t>                          пыль летит,</a:t>
            </a:r>
          </a:p>
          <a:p>
            <a:pPr>
              <a:buNone/>
            </a:pPr>
            <a:r>
              <a:rPr lang="ru-RU" dirty="0" smtClean="0"/>
              <a:t>повисли перлы дождевые,</a:t>
            </a:r>
          </a:p>
          <a:p>
            <a:pPr>
              <a:buNone/>
            </a:pPr>
            <a:r>
              <a:rPr lang="ru-RU" dirty="0" smtClean="0"/>
              <a:t>и солнце нити золотит ….</a:t>
            </a:r>
          </a:p>
          <a:p>
            <a:pPr>
              <a:buNone/>
            </a:pPr>
            <a:r>
              <a:rPr lang="ru-RU" dirty="0" smtClean="0"/>
              <a:t>                        (Ф. Тютчев)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034" y="5357826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8" name="Овал 7"/>
          <p:cNvSpPr/>
          <p:nvPr/>
        </p:nvSpPr>
        <p:spPr>
          <a:xfrm>
            <a:off x="4929190" y="5357826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4214842" cy="4286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Николай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Ромадин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 Цветущий бугор.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929330"/>
            <a:ext cx="4572032" cy="4286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Николай </a:t>
            </a:r>
            <a:r>
              <a:rPr lang="ru-RU" sz="2400" dirty="0" err="1" smtClean="0">
                <a:solidFill>
                  <a:srgbClr val="002060"/>
                </a:solidFill>
              </a:rPr>
              <a:t>Ромадин</a:t>
            </a:r>
            <a:r>
              <a:rPr lang="ru-RU" dirty="0" smtClean="0">
                <a:solidFill>
                  <a:srgbClr val="002060"/>
                </a:solidFill>
              </a:rPr>
              <a:t>. Весенний день.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Lacost\Desktop\открытый урок пейзаж\Н.Ромадин Цветущий бугор 1973 г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5728"/>
            <a:ext cx="4643470" cy="3786680"/>
          </a:xfrm>
          <a:prstGeom prst="rect">
            <a:avLst/>
          </a:prstGeom>
          <a:noFill/>
        </p:spPr>
      </p:pic>
      <p:pic>
        <p:nvPicPr>
          <p:cNvPr id="8195" name="Picture 3" descr="C:\Users\Lacost\Desktop\открытый урок пейзаж\ромадин весенний дожд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9403" y="2428868"/>
            <a:ext cx="4577906" cy="3543299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071538" y="5072074"/>
            <a:ext cx="142876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7" name="Овал 6"/>
          <p:cNvSpPr/>
          <p:nvPr/>
        </p:nvSpPr>
        <p:spPr>
          <a:xfrm>
            <a:off x="6143636" y="642918"/>
            <a:ext cx="150019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1.94444E-6 -0.33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33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+mn-lt"/>
              </a:rPr>
              <a:t>Притча “КРАСОТА”  В.А. Сухомлинский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latin typeface="+mn-lt"/>
              </a:rPr>
              <a:t>Узенькой тропинкой шли два путника. С одной стороны плескалось синее море, с другой – стояли горы.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Шли путники долго. Они искали красоту. Один из них был человек с горячим сердцем, другой – человек с холодным сердцем.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Человек с горячим сердцем взглянул на море, и глаза его стали изумленными и ласковыми. Он сказал: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– Какое оно сильное, могучее, вечное – море.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А человек с холодным сердцем сказал: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– Да. Много воды.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Подошли путники к серому камню. У человека с горячим сердцем радостно вспыхнули глаза: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– Смотри, какой прекрасный цветок! Да это же и есть та красота, которую мы ищем!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– Где ты видишь прекрасный цветок? – удивился человек с холодным сердцем. – Это же серый камень. Вот и трещина на нем, вот и пылью покрыт он. Камень…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– Да, камень, но там, внутри, цветок розы, –  возразил человек с горячим сердцем. – Надо добраться, освободить его от каменного плена.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Человек с горячим сердцем много дней долбил и резал камень. А человек с холодным сердцем сидел на берегу и с тоской смотрел на море.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Наконец из-под осколков камня показался цветок изумительной красоты. Казалось, весь мир вокруг притаился, всматриваясь в красоту, которую освободил человек из каменного плена.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Даже горы поднялись выше. Даже волны морские затихали, и безбрежное море стало, как зеркало.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Только человек с холодным сердцем ничего не увидел. Он прикоснулся пальцем к чудесному изваянию и сказал:</a:t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– Да, крепкий камушек….</a:t>
            </a:r>
            <a:endParaRPr lang="ru-RU" sz="1800" b="1" dirty="0">
              <a:latin typeface="+mn-lt"/>
            </a:endParaRPr>
          </a:p>
        </p:txBody>
      </p:sp>
      <p:pic>
        <p:nvPicPr>
          <p:cNvPr id="3" name="Рисунок 2" descr="D:\4 класс\Уроки\Литературное чтение\Интеграция\Черновики\каменный цветок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4772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+mn-lt"/>
              </a:rPr>
              <a:t>Снеговик, лужи, весна, солнце.</a:t>
            </a:r>
            <a:endParaRPr lang="ru-RU" sz="4400" dirty="0">
              <a:latin typeface="+mn-lt"/>
            </a:endParaRPr>
          </a:p>
        </p:txBody>
      </p:sp>
      <p:pic>
        <p:nvPicPr>
          <p:cNvPr id="10242" name="Picture 2" descr="C:\Users\Lacost\Desktop\открытый урок пейзаж\скоро вес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500042"/>
            <a:ext cx="664981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715436" cy="642942"/>
          </a:xfrm>
        </p:spPr>
        <p:txBody>
          <a:bodyPr>
            <a:noAutofit/>
          </a:bodyPr>
          <a:lstStyle/>
          <a:p>
            <a:r>
              <a:rPr lang="ru-RU" sz="43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Весна, деревья, капель, отражение.</a:t>
            </a:r>
            <a:endParaRPr lang="ru-RU" sz="4300" dirty="0">
              <a:latin typeface="+mn-lt"/>
            </a:endParaRPr>
          </a:p>
        </p:txBody>
      </p:sp>
      <p:pic>
        <p:nvPicPr>
          <p:cNvPr id="5" name="Picture 4" descr="C:\Users\Lacost\Desktop\открытый урок пейзаж\весна деревья капель отраж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85728"/>
            <a:ext cx="5857916" cy="479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+mn-lt"/>
              </a:rPr>
              <a:t>Апрель, дорога, весна, деревья.</a:t>
            </a:r>
            <a:endParaRPr lang="ru-RU" sz="4400" dirty="0">
              <a:latin typeface="+mn-lt"/>
            </a:endParaRPr>
          </a:p>
        </p:txBody>
      </p:sp>
      <p:pic>
        <p:nvPicPr>
          <p:cNvPr id="11266" name="Picture 2" descr="C:\Users\Lacost\Desktop\открытый урок пейзаж\апрель весна дорога ма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642918"/>
            <a:ext cx="682392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715436" cy="100013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Весна, природа, радуга, дождь.</a:t>
            </a:r>
            <a:endParaRPr lang="ru-RU" dirty="0">
              <a:latin typeface="+mn-lt"/>
            </a:endParaRPr>
          </a:p>
        </p:txBody>
      </p:sp>
      <p:pic>
        <p:nvPicPr>
          <p:cNvPr id="5" name="Picture 3" descr="C:\Users\Lacost\Desktop\открытый урок пейзаж\весна дождь деревья дождь закат май пейзаж природа раду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500041"/>
            <a:ext cx="6786610" cy="5008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5716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Распространите текст художественными приемами выразительности.</a:t>
            </a:r>
            <a:endParaRPr lang="ru-RU" sz="3600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Пришла весна. Весна спорит с зимой. </a:t>
            </a:r>
          </a:p>
          <a:p>
            <a:pPr>
              <a:buNone/>
            </a:pPr>
            <a:r>
              <a:rPr lang="ru-RU" dirty="0" smtClean="0"/>
              <a:t>           Днем сильно греет солнце. Текут ручьи. Звенит капель. А ночью вдруг ударит мороз. Льдом затянет лужи. Вдруг закрутит вьюга. Повалит хлопьями снег. </a:t>
            </a:r>
          </a:p>
          <a:p>
            <a:pPr>
              <a:buNone/>
            </a:pPr>
            <a:r>
              <a:rPr lang="ru-RU" dirty="0" smtClean="0"/>
              <a:t>           Но скоро растает снег и лед. Небо станет </a:t>
            </a:r>
            <a:r>
              <a:rPr lang="ru-RU" dirty="0" err="1" smtClean="0"/>
              <a:t>голубым</a:t>
            </a:r>
            <a:r>
              <a:rPr lang="ru-RU" dirty="0" smtClean="0"/>
              <a:t>. Полетят легкие облака по небу. Зеленеет молодая травка. Появятся первые весенние цветы. На деревьях развернутся молодые листья. На березах покажутся сережки. В лесу будут слышны голоса птиц. Ярко засветит солнце.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571480"/>
            <a:ext cx="114272" cy="132608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3" y="857232"/>
            <a:ext cx="8143931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Существует одна очень древняя легенда. Будто бы однажды апостол Петр, охранявший врата рая, выронил из рук связку золотых ключей. А ключи-то были не простые - от самого царствия небесного! И послал Петр самого своего быстрокрылого ангела вдогонку за ключами, да только слишком быстро они падали на грешную землю. И как только коснулись небесные ключики земли, сразу в том месте показался золотистый цветок, весь в завитушках и кудряшках. И хотя подоспевший ангел подхватил упавшую связку ключей, их блеск, форма и красота воплотились в крошечном цветке. А так как случилось это, согласно легенде, на земле Германии, то назвали этот цветок "ключики" от немецкого "</a:t>
            </a:r>
            <a:r>
              <a:rPr lang="ru-RU" dirty="0" err="1" smtClean="0"/>
              <a:t>Schlusselblume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Уже позже, когда земные "ключики от врат небесных" распространились по всему миру, люди дали этому растению название "примула" (в переводе с латинского - "первый", "ранний"), а по-русски - "первоцвет".</a:t>
            </a:r>
          </a:p>
          <a:p>
            <a:endParaRPr lang="ru-RU" dirty="0"/>
          </a:p>
        </p:txBody>
      </p:sp>
      <p:pic>
        <p:nvPicPr>
          <p:cNvPr id="4" name="Рисунок 3" descr="C:\Users\Lacost\Desktop\открытый урок пейзаж\буйство примул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6572296" cy="58245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Чему бы жизнь нас не учила,</a:t>
            </a:r>
            <a:br>
              <a:rPr lang="ru-RU" sz="3600" dirty="0" smtClean="0"/>
            </a:br>
            <a:r>
              <a:rPr lang="ru-RU" sz="3600" dirty="0" smtClean="0"/>
              <a:t>Но сердце верит в чудеса:</a:t>
            </a:r>
            <a:br>
              <a:rPr lang="ru-RU" sz="3600" dirty="0" smtClean="0"/>
            </a:br>
            <a:r>
              <a:rPr lang="ru-RU" sz="3600" dirty="0" smtClean="0"/>
              <a:t>Есть </a:t>
            </a:r>
            <a:r>
              <a:rPr lang="ru-RU" sz="3600" dirty="0" err="1" smtClean="0"/>
              <a:t>нескудеющая</a:t>
            </a:r>
            <a:r>
              <a:rPr lang="ru-RU" sz="3600" dirty="0" smtClean="0"/>
              <a:t> сила, </a:t>
            </a:r>
            <a:br>
              <a:rPr lang="ru-RU" sz="3600" dirty="0" smtClean="0"/>
            </a:br>
            <a:r>
              <a:rPr lang="ru-RU" sz="3600" dirty="0" smtClean="0"/>
              <a:t>Есть и нетленная краса.</a:t>
            </a:r>
            <a:br>
              <a:rPr lang="ru-RU" sz="3600" dirty="0" smtClean="0"/>
            </a:br>
            <a:r>
              <a:rPr lang="ru-RU" sz="3600" dirty="0" smtClean="0"/>
              <a:t>Говорят: талант от бога</a:t>
            </a:r>
            <a:br>
              <a:rPr lang="ru-RU" sz="3600" dirty="0" smtClean="0"/>
            </a:br>
            <a:r>
              <a:rPr lang="ru-RU" sz="3600" dirty="0" smtClean="0"/>
              <a:t>Этим дан, а этим нет…</a:t>
            </a:r>
            <a:br>
              <a:rPr lang="ru-RU" sz="3600" dirty="0" smtClean="0"/>
            </a:br>
            <a:r>
              <a:rPr lang="ru-RU" sz="3600" dirty="0" smtClean="0"/>
              <a:t>Всем, зато дана дорога – </a:t>
            </a:r>
            <a:br>
              <a:rPr lang="ru-RU" sz="3600" dirty="0" smtClean="0"/>
            </a:br>
            <a:r>
              <a:rPr lang="ru-RU" sz="3600" dirty="0" smtClean="0"/>
              <a:t>Кто, какой оставит след?</a:t>
            </a:r>
          </a:p>
          <a:p>
            <a:pPr>
              <a:buNone/>
            </a:pPr>
            <a:r>
              <a:rPr lang="ru-RU" sz="3600" dirty="0" smtClean="0"/>
              <a:t>                           Ф. Тютчев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643998" cy="3357586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+mn-lt"/>
              </a:rPr>
              <a:t>ТЕМА: </a:t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«Весна в словах,</a:t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             красках и звуках…»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7686" y="3929066"/>
            <a:ext cx="4643470" cy="2571768"/>
          </a:xfrm>
        </p:spPr>
        <p:txBody>
          <a:bodyPr/>
          <a:lstStyle/>
          <a:p>
            <a:pPr algn="l"/>
            <a:r>
              <a:rPr lang="ru-RU" dirty="0" smtClean="0"/>
              <a:t>У каждого времени года</a:t>
            </a:r>
          </a:p>
          <a:p>
            <a:pPr algn="l"/>
            <a:r>
              <a:rPr lang="ru-RU" dirty="0" smtClean="0"/>
              <a:t>Особенный запах и цвет,</a:t>
            </a:r>
          </a:p>
          <a:p>
            <a:pPr algn="l"/>
            <a:r>
              <a:rPr lang="ru-RU" dirty="0" smtClean="0"/>
              <a:t>Но так совершенна природа,</a:t>
            </a:r>
          </a:p>
          <a:p>
            <a:pPr algn="l"/>
            <a:r>
              <a:rPr lang="ru-RU" dirty="0" smtClean="0"/>
              <a:t>Что в целом ее краше нет……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01122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видишь – на картине   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Нарисована река,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ель и белый иней,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сад и облака,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спешная равнина,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поле и шалаш,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картина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Называется…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Пейзаж!</a:t>
            </a:r>
          </a:p>
          <a:p>
            <a:endParaRPr lang="ru-RU" dirty="0"/>
          </a:p>
        </p:txBody>
      </p:sp>
      <p:pic>
        <p:nvPicPr>
          <p:cNvPr id="15363" name="Picture 3" descr="C:\Users\Lacost\Desktop\открытый урок пейзаж\0_9793_8699841c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383762">
            <a:off x="202207" y="949441"/>
            <a:ext cx="2043451" cy="1532588"/>
          </a:xfrm>
          <a:prstGeom prst="rect">
            <a:avLst/>
          </a:prstGeom>
          <a:noFill/>
        </p:spPr>
      </p:pic>
      <p:pic>
        <p:nvPicPr>
          <p:cNvPr id="15366" name="Picture 6" descr="C:\Users\Lacost\Desktop\открытый урок пейзаж\0_dc67_f73b18bb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445859">
            <a:off x="1343807" y="4790564"/>
            <a:ext cx="1398470" cy="1889824"/>
          </a:xfrm>
          <a:prstGeom prst="rect">
            <a:avLst/>
          </a:prstGeom>
          <a:noFill/>
        </p:spPr>
      </p:pic>
      <p:pic>
        <p:nvPicPr>
          <p:cNvPr id="15367" name="Picture 7" descr="C:\Users\Lacost\Desktop\открытый урок пейзаж\0_320be_dc4f7368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14658">
            <a:off x="7045339" y="811534"/>
            <a:ext cx="1923380" cy="1311745"/>
          </a:xfrm>
          <a:prstGeom prst="rect">
            <a:avLst/>
          </a:prstGeom>
          <a:noFill/>
        </p:spPr>
      </p:pic>
      <p:pic>
        <p:nvPicPr>
          <p:cNvPr id="15368" name="Picture 8" descr="C:\Users\Lacost\Desktop\открытый урок пейзаж\весна вода город озеро отражение парк пейзаж природа ре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83471">
            <a:off x="207696" y="2885230"/>
            <a:ext cx="2136247" cy="1602186"/>
          </a:xfrm>
          <a:prstGeom prst="rect">
            <a:avLst/>
          </a:prstGeom>
          <a:noFill/>
        </p:spPr>
      </p:pic>
      <p:pic>
        <p:nvPicPr>
          <p:cNvPr id="15369" name="Picture 9" descr="C:\Users\Lacost\Desktop\открытый урок пейзаж\весна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79210">
            <a:off x="6387206" y="4693709"/>
            <a:ext cx="1427838" cy="1895360"/>
          </a:xfrm>
          <a:prstGeom prst="rect">
            <a:avLst/>
          </a:prstGeom>
          <a:noFill/>
        </p:spPr>
      </p:pic>
      <p:pic>
        <p:nvPicPr>
          <p:cNvPr id="15370" name="Picture 10" descr="C:\Users\Lacost\Desktop\открытый урок пейзаж\Цветет клен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137187">
            <a:off x="6843190" y="2712379"/>
            <a:ext cx="2063970" cy="159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3114668" cy="57150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857892"/>
            <a:ext cx="4329114" cy="8238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Константин </a:t>
            </a:r>
            <a:r>
              <a:rPr lang="ru-RU" sz="2000" dirty="0" err="1" smtClean="0">
                <a:solidFill>
                  <a:srgbClr val="002060"/>
                </a:solidFill>
              </a:rPr>
              <a:t>Юон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Мартовское солнце.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Lacost\Desktop\открытый урок пейзаж\К.Юон Весенний солнечный день. Сергиев Посад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571480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cost\Desktop\открытый урок пейзаж\К.Юон Мартовское солнцн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643182"/>
            <a:ext cx="44148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4286256"/>
            <a:ext cx="39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Константин </a:t>
            </a:r>
            <a:r>
              <a:rPr lang="ru-RU" sz="2000" dirty="0" err="1">
                <a:solidFill>
                  <a:srgbClr val="002060"/>
                </a:solidFill>
                <a:ea typeface="+mj-ea"/>
                <a:cs typeface="+mj-cs"/>
              </a:rPr>
              <a:t>Юон</a:t>
            </a:r>
            <a:r>
              <a:rPr lang="ru-RU" sz="2000" dirty="0" smtClean="0">
                <a:solidFill>
                  <a:srgbClr val="002060"/>
                </a:solidFill>
                <a:ea typeface="+mj-ea"/>
                <a:cs typeface="+mj-cs"/>
              </a:rPr>
              <a:t>. 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ea typeface="+mj-ea"/>
                <a:cs typeface="+mj-cs"/>
              </a:rPr>
              <a:t>Весенний </a:t>
            </a:r>
            <a:r>
              <a:rPr lang="ru-RU" sz="2000" dirty="0" err="1">
                <a:solidFill>
                  <a:srgbClr val="002060"/>
                </a:solidFill>
                <a:ea typeface="+mj-ea"/>
                <a:cs typeface="+mj-cs"/>
              </a:rPr>
              <a:t>день.Сергиев</a:t>
            </a:r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+mj-ea"/>
                <a:cs typeface="+mj-cs"/>
              </a:rPr>
              <a:t>Посад.</a:t>
            </a:r>
            <a:endParaRPr lang="ru-RU" sz="2000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272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281518" cy="52833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Еще в полях белеет снег,</a:t>
            </a:r>
          </a:p>
          <a:p>
            <a:pPr>
              <a:buNone/>
            </a:pPr>
            <a:r>
              <a:rPr lang="ru-RU" dirty="0" smtClean="0"/>
              <a:t>А воды уж весной шумят – </a:t>
            </a:r>
          </a:p>
          <a:p>
            <a:pPr>
              <a:buNone/>
            </a:pPr>
            <a:r>
              <a:rPr lang="ru-RU" dirty="0" smtClean="0"/>
              <a:t>Бегут и будят шумный брег,</a:t>
            </a:r>
          </a:p>
          <a:p>
            <a:pPr>
              <a:buNone/>
            </a:pPr>
            <a:r>
              <a:rPr lang="ru-RU" dirty="0" smtClean="0"/>
              <a:t>Бегут, и блещут, и гласят…</a:t>
            </a:r>
          </a:p>
          <a:p>
            <a:pPr>
              <a:buNone/>
            </a:pPr>
            <a:r>
              <a:rPr lang="ru-RU" dirty="0" smtClean="0"/>
              <a:t>   Они гласят во все концы:</a:t>
            </a:r>
          </a:p>
          <a:p>
            <a:pPr>
              <a:buNone/>
            </a:pPr>
            <a:r>
              <a:rPr lang="ru-RU" dirty="0" smtClean="0"/>
              <a:t>   «Весна идет, весна идет!</a:t>
            </a:r>
          </a:p>
          <a:p>
            <a:pPr>
              <a:buNone/>
            </a:pPr>
            <a:r>
              <a:rPr lang="ru-RU" dirty="0" smtClean="0"/>
              <a:t>    Мы молодой весны гонцы,</a:t>
            </a:r>
          </a:p>
          <a:p>
            <a:pPr>
              <a:buNone/>
            </a:pPr>
            <a:r>
              <a:rPr lang="ru-RU" dirty="0" smtClean="0"/>
              <a:t>    Она нас выслала вперед!»</a:t>
            </a:r>
          </a:p>
          <a:p>
            <a:pPr>
              <a:buNone/>
            </a:pPr>
            <a:r>
              <a:rPr lang="ru-RU" dirty="0" smtClean="0"/>
              <a:t>Весна идет, весна идет!</a:t>
            </a:r>
          </a:p>
          <a:p>
            <a:pPr>
              <a:buNone/>
            </a:pPr>
            <a:r>
              <a:rPr lang="ru-RU" dirty="0" smtClean="0"/>
              <a:t>И тихих, теплых</a:t>
            </a:r>
          </a:p>
          <a:p>
            <a:pPr>
              <a:buNone/>
            </a:pPr>
            <a:r>
              <a:rPr lang="ru-RU" dirty="0" smtClean="0"/>
              <a:t>                        майских дней</a:t>
            </a:r>
          </a:p>
          <a:p>
            <a:pPr>
              <a:buNone/>
            </a:pPr>
            <a:r>
              <a:rPr lang="ru-RU" dirty="0" smtClean="0"/>
              <a:t>Румяный, светлый хоровод</a:t>
            </a:r>
          </a:p>
          <a:p>
            <a:pPr>
              <a:buNone/>
            </a:pPr>
            <a:r>
              <a:rPr lang="ru-RU" dirty="0" smtClean="0"/>
              <a:t>Толпится весело за ней!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715015"/>
            <a:ext cx="4038600" cy="6399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Ф. Тютчев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785794"/>
            <a:ext cx="34739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572140"/>
            <a:ext cx="1571636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Оттепель.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643578"/>
            <a:ext cx="2500330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Федор Васильев.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Lacost\Desktop\открытый урок пейзаж\Ф. Васильев Оттепел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787" y="1142984"/>
            <a:ext cx="848625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704088"/>
            <a:ext cx="4400552" cy="5439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285728"/>
            <a:ext cx="4071966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Кап-кап, капельки – </a:t>
            </a:r>
          </a:p>
          <a:p>
            <a:pPr>
              <a:buNone/>
            </a:pPr>
            <a:r>
              <a:rPr lang="ru-RU" b="1" dirty="0" smtClean="0"/>
              <a:t>Капает капель.</a:t>
            </a:r>
          </a:p>
          <a:p>
            <a:pPr>
              <a:buNone/>
            </a:pPr>
            <a:r>
              <a:rPr lang="ru-RU" b="1" dirty="0" smtClean="0"/>
              <a:t>Звонкие хрусталики,</a:t>
            </a:r>
          </a:p>
          <a:p>
            <a:pPr>
              <a:buNone/>
            </a:pPr>
            <a:r>
              <a:rPr lang="ru-RU" b="1" dirty="0" smtClean="0"/>
              <a:t>На дворе апрель.</a:t>
            </a:r>
          </a:p>
          <a:p>
            <a:pPr>
              <a:buNone/>
            </a:pPr>
            <a:r>
              <a:rPr lang="ru-RU" b="1" dirty="0" smtClean="0"/>
              <a:t>На земле проталинки.</a:t>
            </a:r>
          </a:p>
          <a:p>
            <a:pPr>
              <a:buNone/>
            </a:pPr>
            <a:r>
              <a:rPr lang="ru-RU" b="1" dirty="0" smtClean="0"/>
              <a:t>Воздух чист и свеж!</a:t>
            </a:r>
          </a:p>
          <a:p>
            <a:pPr>
              <a:buNone/>
            </a:pPr>
            <a:r>
              <a:rPr lang="ru-RU" b="1" dirty="0" smtClean="0"/>
              <a:t>И подснежник маленький,</a:t>
            </a:r>
          </a:p>
          <a:p>
            <a:pPr>
              <a:buNone/>
            </a:pPr>
            <a:r>
              <a:rPr lang="ru-RU" b="1" dirty="0" smtClean="0"/>
              <a:t>И птичий пересвист.</a:t>
            </a:r>
          </a:p>
          <a:p>
            <a:pPr>
              <a:buNone/>
            </a:pPr>
            <a:r>
              <a:rPr lang="ru-RU" b="1" dirty="0" err="1" smtClean="0"/>
              <a:t>Голубые</a:t>
            </a:r>
            <a:r>
              <a:rPr lang="ru-RU" b="1" dirty="0" smtClean="0"/>
              <a:t> бусинки</a:t>
            </a:r>
          </a:p>
          <a:p>
            <a:pPr>
              <a:buNone/>
            </a:pPr>
            <a:r>
              <a:rPr lang="ru-RU" b="1" dirty="0" smtClean="0"/>
              <a:t>С крыш стремятся вниз.</a:t>
            </a:r>
          </a:p>
          <a:p>
            <a:pPr>
              <a:buNone/>
            </a:pPr>
            <a:r>
              <a:rPr lang="ru-RU" b="1" dirty="0" smtClean="0"/>
              <a:t>Звук веселой песенки</a:t>
            </a:r>
          </a:p>
          <a:p>
            <a:pPr>
              <a:buNone/>
            </a:pPr>
            <a:r>
              <a:rPr lang="ru-RU" b="1" dirty="0" smtClean="0"/>
              <a:t>Над городом повис,</a:t>
            </a:r>
          </a:p>
          <a:p>
            <a:pPr>
              <a:buNone/>
            </a:pPr>
            <a:r>
              <a:rPr lang="ru-RU" b="1" dirty="0" smtClean="0"/>
              <a:t>И от песенки</a:t>
            </a:r>
          </a:p>
          <a:p>
            <a:pPr>
              <a:buNone/>
            </a:pPr>
            <a:r>
              <a:rPr lang="ru-RU" b="1" dirty="0" smtClean="0"/>
              <a:t>Стало всем так весело:</a:t>
            </a:r>
          </a:p>
          <a:p>
            <a:pPr>
              <a:buNone/>
            </a:pPr>
            <a:r>
              <a:rPr lang="ru-RU" b="1" dirty="0" smtClean="0"/>
              <a:t>Ручьям, лесам, земле,</a:t>
            </a:r>
          </a:p>
          <a:p>
            <a:pPr>
              <a:buNone/>
            </a:pPr>
            <a:r>
              <a:rPr lang="ru-RU" b="1" dirty="0" smtClean="0"/>
              <a:t>Тебе и мне.</a:t>
            </a:r>
          </a:p>
          <a:p>
            <a:pPr>
              <a:buNone/>
            </a:pPr>
            <a:r>
              <a:rPr lang="ru-RU" b="1" dirty="0" smtClean="0"/>
              <a:t>Мир вокруг милей,</a:t>
            </a:r>
          </a:p>
          <a:p>
            <a:pPr>
              <a:buNone/>
            </a:pPr>
            <a:r>
              <a:rPr lang="ru-RU" b="1" dirty="0" smtClean="0"/>
              <a:t>Он проснется радугой,</a:t>
            </a:r>
          </a:p>
          <a:p>
            <a:pPr>
              <a:buNone/>
            </a:pPr>
            <a:r>
              <a:rPr lang="ru-RU" b="1" dirty="0" smtClean="0"/>
              <a:t>Станет веселей.</a:t>
            </a:r>
          </a:p>
          <a:p>
            <a:pPr>
              <a:buNone/>
            </a:pPr>
            <a:r>
              <a:rPr lang="ru-RU" b="1" dirty="0" smtClean="0"/>
              <a:t>Люди все подряд</a:t>
            </a:r>
          </a:p>
          <a:p>
            <a:pPr>
              <a:buNone/>
            </a:pPr>
            <a:r>
              <a:rPr lang="ru-RU" b="1" dirty="0" smtClean="0"/>
              <a:t>Сделать что-то доброе,</a:t>
            </a:r>
          </a:p>
          <a:p>
            <a:pPr>
              <a:buNone/>
            </a:pPr>
            <a:r>
              <a:rPr lang="ru-RU" b="1" dirty="0" smtClean="0"/>
              <a:t>Хорошее хотят.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714356"/>
            <a:ext cx="41836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571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929222" cy="44291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солнце темный лес зардел,</a:t>
            </a:r>
          </a:p>
          <a:p>
            <a:pPr>
              <a:buNone/>
            </a:pPr>
            <a:r>
              <a:rPr lang="ru-RU" dirty="0" smtClean="0"/>
              <a:t>В долине пар белеет тонкий,</a:t>
            </a:r>
          </a:p>
          <a:p>
            <a:pPr>
              <a:buNone/>
            </a:pPr>
            <a:r>
              <a:rPr lang="ru-RU" dirty="0" smtClean="0"/>
              <a:t>И песню раннюю запел</a:t>
            </a:r>
          </a:p>
          <a:p>
            <a:pPr>
              <a:buNone/>
            </a:pPr>
            <a:r>
              <a:rPr lang="ru-RU" dirty="0" smtClean="0"/>
              <a:t>В лазури жаворонок звонкий.</a:t>
            </a:r>
          </a:p>
          <a:p>
            <a:pPr>
              <a:buNone/>
            </a:pPr>
            <a:r>
              <a:rPr lang="ru-RU" dirty="0" smtClean="0"/>
              <a:t>Он голосисто с вышины</a:t>
            </a:r>
          </a:p>
          <a:p>
            <a:pPr>
              <a:buNone/>
            </a:pPr>
            <a:r>
              <a:rPr lang="ru-RU" dirty="0" smtClean="0"/>
              <a:t>Поет, на солнышке сверкая:</a:t>
            </a:r>
          </a:p>
          <a:p>
            <a:pPr>
              <a:buNone/>
            </a:pPr>
            <a:r>
              <a:rPr lang="ru-RU" dirty="0" smtClean="0"/>
              <a:t>«Весна пришла к нам молодая,</a:t>
            </a:r>
          </a:p>
          <a:p>
            <a:pPr>
              <a:buNone/>
            </a:pPr>
            <a:r>
              <a:rPr lang="ru-RU" dirty="0" smtClean="0"/>
              <a:t>Я здесь пою приход весны».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14942" y="5500701"/>
            <a:ext cx="3571900" cy="8542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В. Жуковский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785793"/>
            <a:ext cx="3259895" cy="470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1115</TotalTime>
  <Words>931</Words>
  <Application>Microsoft Office PowerPoint</Application>
  <PresentationFormat>Экран (4:3)</PresentationFormat>
  <Paragraphs>153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4 класс Интегрированный урок (русский язык +  литературное чтение +  ИЗО +  технология)</vt:lpstr>
      <vt:lpstr>Притча “КРАСОТА”  В.А. Сухомлинский Узенькой тропинкой шли два путника. С одной стороны плескалось синее море, с другой – стояли горы. Шли путники долго. Они искали красоту. Один из них был человек с горячим сердцем, другой – человек с холодным сердцем. Человек с горячим сердцем взглянул на море, и глаза его стали изумленными и ласковыми. Он сказал: – Какое оно сильное, могучее, вечное – море. А человек с холодным сердцем сказал: – Да. Много воды. Подошли путники к серому камню. У человека с горячим сердцем радостно вспыхнули глаза: – Смотри, какой прекрасный цветок! Да это же и есть та красота, которую мы ищем! – Где ты видишь прекрасный цветок? – удивился человек с холодным сердцем. – Это же серый камень. Вот и трещина на нем, вот и пылью покрыт он. Камень… – Да, камень, но там, внутри, цветок розы, –  возразил человек с горячим сердцем. – Надо добраться, освободить его от каменного плена. Человек с горячим сердцем много дней долбил и резал камень. А человек с холодным сердцем сидел на берегу и с тоской смотрел на море. Наконец из-под осколков камня показался цветок изумительной красоты. Казалось, весь мир вокруг притаился, всматриваясь в красоту, которую освободил человек из каменного плена. Даже горы поднялись выше. Даже волны морские затихали, и безбрежное море стало, как зеркало. Только человек с холодным сердцем ничего не увидел. Он прикоснулся пальцем к чудесному изваянию и сказал: – Да, крепкий камушек….</vt:lpstr>
      <vt:lpstr>ТЕМА:  «Весна в словах,              красках и звуках…»</vt:lpstr>
      <vt:lpstr>Слайд 4</vt:lpstr>
      <vt:lpstr>Слайд 5</vt:lpstr>
      <vt:lpstr>Слайд 6</vt:lpstr>
      <vt:lpstr>Оттепель.</vt:lpstr>
      <vt:lpstr>Слайд 8</vt:lpstr>
      <vt:lpstr>Слайд 9</vt:lpstr>
      <vt:lpstr>Алексей Саврасов. Грачи прилетели.</vt:lpstr>
      <vt:lpstr>       Снег    – потемнел, стал рыхлым, грязноватым. </vt:lpstr>
      <vt:lpstr>Слайд 12</vt:lpstr>
      <vt:lpstr>Исаак Левитан. Март.</vt:lpstr>
      <vt:lpstr>Исаак  Левитан.  Весна. Большая вода.</vt:lpstr>
      <vt:lpstr>Б. Щербаков. Вода уходит.</vt:lpstr>
      <vt:lpstr>Слайд 16</vt:lpstr>
      <vt:lpstr>Слайд 17</vt:lpstr>
      <vt:lpstr>Слайд 18</vt:lpstr>
      <vt:lpstr>Николай Ромадин. Цветущий бугор.</vt:lpstr>
      <vt:lpstr>Снеговик, лужи, весна, солнце.</vt:lpstr>
      <vt:lpstr>Весна, деревья, капель, отражение.</vt:lpstr>
      <vt:lpstr>Апрель, дорога, весна, деревья.</vt:lpstr>
      <vt:lpstr>Весна, природа, радуга, дождь.</vt:lpstr>
      <vt:lpstr>Распространите текст художественными приемами выразительности.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</dc:title>
  <dc:creator>Lacost</dc:creator>
  <cp:lastModifiedBy>Елена</cp:lastModifiedBy>
  <cp:revision>103</cp:revision>
  <dcterms:created xsi:type="dcterms:W3CDTF">2009-03-02T09:57:26Z</dcterms:created>
  <dcterms:modified xsi:type="dcterms:W3CDTF">2013-06-16T13:38:16Z</dcterms:modified>
</cp:coreProperties>
</file>