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7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0" r:id="rId4"/>
    <p:sldId id="269" r:id="rId5"/>
    <p:sldId id="257" r:id="rId6"/>
    <p:sldId id="258" r:id="rId7"/>
    <p:sldId id="259" r:id="rId8"/>
    <p:sldId id="260" r:id="rId9"/>
    <p:sldId id="273" r:id="rId10"/>
    <p:sldId id="275" r:id="rId11"/>
    <p:sldId id="276" r:id="rId12"/>
    <p:sldId id="278" r:id="rId13"/>
    <p:sldId id="280" r:id="rId14"/>
    <p:sldId id="277" r:id="rId15"/>
    <p:sldId id="279" r:id="rId16"/>
    <p:sldId id="281" r:id="rId17"/>
    <p:sldId id="261" r:id="rId18"/>
    <p:sldId id="262" r:id="rId19"/>
    <p:sldId id="265" r:id="rId20"/>
    <p:sldId id="266" r:id="rId21"/>
    <p:sldId id="267" r:id="rId22"/>
    <p:sldId id="268" r:id="rId23"/>
    <p:sldId id="263" r:id="rId24"/>
    <p:sldId id="264" r:id="rId25"/>
    <p:sldId id="271" r:id="rId26"/>
    <p:sldId id="27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99"/>
    <a:srgbClr val="FFFFCC"/>
    <a:srgbClr val="FF99FF"/>
    <a:srgbClr val="FF00FF"/>
    <a:srgbClr val="00FFFF"/>
    <a:srgbClr val="FF66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1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6D293-A3E6-4A10-88F7-41BBE63C213B}" type="doc">
      <dgm:prSet loTypeId="urn:microsoft.com/office/officeart/2005/8/layout/v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027145-5C22-494C-9017-12F148BD5985}" type="pres">
      <dgm:prSet presAssocID="{DA86D293-A3E6-4A10-88F7-41BBE63C21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3DAF0-79C4-47B9-9B5E-E1D0442D17A7}" type="presOf" srcId="{DA86D293-A3E6-4A10-88F7-41BBE63C213B}" destId="{1E027145-5C22-494C-9017-12F148BD5985}" srcOrd="0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FB36D3-2DFA-479B-9C65-8E8D4D108555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F3F808-4669-4B78-BD02-30F323931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05B2CA-D727-4B27-8E1C-D270A4C9C1DB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4FA6D5-BAAC-4453-A6BF-2E9249D7E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DD1BDB-DC86-4611-BBC1-130068049BA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F972D-56DF-4AD7-9623-467773036F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5377-B31C-4AFC-8C39-3B766D337094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4AAE-EBD8-403B-AAA3-E79E69A2C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C4D9-2749-4C5C-876A-A1EFDE0ACC09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844C8-6221-4FCE-8A35-0725B7886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C5A2-4A10-4966-AFBD-85B8645916B7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529C-745D-4B03-9DAE-8367EE0A2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202D-B3E5-4F34-AE1C-EE1BF836EF0B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1319-8BA7-4214-85C9-E60396F78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25B2-3941-401F-B528-47602CE020FF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B347-133D-42A4-878E-8EC17E7EC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2641-F223-4863-9BCC-D8919749EEA7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AE17-3744-4780-AA04-8D5EFA40F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44CE-0193-4244-85BE-8F81684E3995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529F-1087-46D2-82D4-79CC77410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DB83-6189-46DA-9FE4-D9AC50884399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C6A9-7C8D-4C7B-A783-7B0FAD4DF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7D82-D378-469A-A910-AFF87C54DE6B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FE5F-E0A6-4885-8DE8-6E3BABCDB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04EB-D49A-4C82-82C5-BBFE0F1E54CE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93E4-8B6B-4B7C-A595-7448735F9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9539-56CE-426F-B06F-194B492A7245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02FA-846D-48A5-986D-40DA636D1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F516-15E6-491C-BBEA-9F387D755940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FBCC-C582-4310-B59F-8CFEAFF31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EC90-484A-433D-A73D-20EC06894083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ECB3-8552-466F-AB7A-9A4D1AA1A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A046-07CC-466D-A927-F2162D72A199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1743-E1ED-4B0F-BBA4-F0F98D0EC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FB87-9F67-4AEE-8140-AF0B464DB913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066C-B0CA-447F-AFE2-B1657D71B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8F8D-27A3-4147-9555-58E7CEC16BFA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0F93-CBE5-42F4-8F77-AAAF149D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6B47-9EA5-4690-B98F-F9A7213B4D1B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92F4-CDCC-4827-9103-E73A5A781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F6B5-BCEB-4396-95DD-3C8198494E2D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0743-09C7-43EB-A5C9-3FF0A1575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EE1A-1BC5-4F6D-B8BC-C55678C30DF7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4E9B-F5E2-497C-B3BE-8ABB1BE75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9D87-D4E5-480A-92AF-41D76DEE528D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3FF1-EA82-4613-976B-135709819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B20E-737C-4BB0-AC78-239F18B0551B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294D-DC04-480A-B20D-AD53412E8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6D3DC-93F8-4F09-BA6C-992C99C045CD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85D7-0C8E-485D-B0F8-1FDAE5790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597DF1-0ACB-4F84-A1EF-E51DA91594C5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3AE6FF6-9062-4F6A-90C7-850B7B8D0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69" r:id="rId2"/>
    <p:sldLayoutId id="214748388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90" r:id="rId9"/>
    <p:sldLayoutId id="2147483875" r:id="rId10"/>
    <p:sldLayoutId id="214748387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0D6FB72-24F3-417D-81F2-C5788D526C13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F0430A7-CB5C-4B69-BDF7-741E47DB1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>
                <a:alpha val="26000"/>
              </a:srgbClr>
            </a:gs>
            <a:gs pos="25000">
              <a:srgbClr val="FFFF99"/>
            </a:gs>
            <a:gs pos="50000">
              <a:srgbClr val="FFFFCC"/>
            </a:gs>
            <a:gs pos="75000">
              <a:schemeClr val="accent4">
                <a:lumMod val="40000"/>
                <a:lumOff val="60000"/>
              </a:schemeClr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15436" cy="2380859"/>
          </a:xfrm>
          <a:noFill/>
          <a:scene3d>
            <a:camera prst="orthographicFront">
              <a:rot lat="0" lon="21299999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6000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br>
              <a:rPr lang="ru-RU" sz="6000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 НА СРЕДНЕЙ СТУПЕНИ  ОБУЧЕНИЯ</a:t>
            </a:r>
            <a:endParaRPr lang="ru-RU" dirty="0"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158875" y="1036638"/>
            <a:ext cx="6770688" cy="2600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моя семья</a:t>
            </a: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1071563" y="1500188"/>
            <a:ext cx="6715125" cy="5365750"/>
          </a:xfrm>
          <a:prstGeom prst="star32">
            <a:avLst>
              <a:gd name="adj" fmla="val 37500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5364" name="Рисунок 3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428875"/>
            <a:ext cx="3429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143000" y="928688"/>
            <a:ext cx="7215188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мой мир</a:t>
            </a:r>
          </a:p>
        </p:txBody>
      </p:sp>
      <p:pic>
        <p:nvPicPr>
          <p:cNvPr id="16387" name="Рисунок 2" descr="kniga10"/>
          <p:cNvPicPr>
            <a:picLocks noChangeAspect="1" noChangeArrowheads="1"/>
          </p:cNvPicPr>
          <p:nvPr/>
        </p:nvPicPr>
        <p:blipFill>
          <a:blip r:embed="rId3" cstate="print"/>
          <a:srcRect l="3078" t="13370" r="11154"/>
          <a:stretch>
            <a:fillRect/>
          </a:stretch>
        </p:blipFill>
        <p:spPr bwMode="auto">
          <a:xfrm>
            <a:off x="1143000" y="2714625"/>
            <a:ext cx="40513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 descr="j03448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286250"/>
            <a:ext cx="185261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158875" y="1177925"/>
            <a:ext cx="6270625" cy="1971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МОИ ДРУЗЬЯ</a:t>
            </a:r>
          </a:p>
        </p:txBody>
      </p:sp>
      <p:pic>
        <p:nvPicPr>
          <p:cNvPr id="17411" name="Рисунок 2" descr="j0343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286125"/>
            <a:ext cx="45005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 descr="j02836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143125"/>
            <a:ext cx="23161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j02836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500313"/>
            <a:ext cx="2701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928688" y="928688"/>
            <a:ext cx="7351712" cy="2665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моя школа</a:t>
            </a: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1571625" y="1500188"/>
            <a:ext cx="6000750" cy="536575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100"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42938" y="0"/>
            <a:ext cx="6340475" cy="3373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мои интересы</a:t>
            </a:r>
          </a:p>
        </p:txBody>
      </p:sp>
      <p:pic>
        <p:nvPicPr>
          <p:cNvPr id="19459" name="Рисунок 2" descr="j0232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643188"/>
            <a:ext cx="43576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5405438" y="1428750"/>
            <a:ext cx="3738562" cy="2000250"/>
          </a:xfrm>
          <a:prstGeom prst="cloudCallout">
            <a:avLst>
              <a:gd name="adj1" fmla="val -61303"/>
              <a:gd name="adj2" fmla="val 2455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>
                <a:latin typeface="Calibri" pitchFamily="34" charset="0"/>
              </a:rPr>
              <a:t>КАК ИНТЕРЕСНО!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643063" y="571500"/>
            <a:ext cx="5929312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МОИ ЦЕЛИ</a:t>
            </a:r>
          </a:p>
        </p:txBody>
      </p:sp>
      <p:pic>
        <p:nvPicPr>
          <p:cNvPr id="20483" name="Рисунок 2" descr="j02328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546475"/>
            <a:ext cx="32321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 descr="kau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428868"/>
            <a:ext cx="156527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4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571875" y="428625"/>
            <a:ext cx="5122863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96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88BA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</a:endParaRPr>
          </a:p>
        </p:txBody>
      </p:sp>
      <p:sp>
        <p:nvSpPr>
          <p:cNvPr id="21507" name="WordArt 1"/>
          <p:cNvSpPr>
            <a:spLocks noChangeArrowheads="1" noChangeShapeType="1" noTextEdit="1"/>
          </p:cNvSpPr>
          <p:nvPr/>
        </p:nvSpPr>
        <p:spPr bwMode="auto">
          <a:xfrm>
            <a:off x="357188" y="571500"/>
            <a:ext cx="8001000" cy="221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63972" dir="14049741" sx="125000" sy="125000" algn="tl" rotWithShape="0">
                    <a:srgbClr val="C7DFD3">
                      <a:alpha val="0"/>
                    </a:srgbClr>
                  </a:outerShdw>
                </a:effectLst>
                <a:latin typeface="Times New Roman"/>
                <a:cs typeface="Times New Roman"/>
              </a:rPr>
              <a:t>ПОРТФОЛИО 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63972" dir="14049741" sx="125000" sy="125000" algn="tl" rotWithShape="0">
                    <a:srgbClr val="C7DFD3">
                      <a:alpha val="0"/>
                    </a:srgbClr>
                  </a:outerShdw>
                </a:effectLst>
                <a:latin typeface="Times New Roman"/>
                <a:cs typeface="Times New Roman"/>
              </a:rPr>
              <a:t>ДОКУМЕНТОВ</a:t>
            </a:r>
          </a:p>
        </p:txBody>
      </p:sp>
      <p:pic>
        <p:nvPicPr>
          <p:cNvPr id="21508" name="Рисунок 6" descr="j0234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000375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 descr="0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371475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241925" algn="l"/>
              </a:tabLst>
            </a:pP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285860"/>
            <a:ext cx="914400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  <a:tabLst>
                <a:tab pos="342900" algn="l"/>
              </a:tabLst>
              <a:defRPr/>
            </a:pPr>
            <a:r>
              <a:rPr lang="ru-RU" sz="3200" b="1" i="1" dirty="0">
                <a:solidFill>
                  <a:srgbClr val="3333CC"/>
                </a:solidFill>
                <a:effectLst>
                  <a:innerShdw blurRad="114300">
                    <a:prstClr val="black"/>
                  </a:inn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дипломы об участии в предметных олимпиадах различного уровня</a:t>
            </a:r>
          </a:p>
          <a:p>
            <a:pPr eaLnBrk="0" hangingPunct="0">
              <a:buFont typeface="Wingdings" pitchFamily="2" charset="2"/>
              <a:buChar char="Ø"/>
              <a:tabLst>
                <a:tab pos="342900" algn="l"/>
              </a:tabLst>
              <a:defRPr/>
            </a:pPr>
            <a:r>
              <a:rPr lang="ru-RU" sz="3200" b="1" i="1" dirty="0">
                <a:solidFill>
                  <a:srgbClr val="3333CC"/>
                </a:solidFill>
                <a:effectLst>
                  <a:innerShdw blurRad="114300">
                    <a:prstClr val="black"/>
                  </a:inn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 грамоты за участие в соревнованиях</a:t>
            </a:r>
            <a:r>
              <a:rPr lang="ru-RU" sz="3200" b="1" i="1" dirty="0">
                <a:solidFill>
                  <a:srgbClr val="3333CC"/>
                </a:solidFill>
                <a:effectLst>
                  <a:innerShdw blurRad="114300">
                    <a:prstClr val="black"/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ru-RU" sz="3200" b="1" i="1" dirty="0">
                <a:solidFill>
                  <a:srgbClr val="3333CC"/>
                </a:solidFill>
                <a:effectLst>
                  <a:innerShdw blurRad="114300">
                    <a:prstClr val="black"/>
                  </a:inn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 конкурсах</a:t>
            </a:r>
          </a:p>
          <a:p>
            <a:pPr eaLnBrk="0" hangingPunct="0">
              <a:buFont typeface="Wingdings" pitchFamily="2" charset="2"/>
              <a:buChar char="Ø"/>
              <a:tabLst>
                <a:tab pos="342900" algn="l"/>
              </a:tabLst>
              <a:defRPr/>
            </a:pPr>
            <a:r>
              <a:rPr lang="ru-RU" sz="3200" b="1" i="1" dirty="0">
                <a:solidFill>
                  <a:srgbClr val="3333CC"/>
                </a:solidFill>
                <a:effectLst>
                  <a:innerShdw blurRad="114300">
                    <a:prstClr val="black"/>
                  </a:inn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сертификаты, </a:t>
            </a:r>
            <a:endParaRPr lang="ru-RU" sz="3200" b="1" dirty="0">
              <a:solidFill>
                <a:srgbClr val="3333CC"/>
              </a:solidFill>
              <a:effectLst>
                <a:innerShdw blurRad="114300">
                  <a:prstClr val="black"/>
                </a:innerShdw>
              </a:effectLst>
              <a:latin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342900" algn="l"/>
              </a:tabLst>
              <a:defRPr/>
            </a:pPr>
            <a:r>
              <a:rPr lang="ru-RU" sz="3200" b="1" i="1" dirty="0">
                <a:solidFill>
                  <a:srgbClr val="3333CC"/>
                </a:solidFill>
                <a:effectLst>
                  <a:innerShdw blurRad="114300">
                    <a:prstClr val="black"/>
                  </a:inn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благодарственные письма, свидетельства и т. д.</a:t>
            </a:r>
            <a:endParaRPr lang="ru-RU" sz="3200" b="1" dirty="0">
              <a:solidFill>
                <a:srgbClr val="3333CC"/>
              </a:solidFill>
              <a:effectLst>
                <a:innerShdw blurRad="114300">
                  <a:prstClr val="black"/>
                </a:innerShdw>
              </a:effectLst>
              <a:latin typeface="Arial" pitchFamily="34" charset="0"/>
            </a:endParaRPr>
          </a:p>
        </p:txBody>
      </p:sp>
      <p:pic>
        <p:nvPicPr>
          <p:cNvPr id="6" name="Picture 9" descr="j02364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3643313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214346" y="214290"/>
            <a:ext cx="964409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7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Официальные документы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A603AB">
                <a:alpha val="1000"/>
              </a:srgbClr>
            </a:gs>
            <a:gs pos="21001">
              <a:srgbClr val="0819FB">
                <a:alpha val="33000"/>
              </a:srgbClr>
            </a:gs>
            <a:gs pos="35001">
              <a:srgbClr val="1A8D48">
                <a:alpha val="29000"/>
              </a:srgbClr>
            </a:gs>
            <a:gs pos="52000">
              <a:srgbClr val="FFFF00">
                <a:alpha val="26000"/>
              </a:srgbClr>
            </a:gs>
            <a:gs pos="73000">
              <a:srgbClr val="EE3F17">
                <a:alpha val="45000"/>
              </a:srgbClr>
            </a:gs>
            <a:gs pos="88000">
              <a:srgbClr val="E81766">
                <a:alpha val="49000"/>
              </a:srgbClr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241925" algn="l"/>
              </a:tabLst>
            </a:pP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5" name="WordArt 2"/>
          <p:cNvSpPr>
            <a:spLocks noChangeArrowheads="1" noChangeShapeType="1" noTextEdit="1"/>
          </p:cNvSpPr>
          <p:nvPr/>
        </p:nvSpPr>
        <p:spPr bwMode="auto">
          <a:xfrm>
            <a:off x="1571625" y="714375"/>
            <a:ext cx="5872163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МОЯ УЧЁБА</a:t>
            </a:r>
          </a:p>
        </p:txBody>
      </p:sp>
      <p:pic>
        <p:nvPicPr>
          <p:cNvPr id="23556" name="Рисунок 5" descr="j0343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357438"/>
            <a:ext cx="47148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6CC"/>
            </a:gs>
            <a:gs pos="0">
              <a:srgbClr val="FF3399"/>
            </a:gs>
            <a:gs pos="25000">
              <a:srgbClr val="FFFF99"/>
            </a:gs>
            <a:gs pos="50000">
              <a:srgbClr val="FFFFCC"/>
            </a:gs>
            <a:gs pos="75000">
              <a:schemeClr val="tx2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4643437" y="2428868"/>
            <a:ext cx="4500563" cy="2500312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МОНИТОРИНГ ОБУЧЕННОСТИ ПО ПРЕДМЕТАМ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571472" y="428604"/>
            <a:ext cx="4500563" cy="250031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ДИАГНОСТИКИ ПО ИЗУЧЕНИЮ МОТИВОВ УЧЕНИЯ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313" y="4143375"/>
            <a:ext cx="4500562" cy="2500313"/>
          </a:xfrm>
          <a:prstGeom prst="cloud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РЕЗУЛЬТАТЫ УЧЕБНОЙ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 animBg="1"/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b="1" spc="1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Ц Е Л И:</a:t>
            </a:r>
            <a:endParaRPr lang="ru-RU" sz="8800" b="1" spc="1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3"/>
            <a:ext cx="8643937" cy="3429023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1.СФОРМИРОВАТЬ У  УЧАЩИХСЯ НАВЫКИ И УМЕНИЯ АНАЛИЗИРОВАТЬ СОБСТВЕННЫЕ ИНТЕРЕСЫ, СКЛОННОСТИ, ПОТРЕБНОСТИ И СООТНОСИТЬ ИХ С ИМЕЮЩИМИСЯ ВОЗМОЖНОСТЯМИ.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2.ФОРМИРОВАТЬ У УЧАЩИХСЯ ПОЗИТИВНОЕ САМООТНОШЕНИЕ.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3.ВЫРАБОТАТЬ ПРИВЫЧКУ ФИКСИРОВАТЬ СВОЙ УСПЕХ  В ЖИЗНИ, УЧЁБЕ.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4.СИСТЕМАТИЗИРОВАТЬ, АНАЛИЗИРОВАТЬ СОБРАННЫЙ МАТЕРИАЛ.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5.ПОВЫСИТЬ УЧЕБНУЮ МОТИВАЦИЮ И МОТИВАЦИЮ УСПЕХА УЧЕБНОЙ ДЕЯТЕЛЬНОСТИ.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241925" algn="l"/>
              </a:tabLst>
            </a:pP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IV.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071563" y="785813"/>
            <a:ext cx="7143750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КОЛЛЕКТОР</a:t>
            </a:r>
          </a:p>
        </p:txBody>
      </p:sp>
      <p:pic>
        <p:nvPicPr>
          <p:cNvPr id="25604" name="Рисунок 5" descr="j02339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478088"/>
            <a:ext cx="4929188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57188" y="0"/>
            <a:ext cx="3429000" cy="278606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ПАМЯТКИ</a:t>
            </a:r>
          </a:p>
        </p:txBody>
      </p:sp>
      <p:sp>
        <p:nvSpPr>
          <p:cNvPr id="9" name="Овал 8"/>
          <p:cNvSpPr/>
          <p:nvPr/>
        </p:nvSpPr>
        <p:spPr>
          <a:xfrm>
            <a:off x="4500563" y="357188"/>
            <a:ext cx="4429125" cy="3643312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ИНСТРУКЦИИ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4313" y="3000375"/>
            <a:ext cx="4357687" cy="3643313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СХЕМЫ</a:t>
            </a:r>
          </a:p>
        </p:txBody>
      </p:sp>
      <p:pic>
        <p:nvPicPr>
          <p:cNvPr id="14" name="Picture 9" descr="j030332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5124450"/>
            <a:ext cx="1965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3 -0.20185 L -0.00868 -0.03889 C -0.03663 -0.00255 -0.08073 0.02616 -0.12986 0.03657 C -0.18559 0.04954 -0.23247 0.04375 -0.26754 0.02292 L -0.43247 -0.0713 " pathEditMode="relative" rAng="4802729" ptsTypes="FffFF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57158" y="428604"/>
            <a:ext cx="8455045" cy="20478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1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381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Портфолио</a:t>
            </a:r>
            <a:r>
              <a:rPr lang="ru-RU" sz="3600" b="1" kern="10" dirty="0">
                <a:ln w="381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381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работ</a:t>
            </a:r>
          </a:p>
        </p:txBody>
      </p:sp>
      <p:pic>
        <p:nvPicPr>
          <p:cNvPr id="6" name="Picture 6" descr="j02970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571750"/>
            <a:ext cx="43576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562600" algn="l"/>
              </a:tabLst>
            </a:pPr>
            <a:r>
              <a:rPr lang="ru-RU" sz="2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sz="2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FF00">
                <a:alpha val="0"/>
              </a:srgbClr>
            </a:gs>
            <a:gs pos="45000">
              <a:srgbClr val="FFFF99"/>
            </a:gs>
            <a:gs pos="70000">
              <a:srgbClr val="FFCCFF"/>
            </a:gs>
            <a:gs pos="100000">
              <a:srgbClr val="FF66C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85750" y="0"/>
            <a:ext cx="7429500" cy="4000500"/>
          </a:xfrm>
          <a:prstGeom prst="cloudCallout">
            <a:avLst>
              <a:gd name="adj1" fmla="val 38919"/>
              <a:gd name="adj2" fmla="val 5512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50" y="85725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b="1">
                <a:latin typeface="Bookman Old Style" pitchFamily="18" charset="0"/>
                <a:ea typeface="Calibri" pitchFamily="34" charset="0"/>
                <a:cs typeface="Arial" charset="0"/>
              </a:rPr>
              <a:t>                                    </a:t>
            </a:r>
            <a:r>
              <a:rPr lang="ru-RU" sz="2400" b="1">
                <a:latin typeface="Bookman Old Style" pitchFamily="18" charset="0"/>
                <a:ea typeface="Calibri" pitchFamily="34" charset="0"/>
                <a:cs typeface="Arial" charset="0"/>
              </a:rPr>
              <a:t>Перечень творческих работ</a:t>
            </a:r>
          </a:p>
          <a:p>
            <a:endParaRPr lang="ru-RU" sz="24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400" b="1">
                <a:latin typeface="Bookman Old Style" pitchFamily="18" charset="0"/>
                <a:ea typeface="Calibri" pitchFamily="34" charset="0"/>
                <a:cs typeface="Arial" charset="0"/>
              </a:rPr>
              <a:t>                 Творческие работы</a:t>
            </a:r>
          </a:p>
          <a:p>
            <a:pPr eaLnBrk="0" hangingPunct="0"/>
            <a:r>
              <a:rPr lang="ru-RU" sz="2400" b="1">
                <a:latin typeface="Bookman Old Style" pitchFamily="18" charset="0"/>
                <a:ea typeface="Calibri" pitchFamily="34" charset="0"/>
                <a:cs typeface="Arial" charset="0"/>
              </a:rPr>
              <a:t>  </a:t>
            </a:r>
            <a:endParaRPr lang="ru-RU" sz="24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400" b="1">
                <a:latin typeface="Bookman Old Style" pitchFamily="18" charset="0"/>
                <a:ea typeface="Calibri" pitchFamily="34" charset="0"/>
                <a:cs typeface="Arial" charset="0"/>
              </a:rPr>
              <a:t>                 Направления активности.</a:t>
            </a:r>
            <a:r>
              <a:rPr lang="ru-RU" sz="2400" b="1" i="1">
                <a:latin typeface="Bookman Old Style" pitchFamily="18" charset="0"/>
                <a:ea typeface="Calibri" pitchFamily="34" charset="0"/>
                <a:cs typeface="Arial" charset="0"/>
              </a:rPr>
              <a:t> </a:t>
            </a:r>
            <a:endParaRPr lang="ru-RU" sz="24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400" b="1">
                <a:latin typeface="Bookman Old Style" pitchFamily="18" charset="0"/>
                <a:ea typeface="Calibri" pitchFamily="34" charset="0"/>
                <a:cs typeface="Arial" charset="0"/>
              </a:rPr>
              <a:t>                                                </a:t>
            </a:r>
            <a:endParaRPr lang="ru-RU" sz="2400">
              <a:ea typeface="Calibri" pitchFamily="34" charset="0"/>
              <a:cs typeface="Arial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500188" y="928688"/>
            <a:ext cx="428625" cy="4841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428750" y="1643063"/>
            <a:ext cx="428625" cy="4841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285875" y="2357438"/>
            <a:ext cx="428625" cy="4841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3" descr="j02836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929188"/>
            <a:ext cx="22669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357313"/>
            <a:ext cx="82867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kern="10" spc="72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0" y="0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562600" algn="l"/>
              </a:tabLst>
            </a:pP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VI</a:t>
            </a:r>
            <a:endParaRPr lang="en-US" sz="2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0" name="WordArt 2"/>
          <p:cNvSpPr>
            <a:spLocks noChangeArrowheads="1" noChangeShapeType="1" noTextEdit="1"/>
          </p:cNvSpPr>
          <p:nvPr/>
        </p:nvSpPr>
        <p:spPr bwMode="auto">
          <a:xfrm>
            <a:off x="571500" y="714375"/>
            <a:ext cx="7929563" cy="192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ОТЗЫВЫ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И РЕКОМЕНДАЦИИ</a:t>
            </a:r>
          </a:p>
        </p:txBody>
      </p:sp>
      <p:pic>
        <p:nvPicPr>
          <p:cNvPr id="29701" name="Рисунок 4" descr="j0213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000375"/>
            <a:ext cx="4751387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99"/>
            </a:gs>
            <a:gs pos="25000">
              <a:srgbClr val="FFFF99"/>
            </a:gs>
            <a:gs pos="50000">
              <a:srgbClr val="FFFF99"/>
            </a:gs>
            <a:gs pos="75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решение 7"/>
          <p:cNvSpPr/>
          <p:nvPr/>
        </p:nvSpPr>
        <p:spPr>
          <a:xfrm>
            <a:off x="0" y="0"/>
            <a:ext cx="5715000" cy="2571750"/>
          </a:xfrm>
          <a:prstGeom prst="flowChartDecisi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– заключения о качестве выполненной работы</a:t>
            </a: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4286250" y="1214438"/>
            <a:ext cx="4857750" cy="2357437"/>
          </a:xfrm>
          <a:prstGeom prst="flowChartDecision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– рецензии</a:t>
            </a: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0" y="2928938"/>
            <a:ext cx="4857750" cy="2500312"/>
          </a:xfrm>
          <a:prstGeom prst="flowChartDecisi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– отзывы</a:t>
            </a: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3500438" y="4071938"/>
            <a:ext cx="5643562" cy="2786062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3333CC"/>
                </a:solidFill>
              </a:rPr>
              <a:t>– резюме с оценкой собственных учебных достижений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858048" cy="12858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80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0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80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 А Д А Ч И:</a:t>
            </a:r>
            <a:endParaRPr lang="ru-RU" sz="8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214313" y="1500188"/>
            <a:ext cx="8501062" cy="4357687"/>
          </a:xfrm>
        </p:spPr>
        <p:txBody>
          <a:bodyPr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-ПОДДЕРЖИВАТЬ ВЫСОКУЮ УЧЕБНУЮ  МОТИВАЦИЮ ШКОЛЬНИКОВ;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-ФОРМИРОВАТЬ  УМЕНИЯ УЧИТЬСЯ: СТАВИТЬ ЦЕЛИ, ПЛАНИРОВАТЬ И ОРГАНИЗОВЫВАТЬ СОБСТВЕННУЮ УЧЕБНУЮ ДЕЯТЕЛЬНОСТЬ;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-РАСШИРЯТЬ ВОЗМОЖНОСТИ ОБУЧЕНИЯ И САМООБУЧЕНИЯ;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– СПОСОБСТВОВАТЬ РАЗВИТИЮ КОММУНИКАТИВНЫХ УМЕНИЙ И НАВЫКОВ;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– ИЗУЧИТЬ ИНТЕРЕСЫ, ПОТРЕБНОСТИ И СКЛОННОСТИ УЧАЩИХСЯ;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– ИЗУЧИТЬ ВОЗМОЖНОСТИ УЧАЩИХСЯ: СПОСОБНОСТЬ К ОБЩЕНИЮ И САМОРЕГУЛЯЦИИ, ДОСТИЖЕНИЯ В УЧЕБНОЙ И ДОСУГОВОЙ ДЕЯТЕЛЬНОСТИ;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– СПОСОБСТВОВАТЬ ФОРМИРОВАНИЮ И РАЗВИТИЮ У УЧАЩИХСЯ НАВЫКОВ САМОСТОЯТЕЛЬНОГО И ОСОЗНАННОГО ПРИНЯТИЯ РЕШЕНИЯ.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4294967295"/>
          </p:nvPr>
        </p:nvGraphicFramePr>
        <p:xfrm>
          <a:off x="0" y="6858000"/>
          <a:ext cx="8786842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5500" b="1" dirty="0">
                <a:ln w="0" cap="rnd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СОДЕРЖАНИЕ:</a:t>
            </a:r>
            <a:endParaRPr lang="ru-RU" sz="5500" b="1" dirty="0">
              <a:ln w="0" cap="rnd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sz="5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1428750"/>
            <a:ext cx="8143875" cy="571500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Титульный лист (обложка).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286000"/>
            <a:ext cx="8215313" cy="571500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chemeClr val="tx1"/>
                </a:solidFill>
              </a:rPr>
              <a:t>I раздел     «Мой портрет»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28625" y="3143250"/>
            <a:ext cx="8286750" cy="500063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chemeClr val="tx1"/>
                </a:solidFill>
              </a:rPr>
              <a:t>II  раздел   «</a:t>
            </a:r>
            <a:r>
              <a:rPr lang="ru-RU" sz="3600" b="1" i="1" dirty="0" err="1">
                <a:solidFill>
                  <a:schemeClr val="tx1"/>
                </a:solidFill>
              </a:rPr>
              <a:t>Портфолио</a:t>
            </a:r>
            <a:r>
              <a:rPr lang="ru-RU" sz="3600" b="1" i="1" dirty="0">
                <a:solidFill>
                  <a:schemeClr val="tx1"/>
                </a:solidFill>
              </a:rPr>
              <a:t> документов»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28625" y="3857625"/>
            <a:ext cx="8286750" cy="571500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i="1" dirty="0">
                <a:solidFill>
                  <a:schemeClr val="tx1"/>
                </a:solidFill>
              </a:rPr>
              <a:t>III</a:t>
            </a:r>
            <a:r>
              <a:rPr lang="ru-RU" sz="3600" b="1" i="1" dirty="0">
                <a:solidFill>
                  <a:schemeClr val="tx1"/>
                </a:solidFill>
              </a:rPr>
              <a:t> раздел  «Моя учёба»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28625" y="4643438"/>
            <a:ext cx="8215313" cy="571500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i="1" dirty="0">
                <a:solidFill>
                  <a:schemeClr val="tx1"/>
                </a:solidFill>
              </a:rPr>
              <a:t>IV</a:t>
            </a:r>
            <a:r>
              <a:rPr lang="ru-RU" sz="3600" b="1" i="1" dirty="0">
                <a:solidFill>
                  <a:schemeClr val="tx1"/>
                </a:solidFill>
              </a:rPr>
              <a:t> раздел   «Коллектор»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428625" y="5429250"/>
            <a:ext cx="8215313" cy="571500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chemeClr val="tx1"/>
                </a:solidFill>
              </a:rPr>
              <a:t>V раздел «</a:t>
            </a:r>
            <a:r>
              <a:rPr lang="ru-RU" sz="3600" b="1" i="1" dirty="0" err="1">
                <a:solidFill>
                  <a:schemeClr val="tx1"/>
                </a:solidFill>
              </a:rPr>
              <a:t>Портфолио</a:t>
            </a:r>
            <a:r>
              <a:rPr lang="ru-RU" sz="3600" b="1" i="1" dirty="0">
                <a:solidFill>
                  <a:schemeClr val="tx1"/>
                </a:solidFill>
              </a:rPr>
              <a:t> работ»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0063" y="6143625"/>
            <a:ext cx="8143875" cy="536575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i="1" dirty="0">
                <a:solidFill>
                  <a:schemeClr val="tx1"/>
                </a:solidFill>
              </a:rPr>
              <a:t>VI</a:t>
            </a:r>
            <a:r>
              <a:rPr lang="ru-RU" sz="3600" b="1" i="1" dirty="0">
                <a:solidFill>
                  <a:schemeClr val="tx1"/>
                </a:solidFill>
              </a:rPr>
              <a:t> раздел </a:t>
            </a:r>
            <a:r>
              <a:rPr lang="ru-RU" sz="3600" b="1" dirty="0">
                <a:solidFill>
                  <a:schemeClr val="tx1"/>
                </a:solidFill>
              </a:rPr>
              <a:t>«</a:t>
            </a:r>
            <a:r>
              <a:rPr lang="ru-RU" sz="3600" b="1" i="1" dirty="0">
                <a:solidFill>
                  <a:schemeClr val="tx1"/>
                </a:solidFill>
              </a:rPr>
              <a:t>Отзывы и рекомендации</a:t>
            </a:r>
            <a:r>
              <a:rPr lang="ru-RU" sz="3600" b="1" dirty="0">
                <a:solidFill>
                  <a:schemeClr val="tx1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785938" y="4057650"/>
            <a:ext cx="5286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Фамилия </a:t>
            </a:r>
            <a:r>
              <a:rPr lang="ru-RU" sz="16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____________________________________</a:t>
            </a:r>
            <a:endParaRPr lang="ru-RU" sz="11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Имя </a:t>
            </a:r>
            <a:r>
              <a:rPr lang="ru-RU" sz="16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__________________________________________</a:t>
            </a:r>
            <a:endParaRPr lang="ru-RU" sz="11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Отчество </a:t>
            </a:r>
            <a:r>
              <a:rPr lang="ru-RU" sz="16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___________________________________</a:t>
            </a:r>
            <a:endParaRPr lang="ru-RU" sz="11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Дата рождения ______________________________</a:t>
            </a:r>
            <a:endParaRPr lang="ru-RU" sz="11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Класс _________  </a:t>
            </a:r>
            <a:endParaRPr lang="ru-RU" sz="11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начал работать с ____________   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20__ </a:t>
            </a: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г.                                               </a:t>
            </a:r>
            <a:endParaRPr lang="ru-RU" sz="11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закончена         __________________   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20__ </a:t>
            </a: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г.                                              </a:t>
            </a:r>
            <a:endParaRPr lang="ru-RU" sz="11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</a:p>
          <a:p>
            <a:pPr eaLnBrk="0" hangingPunct="0"/>
            <a:r>
              <a:rPr 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Личная подпись учащегося  _________</a:t>
            </a:r>
            <a:r>
              <a:rPr lang="ru-RU" sz="16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b="1" i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600" b="1" i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ru-RU" sz="1600" b="1" i="1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Новосёловская</a:t>
            </a:r>
            <a:r>
              <a:rPr lang="ru-RU" sz="16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средняя школа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1500188" y="0"/>
            <a:ext cx="6143625" cy="2643188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5" name="WordArt 1"/>
          <p:cNvSpPr>
            <a:spLocks noChangeArrowheads="1" noChangeShapeType="1" noTextEdit="1"/>
          </p:cNvSpPr>
          <p:nvPr/>
        </p:nvSpPr>
        <p:spPr bwMode="auto">
          <a:xfrm>
            <a:off x="1428750" y="2714625"/>
            <a:ext cx="6072188" cy="73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Портфолио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8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учащегося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024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"/>
          <p:cNvSpPr>
            <a:spLocks noChangeArrowheads="1" noChangeShapeType="1" noTextEdit="1"/>
          </p:cNvSpPr>
          <p:nvPr/>
        </p:nvSpPr>
        <p:spPr bwMode="auto">
          <a:xfrm>
            <a:off x="1214438" y="500063"/>
            <a:ext cx="7072312" cy="1331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МОЙ ПОРТРЕТ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241925" algn="l"/>
              </a:tabLst>
            </a:pP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8" name="Рисунок 6" descr="j02889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428875"/>
            <a:ext cx="4551362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0" y="0"/>
            <a:ext cx="9144000" cy="2428875"/>
          </a:xfrm>
          <a:prstGeom prst="cloudCallout">
            <a:avLst>
              <a:gd name="adj1" fmla="val 66289"/>
              <a:gd name="adj2" fmla="val 28275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ИНФОРМАЦИЯ О ВЛАДЕЛЬЦЕ ПОРТФОЛИО: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spc="300" dirty="0">
                <a:solidFill>
                  <a:schemeClr val="accent6">
                    <a:lumMod val="50000"/>
                  </a:schemeClr>
                </a:solidFill>
              </a:rPr>
              <a:t>АВТОБИОГРАФИЯ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spc="300" dirty="0">
                <a:solidFill>
                  <a:schemeClr val="accent6">
                    <a:lumMod val="50000"/>
                  </a:schemeClr>
                </a:solidFill>
              </a:rPr>
              <a:t>МОЯ СЕМЬЯ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spc="300" dirty="0">
                <a:solidFill>
                  <a:schemeClr val="accent6">
                    <a:lumMod val="50000"/>
                  </a:schemeClr>
                </a:solidFill>
              </a:rPr>
              <a:t>МОЯ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spc="300" dirty="0">
                <a:solidFill>
                  <a:schemeClr val="accent6">
                    <a:lumMod val="50000"/>
                  </a:schemeClr>
                </a:solidFill>
              </a:rPr>
              <a:t>МОИ УВЛЕЧЕНИЯ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spc="300" dirty="0">
                <a:solidFill>
                  <a:schemeClr val="accent6">
                    <a:lumMod val="50000"/>
                  </a:schemeClr>
                </a:solidFill>
              </a:rPr>
              <a:t>МОИ ИНТЕРЕСЫ И ВОЗМОЖНОСТИ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spc="300" dirty="0">
                <a:solidFill>
                  <a:schemeClr val="accent6">
                    <a:lumMod val="50000"/>
                  </a:schemeClr>
                </a:solidFill>
              </a:rPr>
              <a:t>МОИ ЦЕЛИ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14313" y="2571750"/>
            <a:ext cx="8572500" cy="1500188"/>
          </a:xfrm>
          <a:prstGeom prst="cloudCallout">
            <a:avLst>
              <a:gd name="adj1" fmla="val 75334"/>
              <a:gd name="adj2" fmla="val 32024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РЕЗУЛЬТАТЫ ПСИХОЛОГИЧЕСКОЙ ДИАГНОСТИКИ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14313" y="4071938"/>
            <a:ext cx="8572500" cy="2571750"/>
          </a:xfrm>
          <a:prstGeom prst="cloudCallout">
            <a:avLst>
              <a:gd name="adj1" fmla="val 77834"/>
              <a:gd name="adj2" fmla="val 2194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ИНФОРМАЦИЯ, ПОМОГАЮЩАЯ РЕБЁНКУ ПРОАНАЛИЗИРОВАТЬ СВОЙ ХАРАКТЕР, СПОСОБНОСТИ, УЗНАТЬ СПОСОБЫ САМОРАЗВИТИЯ, САМОСОВЕРШЕНСТВОВАНИЯ, САМОПОЗНАНИЯ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27398">
            <a:off x="1462088" y="119063"/>
            <a:ext cx="3286125" cy="4714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 rot="-532055">
            <a:off x="1604963" y="709613"/>
            <a:ext cx="2714625" cy="7858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мой мир</a:t>
            </a:r>
          </a:p>
        </p:txBody>
      </p:sp>
      <p:pic>
        <p:nvPicPr>
          <p:cNvPr id="4" name="Рисунок 3" descr="kniga10"/>
          <p:cNvPicPr>
            <a:picLocks noChangeAspect="1" noChangeArrowheads="1"/>
          </p:cNvPicPr>
          <p:nvPr/>
        </p:nvPicPr>
        <p:blipFill>
          <a:blip r:embed="rId3" cstate="print"/>
          <a:srcRect l="3078" t="13370" r="11154"/>
          <a:stretch>
            <a:fillRect/>
          </a:stretch>
        </p:blipFill>
        <p:spPr bwMode="auto">
          <a:xfrm rot="-531204">
            <a:off x="2312988" y="1792288"/>
            <a:ext cx="2051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03448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73354">
            <a:off x="2503488" y="3440113"/>
            <a:ext cx="12827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63" y="428625"/>
            <a:ext cx="3214687" cy="4643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857500" y="785813"/>
            <a:ext cx="3000375" cy="895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моя семья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714625" y="1643063"/>
            <a:ext cx="2786063" cy="2651125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/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9" name="Рисунок 8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2428875"/>
            <a:ext cx="14620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357563" y="1071563"/>
            <a:ext cx="3214687" cy="4857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643313" y="1571625"/>
            <a:ext cx="2714625" cy="928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57150">
                  <a:noFill/>
                  <a:round/>
                  <a:headEnd/>
                  <a:tailEnd/>
                </a:ln>
                <a:solidFill>
                  <a:srgbClr val="3333CC"/>
                </a:solidFill>
                <a:latin typeface="Arial Black"/>
              </a:rPr>
              <a:t>моя школа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214688" y="2143125"/>
            <a:ext cx="3200400" cy="3008313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100"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496794">
            <a:off x="4910138" y="1722438"/>
            <a:ext cx="3214687" cy="49291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 rot="439251">
            <a:off x="5351463" y="1971675"/>
            <a:ext cx="3000375" cy="1214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мои интересы</a:t>
            </a:r>
          </a:p>
        </p:txBody>
      </p:sp>
      <p:pic>
        <p:nvPicPr>
          <p:cNvPr id="15" name="Рисунок 14" descr="j02326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95463">
            <a:off x="5097463" y="4129088"/>
            <a:ext cx="24257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8"/>
          <p:cNvSpPr>
            <a:spLocks noChangeArrowheads="1"/>
          </p:cNvSpPr>
          <p:nvPr/>
        </p:nvSpPr>
        <p:spPr bwMode="auto">
          <a:xfrm rot="401029">
            <a:off x="5786438" y="2786063"/>
            <a:ext cx="2413000" cy="1338262"/>
          </a:xfrm>
          <a:prstGeom prst="cloudCallout">
            <a:avLst>
              <a:gd name="adj1" fmla="val 811"/>
              <a:gd name="adj2" fmla="val 6874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 b="1" dirty="0">
                <a:latin typeface="Calibri" pitchFamily="34" charset="0"/>
              </a:rPr>
              <a:t>КАК ИНТЕРЕСНО!</a:t>
            </a:r>
            <a:endParaRPr lang="ru-RU" sz="2000" dirty="0"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946836">
            <a:off x="5799138" y="319088"/>
            <a:ext cx="3000375" cy="4714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 rot="961812">
            <a:off x="6384925" y="819150"/>
            <a:ext cx="269240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МОИ ЦЕЛИ</a:t>
            </a:r>
          </a:p>
        </p:txBody>
      </p:sp>
      <p:pic>
        <p:nvPicPr>
          <p:cNvPr id="19" name="Рисунок 18" descr="kau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29941">
            <a:off x="7789863" y="2014538"/>
            <a:ext cx="901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j02328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53786">
            <a:off x="5757863" y="2378075"/>
            <a:ext cx="16160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 rot="20982251">
            <a:off x="366713" y="2286000"/>
            <a:ext cx="2786062" cy="4357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WordArt 2"/>
          <p:cNvSpPr>
            <a:spLocks noChangeArrowheads="1" noChangeShapeType="1" noTextEdit="1"/>
          </p:cNvSpPr>
          <p:nvPr/>
        </p:nvSpPr>
        <p:spPr bwMode="auto">
          <a:xfrm rot="-644116">
            <a:off x="354013" y="2709863"/>
            <a:ext cx="2332037" cy="952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ВИЗИТКА</a:t>
            </a:r>
          </a:p>
        </p:txBody>
      </p:sp>
      <p:pic>
        <p:nvPicPr>
          <p:cNvPr id="23" name="Рисунок 2" descr="peo-girl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669850">
            <a:off x="414338" y="3457575"/>
            <a:ext cx="2744787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643174" y="2000240"/>
            <a:ext cx="307183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66"/>
              </a:solidFill>
            </a:endParaRPr>
          </a:p>
        </p:txBody>
      </p:sp>
      <p:sp>
        <p:nvSpPr>
          <p:cNvPr id="25" name="WordArt 2"/>
          <p:cNvSpPr>
            <a:spLocks noChangeArrowheads="1" noChangeShapeType="1" noTextEdit="1"/>
          </p:cNvSpPr>
          <p:nvPr/>
        </p:nvSpPr>
        <p:spPr bwMode="auto">
          <a:xfrm>
            <a:off x="2857488" y="2500306"/>
            <a:ext cx="2643206" cy="1500198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/>
              </a:rPr>
              <a:t>МОИ ДРУЗЬЯ</a:t>
            </a:r>
          </a:p>
        </p:txBody>
      </p:sp>
      <p:pic>
        <p:nvPicPr>
          <p:cNvPr id="26" name="Рисунок 2" descr="j03433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3714752"/>
            <a:ext cx="2786065" cy="19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0" grpId="0" animBg="1"/>
      <p:bldP spid="6" grpId="0" animBg="1"/>
      <p:bldP spid="2051" grpId="0" animBg="1"/>
      <p:bldP spid="2052" grpId="0" animBg="1"/>
      <p:bldP spid="10" grpId="0" animBg="1"/>
      <p:bldP spid="2053" grpId="0" animBg="1"/>
      <p:bldP spid="2054" grpId="0" animBg="1"/>
      <p:bldP spid="13" grpId="0" animBg="1"/>
      <p:bldP spid="2055" grpId="0" animBg="1"/>
      <p:bldP spid="2056" grpId="0" animBg="1"/>
      <p:bldP spid="17" grpId="0" animBg="1"/>
      <p:bldP spid="205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500188" y="1285875"/>
            <a:ext cx="5811837" cy="1238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ВИЗИТКА</a:t>
            </a:r>
          </a:p>
        </p:txBody>
      </p:sp>
      <p:pic>
        <p:nvPicPr>
          <p:cNvPr id="14339" name="Рисунок 2" descr="peo-gir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785938"/>
            <a:ext cx="526415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ртфолио на средней ступени об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портфолио на средней ступени об</Template>
  <TotalTime>1</TotalTime>
  <Words>396</Words>
  <Application>Microsoft Office PowerPoint</Application>
  <PresentationFormat>Экран (4:3)</PresentationFormat>
  <Paragraphs>119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портфолио на средней ступени об</vt:lpstr>
      <vt:lpstr>Тема Office</vt:lpstr>
      <vt:lpstr>ПОРТФОЛИО   НА СРЕДНЕЙ СТУПЕНИ  ОБУЧЕНИЯ</vt:lpstr>
      <vt:lpstr>Ц Е Л И:</vt:lpstr>
      <vt:lpstr>  З А Д А Ч 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 НА СРЕДНЕЙ СТУПЕНИ  ОБУЧЕНИЯ</dc:title>
  <dc:creator>Кузьмина И.В.</dc:creator>
  <cp:lastModifiedBy>user</cp:lastModifiedBy>
  <cp:revision>1</cp:revision>
  <dcterms:created xsi:type="dcterms:W3CDTF">2013-09-07T21:09:55Z</dcterms:created>
  <dcterms:modified xsi:type="dcterms:W3CDTF">2013-09-07T21:12:31Z</dcterms:modified>
</cp:coreProperties>
</file>