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6" r:id="rId2"/>
    <p:sldId id="267" r:id="rId3"/>
    <p:sldId id="256" r:id="rId4"/>
    <p:sldId id="276" r:id="rId5"/>
    <p:sldId id="260" r:id="rId6"/>
    <p:sldId id="261" r:id="rId7"/>
    <p:sldId id="268" r:id="rId8"/>
    <p:sldId id="269" r:id="rId9"/>
    <p:sldId id="274" r:id="rId10"/>
    <p:sldId id="275" r:id="rId11"/>
    <p:sldId id="265" r:id="rId12"/>
    <p:sldId id="262" r:id="rId13"/>
    <p:sldId id="26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712A8-F89D-4823-817D-2984FA4BBF2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A10438-03DA-4080-A05F-671E5479B64C}">
      <dgm:prSet phldrT="[Текст]"/>
      <dgm:spPr/>
      <dgm:t>
        <a:bodyPr/>
        <a:lstStyle/>
        <a:p>
          <a:r>
            <a:rPr lang="ru-RU" dirty="0" smtClean="0"/>
            <a:t>ПОРТРЕТ</a:t>
          </a:r>
          <a:endParaRPr lang="ru-RU" dirty="0"/>
        </a:p>
      </dgm:t>
    </dgm:pt>
    <dgm:pt modelId="{ABA2C30F-CC5D-46AD-924F-1D5BC80BB040}" type="parTrans" cxnId="{1C279426-2523-4ED0-8CB6-60B21B7D8087}">
      <dgm:prSet/>
      <dgm:spPr/>
      <dgm:t>
        <a:bodyPr/>
        <a:lstStyle/>
        <a:p>
          <a:endParaRPr lang="ru-RU"/>
        </a:p>
      </dgm:t>
    </dgm:pt>
    <dgm:pt modelId="{B105CEB0-B040-4A1A-8BD2-E3F99965AF73}" type="sibTrans" cxnId="{1C279426-2523-4ED0-8CB6-60B21B7D8087}">
      <dgm:prSet/>
      <dgm:spPr/>
      <dgm:t>
        <a:bodyPr/>
        <a:lstStyle/>
        <a:p>
          <a:endParaRPr lang="ru-RU"/>
        </a:p>
      </dgm:t>
    </dgm:pt>
    <dgm:pt modelId="{C126E6F3-5FB7-46D6-B9D7-A6963274CFF2}">
      <dgm:prSet phldrT="[Текст]"/>
      <dgm:spPr/>
      <dgm:t>
        <a:bodyPr/>
        <a:lstStyle/>
        <a:p>
          <a:r>
            <a:rPr lang="ru-RU" dirty="0" smtClean="0"/>
            <a:t>ПАРАДНЫЙ портрет  показывает общественное положение героя.</a:t>
          </a:r>
          <a:endParaRPr lang="ru-RU" dirty="0"/>
        </a:p>
      </dgm:t>
    </dgm:pt>
    <dgm:pt modelId="{C94C78BF-EB6A-4BDF-986E-9D550546DFF7}" type="parTrans" cxnId="{5FF3D050-0D11-4440-ABAA-BFC7DFE18A1C}">
      <dgm:prSet/>
      <dgm:spPr/>
      <dgm:t>
        <a:bodyPr/>
        <a:lstStyle/>
        <a:p>
          <a:endParaRPr lang="ru-RU"/>
        </a:p>
      </dgm:t>
    </dgm:pt>
    <dgm:pt modelId="{78E576FA-A6B7-4232-9A25-4144FE408B65}" type="sibTrans" cxnId="{5FF3D050-0D11-4440-ABAA-BFC7DFE18A1C}">
      <dgm:prSet/>
      <dgm:spPr/>
      <dgm:t>
        <a:bodyPr/>
        <a:lstStyle/>
        <a:p>
          <a:endParaRPr lang="ru-RU"/>
        </a:p>
      </dgm:t>
    </dgm:pt>
    <dgm:pt modelId="{8DA196FA-96A5-4C7F-8313-8D9E24DA0FD1}">
      <dgm:prSet phldrT="[Текст]"/>
      <dgm:spPr/>
      <dgm:t>
        <a:bodyPr/>
        <a:lstStyle/>
        <a:p>
          <a:r>
            <a:rPr lang="ru-RU" dirty="0" smtClean="0"/>
            <a:t>СОЦИАЛЬНЫЙ портрет показывает жизнь и положение классов и сословий</a:t>
          </a:r>
          <a:endParaRPr lang="ru-RU" dirty="0"/>
        </a:p>
      </dgm:t>
    </dgm:pt>
    <dgm:pt modelId="{5F5D7885-61C3-48BE-AE05-32AFBA561A95}" type="parTrans" cxnId="{0F51C3D1-70A0-4291-9D24-38AD5C66EF7B}">
      <dgm:prSet/>
      <dgm:spPr/>
      <dgm:t>
        <a:bodyPr/>
        <a:lstStyle/>
        <a:p>
          <a:endParaRPr lang="ru-RU"/>
        </a:p>
      </dgm:t>
    </dgm:pt>
    <dgm:pt modelId="{78F7290F-5805-40B9-9C59-89BAC8BBE2CC}" type="sibTrans" cxnId="{0F51C3D1-70A0-4291-9D24-38AD5C66EF7B}">
      <dgm:prSet/>
      <dgm:spPr/>
      <dgm:t>
        <a:bodyPr/>
        <a:lstStyle/>
        <a:p>
          <a:endParaRPr lang="ru-RU"/>
        </a:p>
      </dgm:t>
    </dgm:pt>
    <dgm:pt modelId="{400DA95B-5494-4548-B4B0-B67E68A169CD}">
      <dgm:prSet phldrT="[Текст]"/>
      <dgm:spPr/>
      <dgm:t>
        <a:bodyPr/>
        <a:lstStyle/>
        <a:p>
          <a:r>
            <a:rPr lang="ru-RU" dirty="0" smtClean="0"/>
            <a:t>ПСИХОЛОГИЧЕСКИЙ портрет показывает душевное состояние человека.</a:t>
          </a:r>
          <a:endParaRPr lang="ru-RU" dirty="0"/>
        </a:p>
      </dgm:t>
    </dgm:pt>
    <dgm:pt modelId="{759D985C-00C5-4AAE-AE6F-A7CF9B236524}" type="parTrans" cxnId="{18BB4A69-0120-4B09-80FE-9B730A5DD876}">
      <dgm:prSet/>
      <dgm:spPr/>
      <dgm:t>
        <a:bodyPr/>
        <a:lstStyle/>
        <a:p>
          <a:endParaRPr lang="ru-RU"/>
        </a:p>
      </dgm:t>
    </dgm:pt>
    <dgm:pt modelId="{9909E9A2-E0A0-4C1B-8BD3-5775C76545AD}" type="sibTrans" cxnId="{18BB4A69-0120-4B09-80FE-9B730A5DD876}">
      <dgm:prSet/>
      <dgm:spPr/>
      <dgm:t>
        <a:bodyPr/>
        <a:lstStyle/>
        <a:p>
          <a:endParaRPr lang="ru-RU"/>
        </a:p>
      </dgm:t>
    </dgm:pt>
    <dgm:pt modelId="{AF225BC0-DB86-4628-A1C0-1E577F99E5A2}">
      <dgm:prSet phldrT="[Текст]"/>
      <dgm:spPr/>
      <dgm:t>
        <a:bodyPr/>
        <a:lstStyle/>
        <a:p>
          <a:r>
            <a:rPr lang="ru-RU" dirty="0" smtClean="0"/>
            <a:t>КАМЕРНЫЙ  портрет показывает индивидуальные особенности .</a:t>
          </a:r>
          <a:endParaRPr lang="ru-RU" dirty="0"/>
        </a:p>
      </dgm:t>
    </dgm:pt>
    <dgm:pt modelId="{8AB8320C-17A4-4145-AF5C-F61C6BAFEC69}" type="parTrans" cxnId="{152129C6-7444-42EE-B204-02C0D8D3469A}">
      <dgm:prSet/>
      <dgm:spPr/>
      <dgm:t>
        <a:bodyPr/>
        <a:lstStyle/>
        <a:p>
          <a:endParaRPr lang="ru-RU"/>
        </a:p>
      </dgm:t>
    </dgm:pt>
    <dgm:pt modelId="{7918CC57-44EF-4839-AFAE-8D5A66E9C0A6}" type="sibTrans" cxnId="{152129C6-7444-42EE-B204-02C0D8D3469A}">
      <dgm:prSet/>
      <dgm:spPr/>
      <dgm:t>
        <a:bodyPr/>
        <a:lstStyle/>
        <a:p>
          <a:endParaRPr lang="ru-RU"/>
        </a:p>
      </dgm:t>
    </dgm:pt>
    <dgm:pt modelId="{F4B8D6A7-FD24-46F1-B963-8716FF8C8561}" type="pres">
      <dgm:prSet presAssocID="{EF6712A8-F89D-4823-817D-2984FA4BBF2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9144F6-73AD-47E0-822E-07B0A13CA093}" type="pres">
      <dgm:prSet presAssocID="{EF6712A8-F89D-4823-817D-2984FA4BBF20}" presName="matrix" presStyleCnt="0"/>
      <dgm:spPr/>
    </dgm:pt>
    <dgm:pt modelId="{590B7017-01B8-40BF-A05E-82E8D5678A29}" type="pres">
      <dgm:prSet presAssocID="{EF6712A8-F89D-4823-817D-2984FA4BBF20}" presName="tile1" presStyleLbl="node1" presStyleIdx="0" presStyleCnt="4" custLinFactNeighborX="3139" custLinFactNeighborY="4320"/>
      <dgm:spPr/>
      <dgm:t>
        <a:bodyPr/>
        <a:lstStyle/>
        <a:p>
          <a:endParaRPr lang="ru-RU"/>
        </a:p>
      </dgm:t>
    </dgm:pt>
    <dgm:pt modelId="{D563B8C9-09E4-4B1F-9141-FAE1A833DC6D}" type="pres">
      <dgm:prSet presAssocID="{EF6712A8-F89D-4823-817D-2984FA4BBF2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B0DBA-C4BA-4A3A-8FFE-26B274E2DF4D}" type="pres">
      <dgm:prSet presAssocID="{EF6712A8-F89D-4823-817D-2984FA4BBF20}" presName="tile2" presStyleLbl="node1" presStyleIdx="1" presStyleCnt="4" custLinFactNeighborX="7087" custLinFactNeighborY="4320"/>
      <dgm:spPr/>
      <dgm:t>
        <a:bodyPr/>
        <a:lstStyle/>
        <a:p>
          <a:endParaRPr lang="ru-RU"/>
        </a:p>
      </dgm:t>
    </dgm:pt>
    <dgm:pt modelId="{DC4A8BEB-DE24-43CD-9601-46A2E4B570B5}" type="pres">
      <dgm:prSet presAssocID="{EF6712A8-F89D-4823-817D-2984FA4BBF2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E93D4-5C7B-4747-9265-68EE0CA261A6}" type="pres">
      <dgm:prSet presAssocID="{EF6712A8-F89D-4823-817D-2984FA4BBF20}" presName="tile3" presStyleLbl="node1" presStyleIdx="2" presStyleCnt="4"/>
      <dgm:spPr/>
      <dgm:t>
        <a:bodyPr/>
        <a:lstStyle/>
        <a:p>
          <a:endParaRPr lang="ru-RU"/>
        </a:p>
      </dgm:t>
    </dgm:pt>
    <dgm:pt modelId="{C5D5E8EE-C305-4B54-9EEC-42CE07968BDA}" type="pres">
      <dgm:prSet presAssocID="{EF6712A8-F89D-4823-817D-2984FA4BBF2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27927-9FA4-4CDE-97DD-C7A364FDD22B}" type="pres">
      <dgm:prSet presAssocID="{EF6712A8-F89D-4823-817D-2984FA4BBF20}" presName="tile4" presStyleLbl="node1" presStyleIdx="3" presStyleCnt="4" custLinFactNeighborX="87411" custLinFactNeighborY="7087"/>
      <dgm:spPr/>
      <dgm:t>
        <a:bodyPr/>
        <a:lstStyle/>
        <a:p>
          <a:endParaRPr lang="ru-RU"/>
        </a:p>
      </dgm:t>
    </dgm:pt>
    <dgm:pt modelId="{13C58336-05AD-4761-8D7F-B1F64897DB96}" type="pres">
      <dgm:prSet presAssocID="{EF6712A8-F89D-4823-817D-2984FA4BBF2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ACC4B-90D0-4CE6-AB23-B6F2943A682B}" type="pres">
      <dgm:prSet presAssocID="{EF6712A8-F89D-4823-817D-2984FA4BBF2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FF3D050-0D11-4440-ABAA-BFC7DFE18A1C}" srcId="{DAA10438-03DA-4080-A05F-671E5479B64C}" destId="{C126E6F3-5FB7-46D6-B9D7-A6963274CFF2}" srcOrd="0" destOrd="0" parTransId="{C94C78BF-EB6A-4BDF-986E-9D550546DFF7}" sibTransId="{78E576FA-A6B7-4232-9A25-4144FE408B65}"/>
    <dgm:cxn modelId="{40574100-F570-4D8D-8878-0DC33AF26945}" type="presOf" srcId="{8DA196FA-96A5-4C7F-8313-8D9E24DA0FD1}" destId="{DC4A8BEB-DE24-43CD-9601-46A2E4B570B5}" srcOrd="1" destOrd="0" presId="urn:microsoft.com/office/officeart/2005/8/layout/matrix1"/>
    <dgm:cxn modelId="{1C279426-2523-4ED0-8CB6-60B21B7D8087}" srcId="{EF6712A8-F89D-4823-817D-2984FA4BBF20}" destId="{DAA10438-03DA-4080-A05F-671E5479B64C}" srcOrd="0" destOrd="0" parTransId="{ABA2C30F-CC5D-46AD-924F-1D5BC80BB040}" sibTransId="{B105CEB0-B040-4A1A-8BD2-E3F99965AF73}"/>
    <dgm:cxn modelId="{86B9B217-3AB0-40F1-8F59-763269084A31}" type="presOf" srcId="{DAA10438-03DA-4080-A05F-671E5479B64C}" destId="{03FACC4B-90D0-4CE6-AB23-B6F2943A682B}" srcOrd="0" destOrd="0" presId="urn:microsoft.com/office/officeart/2005/8/layout/matrix1"/>
    <dgm:cxn modelId="{0F51C3D1-70A0-4291-9D24-38AD5C66EF7B}" srcId="{DAA10438-03DA-4080-A05F-671E5479B64C}" destId="{8DA196FA-96A5-4C7F-8313-8D9E24DA0FD1}" srcOrd="1" destOrd="0" parTransId="{5F5D7885-61C3-48BE-AE05-32AFBA561A95}" sibTransId="{78F7290F-5805-40B9-9C59-89BAC8BBE2CC}"/>
    <dgm:cxn modelId="{8301F12D-50D8-4C46-956C-1C4FCF0F8EEA}" type="presOf" srcId="{C126E6F3-5FB7-46D6-B9D7-A6963274CFF2}" destId="{590B7017-01B8-40BF-A05E-82E8D5678A29}" srcOrd="0" destOrd="0" presId="urn:microsoft.com/office/officeart/2005/8/layout/matrix1"/>
    <dgm:cxn modelId="{5A4AF626-A065-4BC6-BE84-8239CF129619}" type="presOf" srcId="{400DA95B-5494-4548-B4B0-B67E68A169CD}" destId="{C5D5E8EE-C305-4B54-9EEC-42CE07968BDA}" srcOrd="1" destOrd="0" presId="urn:microsoft.com/office/officeart/2005/8/layout/matrix1"/>
    <dgm:cxn modelId="{DA0FB991-0A10-487F-948C-E9925DA0A5C6}" type="presOf" srcId="{8DA196FA-96A5-4C7F-8313-8D9E24DA0FD1}" destId="{E95B0DBA-C4BA-4A3A-8FFE-26B274E2DF4D}" srcOrd="0" destOrd="0" presId="urn:microsoft.com/office/officeart/2005/8/layout/matrix1"/>
    <dgm:cxn modelId="{74B22A1F-9EC0-40A4-A60C-CCE962A5FA5C}" type="presOf" srcId="{C126E6F3-5FB7-46D6-B9D7-A6963274CFF2}" destId="{D563B8C9-09E4-4B1F-9141-FAE1A833DC6D}" srcOrd="1" destOrd="0" presId="urn:microsoft.com/office/officeart/2005/8/layout/matrix1"/>
    <dgm:cxn modelId="{0B19F072-8181-4788-8467-54EDF017C602}" type="presOf" srcId="{EF6712A8-F89D-4823-817D-2984FA4BBF20}" destId="{F4B8D6A7-FD24-46F1-B963-8716FF8C8561}" srcOrd="0" destOrd="0" presId="urn:microsoft.com/office/officeart/2005/8/layout/matrix1"/>
    <dgm:cxn modelId="{152129C6-7444-42EE-B204-02C0D8D3469A}" srcId="{DAA10438-03DA-4080-A05F-671E5479B64C}" destId="{AF225BC0-DB86-4628-A1C0-1E577F99E5A2}" srcOrd="3" destOrd="0" parTransId="{8AB8320C-17A4-4145-AF5C-F61C6BAFEC69}" sibTransId="{7918CC57-44EF-4839-AFAE-8D5A66E9C0A6}"/>
    <dgm:cxn modelId="{2656511F-B33D-446E-8079-5CCE95C1AE70}" type="presOf" srcId="{AF225BC0-DB86-4628-A1C0-1E577F99E5A2}" destId="{13C58336-05AD-4761-8D7F-B1F64897DB96}" srcOrd="1" destOrd="0" presId="urn:microsoft.com/office/officeart/2005/8/layout/matrix1"/>
    <dgm:cxn modelId="{18BB4A69-0120-4B09-80FE-9B730A5DD876}" srcId="{DAA10438-03DA-4080-A05F-671E5479B64C}" destId="{400DA95B-5494-4548-B4B0-B67E68A169CD}" srcOrd="2" destOrd="0" parTransId="{759D985C-00C5-4AAE-AE6F-A7CF9B236524}" sibTransId="{9909E9A2-E0A0-4C1B-8BD3-5775C76545AD}"/>
    <dgm:cxn modelId="{0CB4311F-BB7A-4464-BCA2-6156A5FF34C4}" type="presOf" srcId="{AF225BC0-DB86-4628-A1C0-1E577F99E5A2}" destId="{53427927-9FA4-4CDE-97DD-C7A364FDD22B}" srcOrd="0" destOrd="0" presId="urn:microsoft.com/office/officeart/2005/8/layout/matrix1"/>
    <dgm:cxn modelId="{0155A700-E6EF-4CD6-ADFA-8800A36B721B}" type="presOf" srcId="{400DA95B-5494-4548-B4B0-B67E68A169CD}" destId="{F0CE93D4-5C7B-4747-9265-68EE0CA261A6}" srcOrd="0" destOrd="0" presId="urn:microsoft.com/office/officeart/2005/8/layout/matrix1"/>
    <dgm:cxn modelId="{BC5CAA17-6C58-4F3F-98B6-271A5DED143E}" type="presParOf" srcId="{F4B8D6A7-FD24-46F1-B963-8716FF8C8561}" destId="{FF9144F6-73AD-47E0-822E-07B0A13CA093}" srcOrd="0" destOrd="0" presId="urn:microsoft.com/office/officeart/2005/8/layout/matrix1"/>
    <dgm:cxn modelId="{ABE69107-02C0-48D3-ACEB-8AE5550DEC3D}" type="presParOf" srcId="{FF9144F6-73AD-47E0-822E-07B0A13CA093}" destId="{590B7017-01B8-40BF-A05E-82E8D5678A29}" srcOrd="0" destOrd="0" presId="urn:microsoft.com/office/officeart/2005/8/layout/matrix1"/>
    <dgm:cxn modelId="{5C4FFAFB-E8FC-4B98-9765-ABB7886D5A44}" type="presParOf" srcId="{FF9144F6-73AD-47E0-822E-07B0A13CA093}" destId="{D563B8C9-09E4-4B1F-9141-FAE1A833DC6D}" srcOrd="1" destOrd="0" presId="urn:microsoft.com/office/officeart/2005/8/layout/matrix1"/>
    <dgm:cxn modelId="{314B7ACD-1626-48CC-865E-1973B40F8CFA}" type="presParOf" srcId="{FF9144F6-73AD-47E0-822E-07B0A13CA093}" destId="{E95B0DBA-C4BA-4A3A-8FFE-26B274E2DF4D}" srcOrd="2" destOrd="0" presId="urn:microsoft.com/office/officeart/2005/8/layout/matrix1"/>
    <dgm:cxn modelId="{919B9EA5-BFE5-4F21-A377-5F25B4E7E209}" type="presParOf" srcId="{FF9144F6-73AD-47E0-822E-07B0A13CA093}" destId="{DC4A8BEB-DE24-43CD-9601-46A2E4B570B5}" srcOrd="3" destOrd="0" presId="urn:microsoft.com/office/officeart/2005/8/layout/matrix1"/>
    <dgm:cxn modelId="{FC7EE398-32C5-4055-82D7-B6493E2955A1}" type="presParOf" srcId="{FF9144F6-73AD-47E0-822E-07B0A13CA093}" destId="{F0CE93D4-5C7B-4747-9265-68EE0CA261A6}" srcOrd="4" destOrd="0" presId="urn:microsoft.com/office/officeart/2005/8/layout/matrix1"/>
    <dgm:cxn modelId="{8B919CB6-9F06-486D-978F-F2303268BF0B}" type="presParOf" srcId="{FF9144F6-73AD-47E0-822E-07B0A13CA093}" destId="{C5D5E8EE-C305-4B54-9EEC-42CE07968BDA}" srcOrd="5" destOrd="0" presId="urn:microsoft.com/office/officeart/2005/8/layout/matrix1"/>
    <dgm:cxn modelId="{736E1174-4BF8-415E-A906-30CDD3F11F4B}" type="presParOf" srcId="{FF9144F6-73AD-47E0-822E-07B0A13CA093}" destId="{53427927-9FA4-4CDE-97DD-C7A364FDD22B}" srcOrd="6" destOrd="0" presId="urn:microsoft.com/office/officeart/2005/8/layout/matrix1"/>
    <dgm:cxn modelId="{5D7D9656-9274-49AF-974D-9DF11EB002A5}" type="presParOf" srcId="{FF9144F6-73AD-47E0-822E-07B0A13CA093}" destId="{13C58336-05AD-4761-8D7F-B1F64897DB96}" srcOrd="7" destOrd="0" presId="urn:microsoft.com/office/officeart/2005/8/layout/matrix1"/>
    <dgm:cxn modelId="{02A7000E-D2FC-42BD-B893-70CFB11B7B7E}" type="presParOf" srcId="{F4B8D6A7-FD24-46F1-B963-8716FF8C8561}" destId="{03FACC4B-90D0-4CE6-AB23-B6F2943A682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B7017-01B8-40BF-A05E-82E8D5678A29}">
      <dsp:nvSpPr>
        <dsp:cNvPr id="0" name=""/>
        <dsp:cNvSpPr/>
      </dsp:nvSpPr>
      <dsp:spPr>
        <a:xfrm rot="16200000">
          <a:off x="603676" y="-420217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ПАРАДНЫЙ портрет  показывает общественное положение героя.</a:t>
          </a:r>
          <a:endParaRPr lang="ru-RU" sz="2200" kern="1200" dirty="0"/>
        </a:p>
      </dsp:txBody>
      <dsp:txXfrm rot="5400000">
        <a:off x="95676" y="87783"/>
        <a:ext cx="3048000" cy="1524000"/>
      </dsp:txXfrm>
    </dsp:sp>
    <dsp:sp modelId="{E95B0DBA-C4BA-4A3A-8FFE-26B274E2DF4D}">
      <dsp:nvSpPr>
        <dsp:cNvPr id="0" name=""/>
        <dsp:cNvSpPr/>
      </dsp:nvSpPr>
      <dsp:spPr>
        <a:xfrm>
          <a:off x="3048000" y="87782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СОЦИАЛЬНЫЙ портрет показывает жизнь и положение классов и сословий</a:t>
          </a:r>
          <a:endParaRPr lang="ru-RU" sz="2200" kern="1200" dirty="0"/>
        </a:p>
      </dsp:txBody>
      <dsp:txXfrm>
        <a:off x="3048000" y="87782"/>
        <a:ext cx="3048000" cy="1524000"/>
      </dsp:txXfrm>
    </dsp:sp>
    <dsp:sp modelId="{F0CE93D4-5C7B-4747-9265-68EE0CA261A6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ПСИХОЛОГИЧЕСКИЙ портрет показывает душевное состояние человека.</a:t>
          </a:r>
          <a:endParaRPr lang="ru-RU" sz="2200" kern="1200" dirty="0"/>
        </a:p>
      </dsp:txBody>
      <dsp:txXfrm rot="10800000">
        <a:off x="0" y="2539999"/>
        <a:ext cx="3048000" cy="1524000"/>
      </dsp:txXfrm>
    </dsp:sp>
    <dsp:sp modelId="{53427927-9FA4-4CDE-97DD-C7A364FDD22B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КАМЕРНЫЙ  портрет показывает индивидуальные особенности .</a:t>
          </a:r>
          <a:endParaRPr lang="ru-RU" sz="2200" kern="1200" dirty="0"/>
        </a:p>
      </dsp:txBody>
      <dsp:txXfrm rot="-5400000">
        <a:off x="3048000" y="2539999"/>
        <a:ext cx="3048000" cy="1524000"/>
      </dsp:txXfrm>
    </dsp:sp>
    <dsp:sp modelId="{03FACC4B-90D0-4CE6-AB23-B6F2943A682B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ПОРТРЕТ</a:t>
          </a:r>
          <a:endParaRPr lang="ru-RU" sz="2200" kern="1200" dirty="0"/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BDA32-99B4-4E90-A87F-F7B101E4C4B5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97DB5-3F5B-47EB-A8F0-3969CBB48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7DB5-3F5B-47EB-A8F0-3969CBB483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0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1C99B7-10BA-4A36-BF0B-C9AD509AC742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E51AA6-FEB2-4185-94FA-5B61D0B03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C99B7-10BA-4A36-BF0B-C9AD509AC742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51AA6-FEB2-4185-94FA-5B61D0B03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81C99B7-10BA-4A36-BF0B-C9AD509AC742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E51AA6-FEB2-4185-94FA-5B61D0B03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C99B7-10BA-4A36-BF0B-C9AD509AC742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51AA6-FEB2-4185-94FA-5B61D0B03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1C99B7-10BA-4A36-BF0B-C9AD509AC742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6E51AA6-FEB2-4185-94FA-5B61D0B03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C99B7-10BA-4A36-BF0B-C9AD509AC742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51AA6-FEB2-4185-94FA-5B61D0B03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C99B7-10BA-4A36-BF0B-C9AD509AC742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51AA6-FEB2-4185-94FA-5B61D0B03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C99B7-10BA-4A36-BF0B-C9AD509AC742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51AA6-FEB2-4185-94FA-5B61D0B03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1C99B7-10BA-4A36-BF0B-C9AD509AC742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51AA6-FEB2-4185-94FA-5B61D0B03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C99B7-10BA-4A36-BF0B-C9AD509AC742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51AA6-FEB2-4185-94FA-5B61D0B039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C99B7-10BA-4A36-BF0B-C9AD509AC742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51AA6-FEB2-4185-94FA-5B61D0B039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81C99B7-10BA-4A36-BF0B-C9AD509AC742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E51AA6-FEB2-4185-94FA-5B61D0B039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oyasvecha/ru" TargetMode="External"/><Relationship Id="rId2" Type="http://schemas.openxmlformats.org/officeDocument/2006/relationships/hyperlink" Target="http://stihi-rus/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3/38/Zhukovsky_1815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jivopis.org/rokotov-fedor-stepanovich--portret-a-p-strujskoj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A1%D0%B5%D1%80%D0%B5%D0%B1%D1%80%D1%8F%D0%BA%D0%BE%D0%B2%D0%B0,_%D0%97%D0%B8%D0%BD%D0%B0%D0%B8%D0%B4%D0%B0_%D0%95%D0%B2%D0%B3%D0%B5%D0%BD%D1%8C%D0%B5%D0%B2%D0%BD%D0%B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rtprojekt.ru/gallery/tropinin/pic/28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hyperlink" Target="http://rusportrait.ru/gal3/small/s_1_1_s12-1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sportrait.ru/gal3/s12-13.jpg" TargetMode="External"/><Relationship Id="rId11" Type="http://schemas.openxmlformats.org/officeDocument/2006/relationships/hyperlink" Target="http://upload.wikimedia.org/wikipedia/commons/thumb/b/ba/Borovikovsky_maria_Lopukhina.jpg/130px-Borovikovsky_maria_Lopukhina.jpg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hyperlink" Target="http://rusportrait.ru/gal3/small/s_1_1_s12-20.jpg" TargetMode="External"/><Relationship Id="rId9" Type="http://schemas.openxmlformats.org/officeDocument/2006/relationships/hyperlink" Target="http://rusportrait.ru/gal3/s14-2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97310"/>
            <a:ext cx="6336704" cy="1470025"/>
          </a:xfrm>
        </p:spPr>
        <p:txBody>
          <a:bodyPr>
            <a:normAutofit/>
          </a:bodyPr>
          <a:lstStyle/>
          <a:p>
            <a:r>
              <a:rPr lang="ru-RU" sz="45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4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ортрет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068960"/>
            <a:ext cx="6336704" cy="1224136"/>
          </a:xfrm>
        </p:spPr>
        <p:txBody>
          <a:bodyPr>
            <a:normAutofit fontScale="62500" lnSpcReduction="20000"/>
          </a:bodyPr>
          <a:lstStyle/>
          <a:p>
            <a:r>
              <a:rPr lang="ru-RU" sz="4800" dirty="0" smtClean="0"/>
              <a:t>Урок на тему:</a:t>
            </a:r>
            <a:r>
              <a:rPr lang="en-US" sz="4800" dirty="0" smtClean="0"/>
              <a:t>” </a:t>
            </a:r>
            <a:r>
              <a:rPr lang="ru-RU" sz="4800" dirty="0" smtClean="0"/>
              <a:t>Портрет</a:t>
            </a:r>
            <a:r>
              <a:rPr lang="en-US" sz="4800" dirty="0" smtClean="0"/>
              <a:t>.</a:t>
            </a:r>
            <a:r>
              <a:rPr lang="ru-RU" sz="4800" dirty="0" smtClean="0"/>
              <a:t>Рисование головы человека</a:t>
            </a:r>
            <a:r>
              <a:rPr lang="en-US" sz="4800" dirty="0" smtClean="0"/>
              <a:t>”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Picture 2" descr="C:\Users\Галя\Desktop\IMAG2390-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0" y="1988840"/>
            <a:ext cx="2027745" cy="3168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0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304856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рисования головы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7239000" cy="48463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1.Рисуем </a:t>
            </a:r>
            <a:r>
              <a:rPr lang="ru-RU" dirty="0" err="1" smtClean="0"/>
              <a:t>прямоугольник,высота</a:t>
            </a:r>
            <a:r>
              <a:rPr lang="ru-RU" dirty="0" smtClean="0"/>
              <a:t> больше ширины.</a:t>
            </a:r>
          </a:p>
          <a:p>
            <a:pPr marL="0" indent="0">
              <a:buNone/>
            </a:pPr>
            <a:r>
              <a:rPr lang="ru-RU" dirty="0" smtClean="0"/>
              <a:t>2.Проводим </a:t>
            </a:r>
            <a:r>
              <a:rPr lang="ru-RU" dirty="0" err="1" smtClean="0"/>
              <a:t>овоид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3.Делим ширину прямоугольника-получаем срединную линию лица.</a:t>
            </a:r>
          </a:p>
          <a:p>
            <a:pPr marL="0" indent="0">
              <a:buNone/>
            </a:pPr>
            <a:r>
              <a:rPr lang="ru-RU" dirty="0" smtClean="0"/>
              <a:t>4.Делим высоту пополам-получаем линию зрачков.</a:t>
            </a:r>
          </a:p>
          <a:p>
            <a:pPr marL="0" indent="0">
              <a:buNone/>
            </a:pPr>
            <a:r>
              <a:rPr lang="ru-RU" dirty="0" smtClean="0"/>
              <a:t>5.Сверху оставляем немного для волосистой части головы.</a:t>
            </a:r>
          </a:p>
          <a:p>
            <a:pPr marL="0" indent="0">
              <a:buNone/>
            </a:pPr>
            <a:r>
              <a:rPr lang="ru-RU" dirty="0" smtClean="0"/>
              <a:t>6. Остальную часть высоты делим на три части.</a:t>
            </a:r>
          </a:p>
          <a:p>
            <a:pPr marL="0" indent="0">
              <a:buNone/>
            </a:pPr>
            <a:r>
              <a:rPr lang="ru-RU" dirty="0" smtClean="0"/>
              <a:t>7.Получаем линию бровей, линию носа, линию подбородка и губ.</a:t>
            </a:r>
          </a:p>
          <a:p>
            <a:pPr marL="0" indent="0">
              <a:buNone/>
            </a:pPr>
            <a:r>
              <a:rPr lang="ru-RU" dirty="0" smtClean="0"/>
              <a:t>8.Линию зрачков делим на четыре части, отмечаем глаза.</a:t>
            </a:r>
          </a:p>
          <a:p>
            <a:pPr marL="0" indent="0">
              <a:buNone/>
            </a:pPr>
            <a:r>
              <a:rPr lang="ru-RU" dirty="0" smtClean="0"/>
              <a:t>9.Нижнюю часть лица делим на три части-получаем линию рта и подбородка.</a:t>
            </a:r>
          </a:p>
          <a:p>
            <a:pPr marL="0" indent="0">
              <a:buNone/>
            </a:pPr>
            <a:r>
              <a:rPr lang="ru-RU" dirty="0" smtClean="0"/>
              <a:t>10.Уточняем все детали, рисуем волосы.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1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аля\Desktop\IMAG2395-1-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34976"/>
            <a:ext cx="5688632" cy="328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50" dirty="0" smtClean="0"/>
              <a:t>Работы ученицы МОУ </a:t>
            </a:r>
            <a:r>
              <a:rPr lang="ru-RU" sz="2350" dirty="0" err="1" smtClean="0"/>
              <a:t>Федюковской</a:t>
            </a:r>
            <a:r>
              <a:rPr lang="ru-RU" sz="2350" dirty="0" smtClean="0"/>
              <a:t> СОШ Петровой Полины(2013г.)</a:t>
            </a:r>
            <a:endParaRPr lang="ru-RU" sz="235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я\Desktop\IMAG2392-1-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592288" cy="4474087"/>
          </a:xfrm>
          <a:prstGeom prst="round2DiagRect">
            <a:avLst>
              <a:gd name="adj1" fmla="val 16667"/>
              <a:gd name="adj2" fmla="val 3184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аля\Desktop\IMAG2393-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433134" cy="4280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4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аля\Desktop\IMAG2390-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23120"/>
            <a:ext cx="2316392" cy="45295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аля\Desktop\IMAG2391-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35696"/>
            <a:ext cx="2520280" cy="41684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Учебное рисование</a:t>
            </a:r>
          </a:p>
          <a:p>
            <a:endParaRPr lang="ru-RU" dirty="0"/>
          </a:p>
          <a:p>
            <a:r>
              <a:rPr lang="en-US" sz="1600" dirty="0" smtClean="0">
                <a:hlinkClick r:id="rId2"/>
              </a:rPr>
              <a:t>http://stihi-rus/ru</a:t>
            </a:r>
            <a:endParaRPr lang="en-US" sz="1600" dirty="0" smtClean="0"/>
          </a:p>
          <a:p>
            <a:r>
              <a:rPr lang="en-US" sz="1600" dirty="0" smtClean="0">
                <a:hlinkClick r:id="rId3"/>
              </a:rPr>
              <a:t>http://moyasvecha/ru</a:t>
            </a:r>
            <a:endParaRPr lang="en-US" sz="1600" dirty="0" smtClean="0"/>
          </a:p>
          <a:p>
            <a:r>
              <a:rPr lang="en-US" sz="1600" dirty="0" smtClean="0">
                <a:hlinkClick r:id="rId4"/>
              </a:rPr>
              <a:t>http://ru.wikipedia</a:t>
            </a:r>
            <a:endParaRPr lang="ru-RU" sz="1600" dirty="0" smtClean="0"/>
          </a:p>
          <a:p>
            <a:endParaRPr lang="en-US" sz="1600" dirty="0" smtClean="0"/>
          </a:p>
          <a:p>
            <a:r>
              <a:rPr lang="ru-RU" sz="1600" dirty="0" smtClean="0"/>
              <a:t>Рисунки Петровой Полины</a:t>
            </a:r>
          </a:p>
          <a:p>
            <a:pPr marL="0" indent="0">
              <a:buNone/>
            </a:pP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Фото автора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4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213" y="2708920"/>
            <a:ext cx="7157172" cy="17281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Познакомить учащихся с  жанром портрета;</a:t>
            </a:r>
          </a:p>
          <a:p>
            <a:pPr marL="0" indent="0">
              <a:buNone/>
            </a:pPr>
            <a:r>
              <a:rPr lang="ru-RU" dirty="0" smtClean="0"/>
              <a:t>научить учащихся рисовать портрет человека;</a:t>
            </a:r>
          </a:p>
          <a:p>
            <a:pPr marL="0" indent="0">
              <a:buNone/>
            </a:pPr>
            <a:r>
              <a:rPr lang="ru-RU" dirty="0" smtClean="0"/>
              <a:t> продолжить формирование художественного вкуса учащихся.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16382" y="476672"/>
            <a:ext cx="3816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Цели урока: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2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3356992"/>
            <a:ext cx="5110336" cy="216024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/>
              <a:t>                        </a:t>
            </a:r>
            <a:r>
              <a:rPr lang="ru-RU" sz="2200" b="1" dirty="0" smtClean="0"/>
              <a:t>К </a:t>
            </a:r>
            <a:r>
              <a:rPr lang="ru-RU" sz="2200" b="1" dirty="0"/>
              <a:t>ПОРТРЕТУ ЖУКОВСКОГО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933056"/>
            <a:ext cx="504056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Его стихов пленительная сладость</a:t>
            </a:r>
            <a:br>
              <a:rPr lang="ru-RU" dirty="0"/>
            </a:br>
            <a:r>
              <a:rPr lang="ru-RU" dirty="0"/>
              <a:t>Пройдёт веков завистливую даль,</a:t>
            </a:r>
            <a:br>
              <a:rPr lang="ru-RU" dirty="0"/>
            </a:br>
            <a:r>
              <a:rPr lang="ru-RU" dirty="0"/>
              <a:t>И, внемля им, вздохнёт о славе младость,</a:t>
            </a:r>
            <a:br>
              <a:rPr lang="ru-RU" dirty="0"/>
            </a:br>
            <a:r>
              <a:rPr lang="ru-RU" dirty="0"/>
              <a:t>Утешится безмолвная печаль</a:t>
            </a:r>
            <a:br>
              <a:rPr lang="ru-RU" dirty="0"/>
            </a:br>
            <a:r>
              <a:rPr lang="ru-RU" dirty="0"/>
              <a:t>И резвая задумается радость.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А.С Пушкин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211"/>
          <a:stretch/>
        </p:blipFill>
        <p:spPr bwMode="auto">
          <a:xfrm>
            <a:off x="251520" y="2060848"/>
            <a:ext cx="2160241" cy="27363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0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2602632" cy="648072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Н.Заболоцкий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Портрет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3236" y="2132856"/>
            <a:ext cx="299266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20" dirty="0">
                <a:latin typeface="Arial"/>
              </a:rPr>
              <a:t>Любите живопись, поэты!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Лишь ей, единственной, дано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Души изменчивой приметы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Переносить на полотно.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/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Ты помнишь, как из тьмы былого,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Едва закутана в атлас,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С портрета </a:t>
            </a:r>
            <a:r>
              <a:rPr lang="ru-RU" sz="1120" dirty="0" err="1">
                <a:latin typeface="Arial"/>
              </a:rPr>
              <a:t>Рокотова</a:t>
            </a:r>
            <a:r>
              <a:rPr lang="ru-RU" sz="1120" dirty="0">
                <a:latin typeface="Arial"/>
              </a:rPr>
              <a:t> снова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Смотрела </a:t>
            </a:r>
            <a:r>
              <a:rPr lang="ru-RU" sz="1120" dirty="0" err="1">
                <a:latin typeface="Arial"/>
              </a:rPr>
              <a:t>Струйская</a:t>
            </a:r>
            <a:r>
              <a:rPr lang="ru-RU" sz="1120" dirty="0">
                <a:latin typeface="Arial"/>
              </a:rPr>
              <a:t> на нас?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/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Ее глаза - как два тумана,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Полуулыбка, </a:t>
            </a:r>
            <a:r>
              <a:rPr lang="ru-RU" sz="1120" dirty="0" err="1">
                <a:latin typeface="Arial"/>
              </a:rPr>
              <a:t>полуплач</a:t>
            </a:r>
            <a:r>
              <a:rPr lang="ru-RU" sz="1120" dirty="0">
                <a:latin typeface="Arial"/>
              </a:rPr>
              <a:t>,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Ее глаза - как два обмана,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Покрытых мглою неудач.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/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Соединенье двух загадок,</a:t>
            </a:r>
            <a:br>
              <a:rPr lang="ru-RU" sz="1120" dirty="0">
                <a:latin typeface="Arial"/>
              </a:rPr>
            </a:br>
            <a:r>
              <a:rPr lang="ru-RU" sz="1120" dirty="0" err="1">
                <a:latin typeface="Arial"/>
              </a:rPr>
              <a:t>Полувосторг</a:t>
            </a:r>
            <a:r>
              <a:rPr lang="ru-RU" sz="1120" dirty="0">
                <a:latin typeface="Arial"/>
              </a:rPr>
              <a:t>, </a:t>
            </a:r>
            <a:r>
              <a:rPr lang="ru-RU" sz="1120" dirty="0" err="1">
                <a:latin typeface="Arial"/>
              </a:rPr>
              <a:t>полуиспуг</a:t>
            </a:r>
            <a:r>
              <a:rPr lang="ru-RU" sz="1120" dirty="0">
                <a:latin typeface="Arial"/>
              </a:rPr>
              <a:t>,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Безумной нежности припадок,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Предвосхищенье смертных мук.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/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Когда потемки наступают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И приближается гроза,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Со дна души моей мерцают</a:t>
            </a:r>
            <a:br>
              <a:rPr lang="ru-RU" sz="1120" dirty="0">
                <a:latin typeface="Arial"/>
              </a:rPr>
            </a:br>
            <a:r>
              <a:rPr lang="ru-RU" sz="1120" dirty="0">
                <a:latin typeface="Arial"/>
              </a:rPr>
              <a:t>Ее прекрасные глаза.</a:t>
            </a:r>
            <a:endParaRPr lang="ru-RU" sz="1120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57" y="2348880"/>
            <a:ext cx="2727920" cy="36098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300" dirty="0"/>
              <a:t>З. Серебрякова. «За туалетом. Автопортрет»</a:t>
            </a:r>
          </a:p>
          <a:p>
            <a:endParaRPr lang="ru-RU" sz="4300" dirty="0"/>
          </a:p>
          <a:p>
            <a:pPr marL="0" indent="0">
              <a:buNone/>
            </a:pPr>
            <a:r>
              <a:rPr lang="ru-RU" dirty="0"/>
              <a:t>Ты – женщина! И потому права,</a:t>
            </a:r>
          </a:p>
          <a:p>
            <a:pPr marL="0" indent="0">
              <a:buNone/>
            </a:pPr>
            <a:r>
              <a:rPr lang="ru-RU" dirty="0"/>
              <a:t>Что день твой начинается с красы.</a:t>
            </a:r>
          </a:p>
          <a:p>
            <a:pPr marL="0" indent="0">
              <a:buNone/>
            </a:pPr>
            <a:r>
              <a:rPr lang="ru-RU" dirty="0"/>
              <a:t>Порою даже поздняя трава</a:t>
            </a:r>
          </a:p>
          <a:p>
            <a:pPr marL="0" indent="0">
              <a:buNone/>
            </a:pPr>
            <a:r>
              <a:rPr lang="ru-RU" dirty="0"/>
              <a:t>Красуется в жемчужинах росы.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Вот пудра – с нежных крылышек пыльца,</a:t>
            </a:r>
          </a:p>
          <a:p>
            <a:pPr marL="0" indent="0">
              <a:buNone/>
            </a:pPr>
            <a:r>
              <a:rPr lang="ru-RU" dirty="0"/>
              <a:t>Вот острых шпилек колдовской букет,</a:t>
            </a:r>
          </a:p>
          <a:p>
            <a:pPr marL="0" indent="0">
              <a:buNone/>
            </a:pPr>
            <a:r>
              <a:rPr lang="ru-RU" dirty="0"/>
              <a:t>Бальзам из чайной розы – для лица,</a:t>
            </a:r>
          </a:p>
          <a:p>
            <a:pPr marL="0" indent="0">
              <a:buNone/>
            </a:pPr>
            <a:r>
              <a:rPr lang="ru-RU" dirty="0"/>
              <a:t>И с лунным блеском - для руки браслет.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Но если дерзкий вор откроет дверь,</a:t>
            </a:r>
          </a:p>
          <a:p>
            <a:pPr marL="0" indent="0">
              <a:buNone/>
            </a:pPr>
            <a:r>
              <a:rPr lang="ru-RU" dirty="0"/>
              <a:t>Что б взять всю роскошь с твоего стола,</a:t>
            </a:r>
          </a:p>
          <a:p>
            <a:pPr marL="0" indent="0">
              <a:buNone/>
            </a:pPr>
            <a:r>
              <a:rPr lang="ru-RU" dirty="0"/>
              <a:t>Ты без нее останешься, поверь,</a:t>
            </a:r>
          </a:p>
          <a:p>
            <a:pPr marL="0" indent="0">
              <a:buNone/>
            </a:pPr>
            <a:r>
              <a:rPr lang="ru-RU" dirty="0"/>
              <a:t>Не менее красива и мила.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2376264" cy="32422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941" y="1629519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200" dirty="0"/>
              <a:t>В. Тропинин. «Золотошвейка»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Вышей мне узор, золотошвейка,</a:t>
            </a:r>
          </a:p>
          <a:p>
            <a:pPr marL="0" indent="0">
              <a:buNone/>
            </a:pPr>
            <a:r>
              <a:rPr lang="ru-RU" dirty="0"/>
              <a:t>Золотою нитью по судьбе,</a:t>
            </a:r>
          </a:p>
          <a:p>
            <a:pPr marL="0" indent="0">
              <a:buNone/>
            </a:pPr>
            <a:r>
              <a:rPr lang="ru-RU" dirty="0" smtClean="0"/>
              <a:t>Перебираться </a:t>
            </a:r>
            <a:r>
              <a:rPr lang="ru-RU" dirty="0"/>
              <a:t>я смогла к тебе.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Чтоб потрогать нежный </a:t>
            </a:r>
            <a:r>
              <a:rPr lang="ru-RU" dirty="0" smtClean="0"/>
              <a:t>темный</a:t>
            </a:r>
          </a:p>
          <a:p>
            <a:pPr marL="0" indent="0">
              <a:buNone/>
            </a:pPr>
            <a:r>
              <a:rPr lang="ru-RU" dirty="0" smtClean="0"/>
              <a:t>                 локон,</a:t>
            </a:r>
          </a:p>
          <a:p>
            <a:pPr marL="0" indent="0">
              <a:buNone/>
            </a:pPr>
            <a:r>
              <a:rPr lang="ru-RU" dirty="0" smtClean="0"/>
              <a:t>Полушалок </a:t>
            </a:r>
            <a:r>
              <a:rPr lang="ru-RU" dirty="0"/>
              <a:t>красный</a:t>
            </a:r>
          </a:p>
          <a:p>
            <a:pPr marL="0" indent="0">
              <a:buNone/>
            </a:pPr>
            <a:r>
              <a:rPr lang="ru-RU" dirty="0"/>
              <a:t>                 на плечах</a:t>
            </a:r>
          </a:p>
          <a:p>
            <a:pPr marL="0" indent="0">
              <a:buNone/>
            </a:pPr>
            <a:r>
              <a:rPr lang="ru-RU" dirty="0"/>
              <a:t>И в глаза твои мгновенье</a:t>
            </a:r>
          </a:p>
          <a:p>
            <a:pPr marL="0" indent="0">
              <a:buNone/>
            </a:pPr>
            <a:r>
              <a:rPr lang="ru-RU" dirty="0"/>
              <a:t>                 </a:t>
            </a:r>
            <a:r>
              <a:rPr lang="ru-RU" dirty="0" smtClean="0"/>
              <a:t>только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Посмотреть как будто</a:t>
            </a:r>
          </a:p>
          <a:p>
            <a:pPr marL="0" indent="0">
              <a:buNone/>
            </a:pPr>
            <a:r>
              <a:rPr lang="ru-RU" dirty="0"/>
              <a:t>                 невзначай.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Ты красива, молода, искусна,</a:t>
            </a:r>
          </a:p>
          <a:p>
            <a:pPr marL="0" indent="0">
              <a:buNone/>
            </a:pPr>
            <a:r>
              <a:rPr lang="ru-RU" dirty="0"/>
              <a:t>Светлый взгляд, улыбка</a:t>
            </a:r>
          </a:p>
          <a:p>
            <a:pPr marL="0" indent="0">
              <a:buNone/>
            </a:pPr>
            <a:r>
              <a:rPr lang="ru-RU" dirty="0"/>
              <a:t>                 на устах.</a:t>
            </a:r>
          </a:p>
          <a:p>
            <a:pPr marL="0" indent="0">
              <a:buNone/>
            </a:pPr>
            <a:r>
              <a:rPr lang="ru-RU" dirty="0"/>
              <a:t>Может, потому-то мне и грустно,</a:t>
            </a:r>
          </a:p>
          <a:p>
            <a:pPr marL="0" indent="0">
              <a:buNone/>
            </a:pPr>
            <a:r>
              <a:rPr lang="ru-RU" dirty="0"/>
              <a:t>Что к тебе дорога не проста.</a:t>
            </a:r>
          </a:p>
        </p:txBody>
      </p:sp>
      <p:pic>
        <p:nvPicPr>
          <p:cNvPr id="3073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484784"/>
            <a:ext cx="2448272" cy="39982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0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239000" cy="1143000"/>
          </a:xfrm>
        </p:spPr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сновные термины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270005"/>
              </p:ext>
            </p:extLst>
          </p:nvPr>
        </p:nvGraphicFramePr>
        <p:xfrm>
          <a:off x="35496" y="2276872"/>
          <a:ext cx="6696744" cy="408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014"/>
                <a:gridCol w="5466730"/>
              </a:tblGrid>
              <a:tr h="331728">
                <a:tc>
                  <a:txBody>
                    <a:bodyPr/>
                    <a:lstStyle/>
                    <a:p>
                      <a:r>
                        <a:rPr lang="ru-RU" dirty="0" smtClean="0"/>
                        <a:t>ТЕРМИН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ЗНАЧЕНИЕ</a:t>
                      </a:r>
                      <a:endParaRPr lang="ru-RU" dirty="0"/>
                    </a:p>
                  </a:txBody>
                  <a:tcPr/>
                </a:tc>
              </a:tr>
              <a:tr h="637272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ПОРТРЕТ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 ОПРЕДЕЛЁННОГО РЕАЛЬНОГО ЧЕЛОВЕКА.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ПРОФИЛь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ИЗОБРАЖЕНИЕ ЧЕЛОВЕЧЕСКОГО ЛИЦА, КОГДА ВИДНА ТОЛЬКО ОДНА ЕГО ПОЛОВИНА.</a:t>
                      </a:r>
                      <a:endParaRPr lang="ru-RU" dirty="0"/>
                    </a:p>
                  </a:txBody>
                  <a:tcPr/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ru-RU" dirty="0" smtClean="0"/>
                        <a:t>РАКУРС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НЕОЖИДАННЫЙ ИНТЕРЕСНЫЙ ПОВОРОТ ГОЛОВЫ.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ОВОИД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ФИГУРА ЯЙЦЕВИДНОЙ ФОРМЫ.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КАНОН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СИСТЕМА ТИПИЧНЫХ  РАЗМЕРОВ ТЕЛА,ПРИНИМАЕМАЯ</a:t>
                      </a:r>
                      <a:r>
                        <a:rPr lang="ru-RU" baseline="0" dirty="0" smtClean="0"/>
                        <a:t> ЗА ОБРАЗЕЦ.</a:t>
                      </a:r>
                      <a:endParaRPr lang="ru-RU" dirty="0"/>
                    </a:p>
                  </a:txBody>
                  <a:tcPr/>
                </a:tc>
              </a:tr>
              <a:tr h="789280">
                <a:tc>
                  <a:txBody>
                    <a:bodyPr/>
                    <a:lstStyle/>
                    <a:p>
                      <a:r>
                        <a:rPr lang="ru-RU" dirty="0" smtClean="0"/>
                        <a:t>МОДУЛЬ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ЕДИНИЦА МЕРЫ,КОТОРОЙ РУКОВОДСТВУЮТСЯ ПРИ СОЗДАНИИ ТОГО ИЛИ ИНОГО КАНОНА.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0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1143000"/>
          </a:xfrm>
        </p:spPr>
        <p:txBody>
          <a:bodyPr/>
          <a:lstStyle/>
          <a:p>
            <a:r>
              <a:rPr lang="ru-RU" dirty="0" smtClean="0"/>
              <a:t>ВИДЫ ПОРТРЕТОВ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7156648" cy="525898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667582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FACC4B-90D0-4CE6-AB23-B6F2943A6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03FACC4B-90D0-4CE6-AB23-B6F2943A6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03FACC4B-90D0-4CE6-AB23-B6F2943A6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graphicEl>
                                              <a:dgm id="{03FACC4B-90D0-4CE6-AB23-B6F2943A6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0B7017-01B8-40BF-A05E-82E8D5678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590B7017-01B8-40BF-A05E-82E8D5678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dgm id="{590B7017-01B8-40BF-A05E-82E8D5678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590B7017-01B8-40BF-A05E-82E8D5678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5B0DBA-C4BA-4A3A-8FFE-26B274E2D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E95B0DBA-C4BA-4A3A-8FFE-26B274E2D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graphicEl>
                                              <a:dgm id="{E95B0DBA-C4BA-4A3A-8FFE-26B274E2D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E95B0DBA-C4BA-4A3A-8FFE-26B274E2D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CE93D4-5C7B-4747-9265-68EE0CA26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F0CE93D4-5C7B-4747-9265-68EE0CA26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graphicEl>
                                              <a:dgm id="{F0CE93D4-5C7B-4747-9265-68EE0CA26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graphicEl>
                                              <a:dgm id="{F0CE93D4-5C7B-4747-9265-68EE0CA26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427927-9FA4-4CDE-97DD-C7A364FDD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53427927-9FA4-4CDE-97DD-C7A364FDD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graphicEl>
                                              <a:dgm id="{53427927-9FA4-4CDE-97DD-C7A364FDD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53427927-9FA4-4CDE-97DD-C7A364FDD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к каким видам портрета относятся картины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772817"/>
            <a:ext cx="1584176" cy="24636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14" y="1772817"/>
            <a:ext cx="1683934" cy="23351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7"/>
            <a:ext cx="1800200" cy="24636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54" y="4516480"/>
            <a:ext cx="1638494" cy="23701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11" y="4516480"/>
            <a:ext cx="1623009" cy="23701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4635812"/>
            <a:ext cx="1584177" cy="23935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592</TotalTime>
  <Words>423</Words>
  <Application>Microsoft Office PowerPoint</Application>
  <PresentationFormat>Экран (4:3)</PresentationFormat>
  <Paragraphs>94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Портрет </vt:lpstr>
      <vt:lpstr>Презентация PowerPoint</vt:lpstr>
      <vt:lpstr>                        К ПОРТРЕТУ ЖУКОВСКОГО.   </vt:lpstr>
      <vt:lpstr>Н.Заболоцкий. Портрет</vt:lpstr>
      <vt:lpstr>Презентация PowerPoint</vt:lpstr>
      <vt:lpstr>Презентация PowerPoint</vt:lpstr>
      <vt:lpstr>Основные термины </vt:lpstr>
      <vt:lpstr>ВИДЫ ПОРТРЕТОВ</vt:lpstr>
      <vt:lpstr>Назовите к каким видам портрета относятся картины</vt:lpstr>
      <vt:lpstr>Последовательность рисования головы человека</vt:lpstr>
      <vt:lpstr>Презентация PowerPoint</vt:lpstr>
      <vt:lpstr>Работы ученицы МОУ Федюковской СОШ Петровой Полины(2013г.)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Галя</dc:creator>
  <cp:lastModifiedBy>Галя</cp:lastModifiedBy>
  <cp:revision>63</cp:revision>
  <dcterms:created xsi:type="dcterms:W3CDTF">2013-04-15T12:08:09Z</dcterms:created>
  <dcterms:modified xsi:type="dcterms:W3CDTF">2013-07-15T08:32:15Z</dcterms:modified>
</cp:coreProperties>
</file>