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AE5E388-0AB6-48E9-BD26-3D4227578424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4EEA933-5579-4B7C-867A-6B09833AD1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Рисунок – основа изобразительного творчества.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Презентация к уроку</a:t>
            </a:r>
          </a:p>
          <a:p>
            <a:r>
              <a:rPr lang="ru-RU" dirty="0" smtClean="0"/>
              <a:t>      изобразительного искусства.</a:t>
            </a:r>
          </a:p>
          <a:p>
            <a:pPr algn="ctr"/>
            <a:r>
              <a:rPr lang="en-US" dirty="0" smtClean="0"/>
              <a:t>     </a:t>
            </a:r>
            <a:r>
              <a:rPr lang="ru-RU" dirty="0" smtClean="0"/>
              <a:t>6 класс.</a:t>
            </a:r>
            <a:endParaRPr lang="ru-RU" dirty="0"/>
          </a:p>
        </p:txBody>
      </p:sp>
      <p:pic>
        <p:nvPicPr>
          <p:cNvPr id="4" name="Рисунок 3" descr="я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071810"/>
            <a:ext cx="2301240" cy="325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928934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Презентацию подготовила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Попова Ирина Алексеевна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учитель изобразительного искусства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МОУ «Еланская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№ 3» р.п. Елань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Волгоградской области.</a:t>
            </a: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2010 год.</a:t>
            </a:r>
            <a:endParaRPr lang="ru-RU" sz="2000" dirty="0"/>
          </a:p>
        </p:txBody>
      </p:sp>
      <p:pic>
        <p:nvPicPr>
          <p:cNvPr id="4" name="Рисунок 3" descr="сил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714356"/>
            <a:ext cx="1371600" cy="171451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Рисунок – первооснова всего изобразительного искусства. Владение рисунком необходимо всем художникам, независимо от специальности.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100" dirty="0" smtClean="0">
                <a:solidFill>
                  <a:schemeClr val="tx1"/>
                </a:solidFill>
                <a:effectLst/>
              </a:rPr>
              <a:t>Виды рисунка.</a:t>
            </a:r>
            <a:endParaRPr lang="ru-RU" sz="31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2071678"/>
            <a:ext cx="4352956" cy="4500594"/>
          </a:xfrm>
        </p:spPr>
        <p:txBody>
          <a:bodyPr/>
          <a:lstStyle/>
          <a:p>
            <a:pPr algn="ctr">
              <a:buNone/>
            </a:pPr>
            <a:r>
              <a:rPr lang="ru-RU" sz="2400" u="sng" dirty="0" smtClean="0">
                <a:solidFill>
                  <a:schemeClr val="tx2"/>
                </a:solidFill>
              </a:rPr>
              <a:t>Набросок</a:t>
            </a:r>
            <a:r>
              <a:rPr lang="ru-RU" sz="2400" dirty="0" smtClean="0">
                <a:solidFill>
                  <a:schemeClr val="tx2"/>
                </a:solidFill>
              </a:rPr>
              <a:t> (небольшой, беглый, быстрая фиксация наблюдений).</a:t>
            </a:r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solidFill>
                  <a:schemeClr val="tx2"/>
                </a:solidFill>
              </a:rPr>
              <a:t>Зарисовка с натуры </a:t>
            </a:r>
            <a:r>
              <a:rPr lang="ru-RU" sz="2400" dirty="0" smtClean="0">
                <a:solidFill>
                  <a:schemeClr val="tx2"/>
                </a:solidFill>
              </a:rPr>
              <a:t>(главное не детали, а существенное, характерное).</a:t>
            </a: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наброс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3357562"/>
            <a:ext cx="3000396" cy="3071834"/>
          </a:xfrm>
          <a:prstGeom prst="rect">
            <a:avLst/>
          </a:prstGeom>
        </p:spPr>
      </p:pic>
      <p:pic>
        <p:nvPicPr>
          <p:cNvPr id="10" name="Рисунок 9" descr="зарисовка с нату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714752"/>
            <a:ext cx="3786214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u="sng" dirty="0" smtClean="0">
                <a:solidFill>
                  <a:schemeClr val="tx1"/>
                </a:solidFill>
              </a:rPr>
              <a:t>Эскиз</a:t>
            </a:r>
            <a:r>
              <a:rPr lang="ru-RU" sz="2400" dirty="0" smtClean="0">
                <a:solidFill>
                  <a:schemeClr val="tx2"/>
                </a:solidFill>
              </a:rPr>
              <a:t> (подготовительный набросок для крупной работы, в которой художник ищет будущую композицию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4294967295"/>
          </p:nvPr>
        </p:nvSpPr>
        <p:spPr>
          <a:xfrm>
            <a:off x="357158" y="1646238"/>
            <a:ext cx="8429684" cy="48545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000" dirty="0" smtClean="0"/>
              <a:t>Дейнека. Эскиз к картине 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«Оборона Севастополя»</a:t>
            </a:r>
            <a:endParaRPr lang="ru-RU" sz="20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5105400" y="1646238"/>
            <a:ext cx="4038600" cy="485457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dirty="0" smtClean="0"/>
          </a:p>
        </p:txBody>
      </p:sp>
      <p:pic>
        <p:nvPicPr>
          <p:cNvPr id="12" name="Рисунок 11" descr="эскиз дейнека оборона севастопол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6715172" cy="3571900"/>
          </a:xfrm>
          <a:prstGeom prst="rect">
            <a:avLst/>
          </a:prstGeom>
        </p:spPr>
      </p:pic>
      <p:pic>
        <p:nvPicPr>
          <p:cNvPr id="6" name="Рисунок 5" descr="Дейне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4714884"/>
            <a:ext cx="4255008" cy="18007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u="sng" dirty="0" smtClean="0"/>
              <a:t>Этюд</a:t>
            </a:r>
            <a:r>
              <a:rPr lang="ru-RU" sz="2400" dirty="0" smtClean="0"/>
              <a:t> (изучаю и наблюдаю с натуры, разрабатываю детали для будущего произведения)</a:t>
            </a:r>
            <a:endParaRPr lang="ru-RU" sz="2400" dirty="0"/>
          </a:p>
        </p:txBody>
      </p:sp>
      <p:pic>
        <p:nvPicPr>
          <p:cNvPr id="6" name="Содержимое 5" descr="Ливийская сивилла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6375" y="2980531"/>
            <a:ext cx="2000250" cy="185737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 Подготовительные рисунки Микеланджело </a:t>
            </a:r>
            <a:r>
              <a:rPr lang="ru-RU" sz="2400" dirty="0" err="1" smtClean="0"/>
              <a:t>Буонарроти</a:t>
            </a:r>
            <a:r>
              <a:rPr lang="ru-RU" sz="2400" dirty="0" smtClean="0"/>
              <a:t> к росписи потолка Сикстинской  капеллы  (1508-1512)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«Ливийская сивилла»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3" name="Рисунок 2" descr="эскиз микеланджело к сикст Мадонн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714488"/>
            <a:ext cx="3500462" cy="4429156"/>
          </a:xfrm>
          <a:prstGeom prst="rect">
            <a:avLst/>
          </a:prstGeom>
        </p:spPr>
      </p:pic>
      <p:pic>
        <p:nvPicPr>
          <p:cNvPr id="7" name="Рисунок 6" descr="Ливийская сивилла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3571876"/>
            <a:ext cx="2428892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Чем отличаются эскиз и этюд? Определите по произведению </a:t>
            </a:r>
            <a:r>
              <a:rPr lang="ru-RU" sz="2800" dirty="0" err="1" smtClean="0"/>
              <a:t>П.Корина</a:t>
            </a:r>
            <a:r>
              <a:rPr lang="ru-RU" sz="2800" dirty="0" smtClean="0"/>
              <a:t> «Русь уходящая»</a:t>
            </a:r>
            <a:endParaRPr lang="ru-RU" sz="2800" dirty="0"/>
          </a:p>
        </p:txBody>
      </p:sp>
      <p:pic>
        <p:nvPicPr>
          <p:cNvPr id="5" name="Содержимое 4" descr="эскиз корин русь уходяща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0365" y="1646238"/>
            <a:ext cx="7543270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Чем отличаются эскиз и этюд? Определите по произведению </a:t>
            </a:r>
            <a:r>
              <a:rPr lang="ru-RU" sz="2800" dirty="0" err="1" smtClean="0"/>
              <a:t>П.Корина</a:t>
            </a:r>
            <a:r>
              <a:rPr lang="ru-RU" sz="2800" dirty="0" smtClean="0"/>
              <a:t> «Русь уходящая»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err="1" smtClean="0"/>
              <a:t>П.Корин</a:t>
            </a:r>
            <a:r>
              <a:rPr lang="ru-RU" sz="2000" dirty="0" smtClean="0"/>
              <a:t> «Трое» (1933)</a:t>
            </a:r>
            <a:endParaRPr lang="ru-RU" sz="20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sz="2000" dirty="0" smtClean="0"/>
              <a:t>П. </a:t>
            </a:r>
            <a:r>
              <a:rPr lang="ru-RU" sz="2000" dirty="0" err="1" smtClean="0"/>
              <a:t>Корин</a:t>
            </a:r>
            <a:r>
              <a:rPr lang="ru-RU" sz="2000" dirty="0" smtClean="0"/>
              <a:t> «Отец и сын» (1931)</a:t>
            </a:r>
            <a:endParaRPr lang="ru-RU" sz="2000" dirty="0"/>
          </a:p>
        </p:txBody>
      </p:sp>
      <p:pic>
        <p:nvPicPr>
          <p:cNvPr id="12" name="Содержимое 11" descr="этюд корин трое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071538" y="2357430"/>
            <a:ext cx="2857520" cy="4210072"/>
          </a:xfrm>
        </p:spPr>
      </p:pic>
      <p:pic>
        <p:nvPicPr>
          <p:cNvPr id="13" name="Содержимое 12" descr="корин отец и сын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2066" y="2362200"/>
            <a:ext cx="3071833" cy="421007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dirty="0" smtClean="0"/>
              <a:t>Рисунок основан на выразительных возможностях </a:t>
            </a:r>
            <a:r>
              <a:rPr lang="ru-RU" sz="3100" u="sng" dirty="0" smtClean="0">
                <a:solidFill>
                  <a:schemeClr val="tx1"/>
                </a:solidFill>
              </a:rPr>
              <a:t>линии, штриха, пятна</a:t>
            </a:r>
            <a:r>
              <a:rPr lang="ru-RU" sz="3100" dirty="0" smtClean="0">
                <a:solidFill>
                  <a:schemeClr val="tx1"/>
                </a:solidFill>
              </a:rPr>
              <a:t>. </a:t>
            </a:r>
            <a:r>
              <a:rPr lang="ru-RU" sz="3100" dirty="0" smtClean="0">
                <a:solidFill>
                  <a:schemeClr val="tx2"/>
                </a:solidFill>
              </a:rPr>
              <a:t>Примером могут послужить рисунки </a:t>
            </a:r>
            <a:r>
              <a:rPr lang="ru-RU" sz="3100" dirty="0" err="1" smtClean="0">
                <a:solidFill>
                  <a:schemeClr val="tx2"/>
                </a:solidFill>
              </a:rPr>
              <a:t>В.Ватагина</a:t>
            </a:r>
            <a:r>
              <a:rPr lang="ru-RU" sz="3100" dirty="0" smtClean="0">
                <a:solidFill>
                  <a:schemeClr val="tx2"/>
                </a:solidFill>
              </a:rPr>
              <a:t>.</a:t>
            </a:r>
            <a:endParaRPr lang="ru-RU" sz="3100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ватагин козл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71612"/>
            <a:ext cx="2928957" cy="4976814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Рисунок 8" descr="ватагин пантер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1571612"/>
            <a:ext cx="3160714" cy="2698752"/>
          </a:xfrm>
          <a:prstGeom prst="rect">
            <a:avLst/>
          </a:prstGeom>
        </p:spPr>
      </p:pic>
      <p:pic>
        <p:nvPicPr>
          <p:cNvPr id="10" name="Рисунок 9" descr="ватагин медвед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3143248"/>
            <a:ext cx="2700344" cy="3381382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1" name="Рисунок 10" descr="ватагин слон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571612"/>
            <a:ext cx="2214578" cy="1428760"/>
          </a:xfrm>
          <a:prstGeom prst="rect">
            <a:avLst/>
          </a:prstGeom>
        </p:spPr>
      </p:pic>
      <p:pic>
        <p:nvPicPr>
          <p:cNvPr id="13" name="Рисунок 12" descr="ватагин верблюды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4500570"/>
            <a:ext cx="2446334" cy="183038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53536"/>
            <a:ext cx="864399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Рисунки  выполняют различными материалами: «мягкими» (соус, сангина, мел), красками, наносимыми кистью (тушь, чернила), карандашом, углем.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рисунок каранда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500174"/>
            <a:ext cx="4250491" cy="2071702"/>
          </a:xfrm>
        </p:spPr>
      </p:pic>
      <p:pic>
        <p:nvPicPr>
          <p:cNvPr id="11" name="Рисунок 10" descr="рисунок уголь ме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857628"/>
            <a:ext cx="3581394" cy="2643206"/>
          </a:xfrm>
          <a:prstGeom prst="rect">
            <a:avLst/>
          </a:prstGeom>
        </p:spPr>
      </p:pic>
      <p:pic>
        <p:nvPicPr>
          <p:cNvPr id="12" name="Рисунок 11" descr="рисунок тушь пер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3643314"/>
            <a:ext cx="2362204" cy="2857504"/>
          </a:xfrm>
          <a:prstGeom prst="rect">
            <a:avLst/>
          </a:prstGeom>
        </p:spPr>
      </p:pic>
      <p:pic>
        <p:nvPicPr>
          <p:cNvPr id="13" name="Рисунок 12" descr="рисунок сангин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1643050"/>
            <a:ext cx="3524250" cy="1587500"/>
          </a:xfrm>
          <a:prstGeom prst="rect">
            <a:avLst/>
          </a:prstGeom>
        </p:spPr>
      </p:pic>
      <p:pic>
        <p:nvPicPr>
          <p:cNvPr id="14" name="Рисунок 13" descr="рис сангин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3429000"/>
            <a:ext cx="21463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я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500174"/>
            <a:ext cx="1976438" cy="2524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Задание:</a:t>
            </a:r>
            <a:br>
              <a:rPr lang="ru-RU" sz="2800" dirty="0" smtClean="0"/>
            </a:br>
            <a:r>
              <a:rPr lang="ru-RU" sz="2800" dirty="0" smtClean="0"/>
              <a:t> выполнить зарисовки травянистых растений</a:t>
            </a:r>
            <a:endParaRPr lang="ru-RU" sz="2800" dirty="0"/>
          </a:p>
        </p:txBody>
      </p:sp>
      <p:pic>
        <p:nvPicPr>
          <p:cNvPr id="4" name="Рисунок 3" descr="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500174"/>
            <a:ext cx="2286016" cy="3019418"/>
          </a:xfrm>
          <a:prstGeom prst="rect">
            <a:avLst/>
          </a:prstGeom>
        </p:spPr>
      </p:pic>
      <p:pic>
        <p:nvPicPr>
          <p:cNvPr id="5" name="Рисунок 4" descr="я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000372"/>
            <a:ext cx="2071702" cy="3500438"/>
          </a:xfrm>
          <a:prstGeom prst="rect">
            <a:avLst/>
          </a:prstGeom>
        </p:spPr>
      </p:pic>
      <p:pic>
        <p:nvPicPr>
          <p:cNvPr id="7" name="Рисунок 6" descr="я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388" y="4429132"/>
            <a:ext cx="2214578" cy="2028824"/>
          </a:xfrm>
          <a:prstGeom prst="rect">
            <a:avLst/>
          </a:prstGeom>
        </p:spPr>
      </p:pic>
      <p:pic>
        <p:nvPicPr>
          <p:cNvPr id="9" name="Рисунок 8" descr="я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3372" y="1500174"/>
            <a:ext cx="2230438" cy="2592388"/>
          </a:xfrm>
          <a:prstGeom prst="rect">
            <a:avLst/>
          </a:prstGeom>
        </p:spPr>
      </p:pic>
      <p:pic>
        <p:nvPicPr>
          <p:cNvPr id="6" name="Рисунок 5" descr="я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74" y="3714752"/>
            <a:ext cx="2076450" cy="2857500"/>
          </a:xfrm>
          <a:prstGeom prst="rect">
            <a:avLst/>
          </a:prstGeom>
        </p:spPr>
      </p:pic>
      <p:pic>
        <p:nvPicPr>
          <p:cNvPr id="10" name="Рисунок 9" descr="я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5720" y="1571612"/>
            <a:ext cx="1500198" cy="1285872"/>
          </a:xfrm>
          <a:prstGeom prst="rect">
            <a:avLst/>
          </a:prstGeom>
        </p:spPr>
      </p:pic>
      <p:pic>
        <p:nvPicPr>
          <p:cNvPr id="11" name="Рисунок 10" descr="я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29190" y="4286256"/>
            <a:ext cx="1357322" cy="221457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273</TotalTime>
  <Words>212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Рисунок – основа изобразительного творчества. </vt:lpstr>
      <vt:lpstr>Рисунок – первооснова всего изобразительного искусства. Владение рисунком необходимо всем художникам, независимо от специальности. Виды рисунка.</vt:lpstr>
      <vt:lpstr>Эскиз (подготовительный набросок для крупной работы, в которой художник ищет будущую композицию</vt:lpstr>
      <vt:lpstr>Этюд (изучаю и наблюдаю с натуры, разрабатываю детали для будущего произведения)</vt:lpstr>
      <vt:lpstr>Чем отличаются эскиз и этюд? Определите по произведению П.Корина «Русь уходящая»</vt:lpstr>
      <vt:lpstr>Чем отличаются эскиз и этюд? Определите по произведению П.Корина «Русь уходящая»</vt:lpstr>
      <vt:lpstr>    Рисунок основан на выразительных возможностях линии, штриха, пятна. Примером могут послужить рисунки В.Ватагина.</vt:lpstr>
      <vt:lpstr>Рисунки  выполняют различными материалами: «мягкими» (соус, сангина, мел), красками, наносимыми кистью (тушь, чернила), карандашом, углем.</vt:lpstr>
      <vt:lpstr>Задание:  выполнить зарисовки травянистых растений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Рисунок – основа изобразительного творчества. </dc:title>
  <dc:creator>Admin</dc:creator>
  <cp:lastModifiedBy>Admin</cp:lastModifiedBy>
  <cp:revision>32</cp:revision>
  <dcterms:created xsi:type="dcterms:W3CDTF">2011-02-26T09:37:21Z</dcterms:created>
  <dcterms:modified xsi:type="dcterms:W3CDTF">2011-03-02T05:04:07Z</dcterms:modified>
</cp:coreProperties>
</file>