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67" r:id="rId4"/>
    <p:sldId id="269" r:id="rId5"/>
    <p:sldId id="271" r:id="rId6"/>
    <p:sldId id="272" r:id="rId7"/>
    <p:sldId id="273" r:id="rId8"/>
    <p:sldId id="274" r:id="rId9"/>
    <p:sldId id="275" r:id="rId10"/>
    <p:sldId id="270" r:id="rId11"/>
    <p:sldId id="277" r:id="rId12"/>
    <p:sldId id="278" r:id="rId13"/>
    <p:sldId id="279" r:id="rId14"/>
    <p:sldId id="280" r:id="rId15"/>
    <p:sldId id="259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38604-6A28-4F9D-8C92-F465816EC989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98910-BE3B-4CF3-8378-792F75A607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98910-BE3B-4CF3-8378-792F75A6078A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98910-BE3B-4CF3-8378-792F75A6078A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AC6A-3480-4B70-AF9F-3452C26ADAB5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C1E9-A2F9-4E20-9634-4C5D1C2F1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AC6A-3480-4B70-AF9F-3452C26ADAB5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C1E9-A2F9-4E20-9634-4C5D1C2F1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AC6A-3480-4B70-AF9F-3452C26ADAB5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C1E9-A2F9-4E20-9634-4C5D1C2F1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AC6A-3480-4B70-AF9F-3452C26ADAB5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C1E9-A2F9-4E20-9634-4C5D1C2F1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AC6A-3480-4B70-AF9F-3452C26ADAB5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C1E9-A2F9-4E20-9634-4C5D1C2F1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AC6A-3480-4B70-AF9F-3452C26ADAB5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C1E9-A2F9-4E20-9634-4C5D1C2F1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AC6A-3480-4B70-AF9F-3452C26ADAB5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C1E9-A2F9-4E20-9634-4C5D1C2F1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AC6A-3480-4B70-AF9F-3452C26ADAB5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C1E9-A2F9-4E20-9634-4C5D1C2F1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AC6A-3480-4B70-AF9F-3452C26ADAB5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C1E9-A2F9-4E20-9634-4C5D1C2F1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AC6A-3480-4B70-AF9F-3452C26ADAB5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C1E9-A2F9-4E20-9634-4C5D1C2F1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AC6A-3480-4B70-AF9F-3452C26ADAB5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C1E9-A2F9-4E20-9634-4C5D1C2F1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AC6A-3480-4B70-AF9F-3452C26ADAB5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EC1E9-A2F9-4E20-9634-4C5D1C2F10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Света\Desktop\1 сентября\0021-300x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1"/>
            <a:ext cx="3744416" cy="2664296"/>
          </a:xfrm>
          <a:prstGeom prst="rect">
            <a:avLst/>
          </a:prstGeom>
          <a:noFill/>
        </p:spPr>
      </p:pic>
      <p:pic>
        <p:nvPicPr>
          <p:cNvPr id="5124" name="Picture 4" descr="C:\Users\Света\Desktop\1 сентября\003-300x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3577580" cy="26712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19672" y="4149080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Муниципальное бюджетное общеобразовательное учреждение «Лицей №24 имени Героя Советского Союза </a:t>
            </a:r>
            <a:endParaRPr lang="ru-RU" sz="2400" dirty="0" smtClean="0"/>
          </a:p>
          <a:p>
            <a:pPr algn="ctr"/>
            <a:r>
              <a:rPr lang="ru-RU" sz="2400" dirty="0" smtClean="0"/>
              <a:t>А</a:t>
            </a:r>
            <a:r>
              <a:rPr lang="ru-RU" sz="2400" dirty="0"/>
              <a:t>. В. </a:t>
            </a:r>
            <a:r>
              <a:rPr lang="ru-RU" sz="2400" dirty="0" err="1"/>
              <a:t>Корявина</a:t>
            </a:r>
            <a:r>
              <a:rPr lang="ru-RU" sz="2400" dirty="0" smtClean="0"/>
              <a:t>»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г. Сергиева Посада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00200"/>
            <a:ext cx="8291264" cy="4525963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   Законы </a:t>
            </a:r>
            <a:r>
              <a:rPr lang="ru-RU" sz="4000" dirty="0"/>
              <a:t>–это правила поведения, установленные законодательными </a:t>
            </a:r>
            <a:r>
              <a:rPr lang="ru-RU" sz="4000" dirty="0" smtClean="0"/>
              <a:t>органами.</a:t>
            </a:r>
            <a:endParaRPr lang="ru-RU" sz="4000" dirty="0"/>
          </a:p>
        </p:txBody>
      </p:sp>
      <p:pic>
        <p:nvPicPr>
          <p:cNvPr id="2050" name="Picture 2" descr="C:\Users\Света\Desktop\762995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98655"/>
            <a:ext cx="5760640" cy="30312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548680"/>
            <a:ext cx="5928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Что такое закон?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Без </a:t>
            </a:r>
            <a:r>
              <a:rPr lang="ru-RU" dirty="0"/>
              <a:t>законов и правил в обществе будет царить беспорядок, под угрозой будет личная  и общественная безопасность.</a:t>
            </a:r>
          </a:p>
        </p:txBody>
      </p:sp>
      <p:pic>
        <p:nvPicPr>
          <p:cNvPr id="3074" name="Picture 2" descr="C:\Users\Света\Desktop\906355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12975"/>
            <a:ext cx="3960440" cy="2664297"/>
          </a:xfrm>
          <a:prstGeom prst="rect">
            <a:avLst/>
          </a:prstGeom>
          <a:noFill/>
        </p:spPr>
      </p:pic>
      <p:pic>
        <p:nvPicPr>
          <p:cNvPr id="3075" name="Picture 3" descr="C:\Users\Света\Desktop\photo_5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4154947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8964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Почему мы принимаем законы?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36712"/>
            <a:ext cx="8229600" cy="551021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3600" u="sng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3600" u="sng" dirty="0"/>
          </a:p>
          <a:p>
            <a:pPr algn="ctr">
              <a:lnSpc>
                <a:spcPct val="90000"/>
              </a:lnSpc>
            </a:pPr>
            <a:r>
              <a:rPr lang="ru-RU" dirty="0"/>
              <a:t>Конституция Российской Федерации</a:t>
            </a:r>
          </a:p>
          <a:p>
            <a:pPr algn="ctr">
              <a:lnSpc>
                <a:spcPct val="90000"/>
              </a:lnSpc>
            </a:pPr>
            <a:r>
              <a:rPr lang="ru-RU" dirty="0"/>
              <a:t>Конвенция ООН о правах ребёнка</a:t>
            </a:r>
          </a:p>
          <a:p>
            <a:pPr algn="ctr">
              <a:lnSpc>
                <a:spcPct val="90000"/>
              </a:lnSpc>
            </a:pPr>
            <a:r>
              <a:rPr lang="ru-RU" dirty="0"/>
              <a:t>Декларация прав ребёнка</a:t>
            </a:r>
          </a:p>
          <a:p>
            <a:pPr algn="ctr">
              <a:lnSpc>
                <a:spcPct val="90000"/>
              </a:lnSpc>
            </a:pPr>
            <a:r>
              <a:rPr lang="ru-RU" dirty="0"/>
              <a:t>Закон РФ «Об основных гарантиях прав ребёнка в РФ»</a:t>
            </a:r>
          </a:p>
          <a:p>
            <a:pPr algn="ctr">
              <a:lnSpc>
                <a:spcPct val="90000"/>
              </a:lnSpc>
            </a:pPr>
            <a:r>
              <a:rPr lang="ru-RU" dirty="0"/>
              <a:t>Семейный Кодекс РФ</a:t>
            </a:r>
          </a:p>
          <a:p>
            <a:pPr algn="ctr">
              <a:lnSpc>
                <a:spcPct val="90000"/>
              </a:lnSpc>
            </a:pPr>
            <a:r>
              <a:rPr lang="ru-RU" dirty="0"/>
              <a:t>Гражданский Кодекс РФ</a:t>
            </a:r>
          </a:p>
          <a:p>
            <a:pPr algn="ctr">
              <a:lnSpc>
                <a:spcPct val="90000"/>
              </a:lnSpc>
            </a:pPr>
            <a:r>
              <a:rPr lang="ru-RU" dirty="0"/>
              <a:t>Жилищный Кодекс РФ</a:t>
            </a:r>
          </a:p>
          <a:p>
            <a:pPr algn="ctr">
              <a:lnSpc>
                <a:spcPct val="90000"/>
              </a:lnSpc>
            </a:pPr>
            <a:r>
              <a:rPr lang="ru-RU" dirty="0"/>
              <a:t>Трудовой Кодекс РФ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60648"/>
            <a:ext cx="86764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Где прописаны твои права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3528393"/>
          </a:xfrm>
        </p:spPr>
        <p:txBody>
          <a:bodyPr/>
          <a:lstStyle/>
          <a:p>
            <a:pPr algn="ctr"/>
            <a:r>
              <a:rPr lang="ru-RU" sz="3600" dirty="0"/>
              <a:t>Устав школы</a:t>
            </a:r>
          </a:p>
          <a:p>
            <a:pPr algn="ctr"/>
            <a:r>
              <a:rPr lang="ru-RU" sz="3600" dirty="0"/>
              <a:t>Административный кодекс РФ</a:t>
            </a:r>
          </a:p>
          <a:p>
            <a:pPr algn="ctr"/>
            <a:r>
              <a:rPr lang="ru-RU" sz="3600" dirty="0"/>
              <a:t>Уголовный Кодекс РФ</a:t>
            </a:r>
          </a:p>
          <a:p>
            <a:pPr algn="ctr"/>
            <a:r>
              <a:rPr lang="ru-RU" sz="3600" dirty="0"/>
              <a:t>Конституция РФ</a:t>
            </a:r>
          </a:p>
          <a:p>
            <a:pPr>
              <a:buFont typeface="Wingdings" pitchFamily="2" charset="2"/>
              <a:buNone/>
            </a:pPr>
            <a:endParaRPr lang="ru-RU" sz="4000" dirty="0"/>
          </a:p>
        </p:txBody>
      </p:sp>
      <p:pic>
        <p:nvPicPr>
          <p:cNvPr id="4098" name="Picture 2" descr="C:\Users\Света\Desktop\1370962863_konstituc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365104"/>
            <a:ext cx="5688632" cy="22048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468560" y="332656"/>
            <a:ext cx="104766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Где прописаны твои обязанности?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Картинка 128 из 2066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85879">
            <a:off x="381000" y="685800"/>
            <a:ext cx="1938338" cy="1981200"/>
          </a:xfrm>
          <a:prstGeom prst="rect">
            <a:avLst/>
          </a:prstGeom>
          <a:noFill/>
        </p:spPr>
      </p:pic>
      <p:pic>
        <p:nvPicPr>
          <p:cNvPr id="19468" name="Picture 12" descr="Картинка 162 из 2066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0802">
            <a:off x="7086600" y="762000"/>
            <a:ext cx="1635125" cy="1952625"/>
          </a:xfrm>
          <a:prstGeom prst="rect">
            <a:avLst/>
          </a:prstGeom>
          <a:noFill/>
        </p:spPr>
      </p:pic>
      <p:pic>
        <p:nvPicPr>
          <p:cNvPr id="19470" name="Picture 14" descr="Картинка 170 из 2066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4126">
            <a:off x="6553200" y="2971800"/>
            <a:ext cx="1990725" cy="1990725"/>
          </a:xfrm>
          <a:prstGeom prst="rect">
            <a:avLst/>
          </a:prstGeom>
          <a:noFill/>
        </p:spPr>
      </p:pic>
      <p:pic>
        <p:nvPicPr>
          <p:cNvPr id="19474" name="Picture 18" descr="Картинка 199 из 2066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038600"/>
            <a:ext cx="1708150" cy="2447925"/>
          </a:xfrm>
          <a:prstGeom prst="rect">
            <a:avLst/>
          </a:prstGeom>
          <a:noFill/>
        </p:spPr>
      </p:pic>
      <p:pic>
        <p:nvPicPr>
          <p:cNvPr id="19476" name="Picture 20" descr="Картинка 182 из 2066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81000"/>
            <a:ext cx="2933700" cy="22002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23728" y="2924944"/>
            <a:ext cx="4725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День Знаний!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0"/>
            <a:ext cx="5257800" cy="3200400"/>
          </a:xfrm>
        </p:spPr>
        <p:txBody>
          <a:bodyPr/>
          <a:lstStyle/>
          <a:p>
            <a:r>
              <a:rPr lang="ru-RU" dirty="0">
                <a:solidFill>
                  <a:srgbClr val="2C31EE"/>
                </a:solidFill>
              </a:rPr>
              <a:t>Какую роль </a:t>
            </a:r>
            <a:br>
              <a:rPr lang="ru-RU" dirty="0">
                <a:solidFill>
                  <a:srgbClr val="2C31EE"/>
                </a:solidFill>
              </a:rPr>
            </a:br>
            <a:r>
              <a:rPr lang="ru-RU" dirty="0">
                <a:solidFill>
                  <a:srgbClr val="2C31EE"/>
                </a:solidFill>
              </a:rPr>
              <a:t>знания </a:t>
            </a:r>
            <a:br>
              <a:rPr lang="ru-RU" dirty="0">
                <a:solidFill>
                  <a:srgbClr val="2C31EE"/>
                </a:solidFill>
              </a:rPr>
            </a:br>
            <a:r>
              <a:rPr lang="ru-RU" dirty="0">
                <a:solidFill>
                  <a:srgbClr val="2C31EE"/>
                </a:solidFill>
              </a:rPr>
              <a:t>играют </a:t>
            </a:r>
            <a:br>
              <a:rPr lang="ru-RU" dirty="0">
                <a:solidFill>
                  <a:srgbClr val="2C31EE"/>
                </a:solidFill>
              </a:rPr>
            </a:br>
            <a:r>
              <a:rPr lang="ru-RU" dirty="0">
                <a:solidFill>
                  <a:srgbClr val="2C31EE"/>
                </a:solidFill>
              </a:rPr>
              <a:t>в жизни человека?</a:t>
            </a:r>
          </a:p>
        </p:txBody>
      </p:sp>
      <p:pic>
        <p:nvPicPr>
          <p:cNvPr id="21509" name="Picture 5" descr="Картинка 198 из 2066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1"/>
            <a:ext cx="3321050" cy="3120008"/>
          </a:xfrm>
          <a:prstGeom prst="rect">
            <a:avLst/>
          </a:prstGeom>
          <a:noFill/>
        </p:spPr>
      </p:pic>
      <p:pic>
        <p:nvPicPr>
          <p:cNvPr id="21515" name="Picture 11" descr="Картинка 72 из 89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24200"/>
            <a:ext cx="32004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912" y="0"/>
            <a:ext cx="5364088" cy="6324600"/>
          </a:xfrm>
        </p:spPr>
        <p:txBody>
          <a:bodyPr/>
          <a:lstStyle/>
          <a:p>
            <a:r>
              <a:rPr lang="ru-RU" dirty="0">
                <a:solidFill>
                  <a:srgbClr val="2C31EE"/>
                </a:solidFill>
              </a:rPr>
              <a:t>«</a:t>
            </a:r>
            <a:r>
              <a:rPr lang="en-US" dirty="0">
                <a:solidFill>
                  <a:srgbClr val="2C31EE"/>
                </a:solidFill>
              </a:rPr>
              <a:t>Knowledge itself is power!</a:t>
            </a:r>
            <a:r>
              <a:rPr lang="ru-RU" dirty="0">
                <a:solidFill>
                  <a:srgbClr val="2C31EE"/>
                </a:solidFill>
              </a:rPr>
              <a:t>»</a:t>
            </a:r>
            <a:r>
              <a:rPr lang="en-US" dirty="0">
                <a:solidFill>
                  <a:srgbClr val="2C31EE"/>
                </a:solidFill>
              </a:rPr>
              <a:t/>
            </a:r>
            <a:br>
              <a:rPr lang="en-US" dirty="0">
                <a:solidFill>
                  <a:srgbClr val="2C31EE"/>
                </a:solidFill>
              </a:rPr>
            </a:br>
            <a:r>
              <a:rPr lang="ru-RU" dirty="0">
                <a:solidFill>
                  <a:srgbClr val="2C31EE"/>
                </a:solidFill>
              </a:rPr>
              <a:t/>
            </a:r>
            <a:br>
              <a:rPr lang="ru-RU" dirty="0">
                <a:solidFill>
                  <a:srgbClr val="2C31EE"/>
                </a:solidFill>
              </a:rPr>
            </a:br>
            <a:r>
              <a:rPr lang="ru-RU" dirty="0">
                <a:solidFill>
                  <a:srgbClr val="2C31EE"/>
                </a:solidFill>
              </a:rPr>
              <a:t>«Знание </a:t>
            </a:r>
            <a:br>
              <a:rPr lang="ru-RU" dirty="0">
                <a:solidFill>
                  <a:srgbClr val="2C31EE"/>
                </a:solidFill>
              </a:rPr>
            </a:br>
            <a:r>
              <a:rPr lang="ru-RU" dirty="0">
                <a:solidFill>
                  <a:srgbClr val="2C31EE"/>
                </a:solidFill>
              </a:rPr>
              <a:t>само по себе сила»</a:t>
            </a:r>
            <a:r>
              <a:rPr lang="ru-RU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736" y="5157192"/>
            <a:ext cx="3505200" cy="12954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141300"/>
                </a:solidFill>
              </a:rPr>
              <a:t>Английский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141300"/>
                </a:solidFill>
              </a:rPr>
              <a:t>философ </a:t>
            </a:r>
            <a:r>
              <a:rPr lang="en-US" sz="2400" dirty="0">
                <a:solidFill>
                  <a:srgbClr val="141300"/>
                </a:solidFill>
              </a:rPr>
              <a:t>XVI-XVII </a:t>
            </a:r>
            <a:r>
              <a:rPr lang="ru-RU" sz="2400" dirty="0">
                <a:solidFill>
                  <a:srgbClr val="141300"/>
                </a:solidFill>
              </a:rPr>
              <a:t>вв.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141300"/>
                </a:solidFill>
              </a:rPr>
              <a:t>   Френсис Бэкон</a:t>
            </a:r>
          </a:p>
        </p:txBody>
      </p:sp>
      <p:pic>
        <p:nvPicPr>
          <p:cNvPr id="22533" name="Picture 5" descr="Картинка 2 из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2847975" cy="380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Картинка 27 из 2066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6771"/>
            <a:ext cx="2962672" cy="3950229"/>
          </a:xfrm>
          <a:prstGeom prst="rect">
            <a:avLst/>
          </a:prstGeom>
          <a:noFill/>
        </p:spPr>
      </p:pic>
      <p:pic>
        <p:nvPicPr>
          <p:cNvPr id="10251" name="Picture 11" descr="Картинка 39 из 2066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492896"/>
            <a:ext cx="2847442" cy="3547864"/>
          </a:xfrm>
          <a:prstGeom prst="rect">
            <a:avLst/>
          </a:prstGeom>
          <a:noFill/>
        </p:spPr>
      </p:pic>
      <p:pic>
        <p:nvPicPr>
          <p:cNvPr id="10253" name="Picture 13" descr="Картинка 42 из 2066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284984"/>
            <a:ext cx="1907502" cy="23490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692696"/>
            <a:ext cx="75430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 школы прошлого </a:t>
            </a:r>
            <a:br>
              <a:rPr lang="ru-RU" sz="5400" b="1" i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i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 сегодняшнему дню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Картинка 1 из 2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296400" cy="7086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>
                <a:solidFill>
                  <a:srgbClr val="2C31EE"/>
                </a:solidFill>
              </a:rPr>
              <a:t>Кустодиев Б.М. Земская школа в Московской Руси</a:t>
            </a:r>
            <a:r>
              <a:rPr lang="ru-RU" sz="4000"/>
              <a:t> </a:t>
            </a:r>
          </a:p>
        </p:txBody>
      </p:sp>
      <p:pic>
        <p:nvPicPr>
          <p:cNvPr id="26629" name="Picture 5" descr="Картинка 1 из 2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5589240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Кустодиев Б.М. Земская школа в Московской Руси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016" y="1556792"/>
            <a:ext cx="4191000" cy="5029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dirty="0">
                <a:solidFill>
                  <a:srgbClr val="2C31EE"/>
                </a:solidFill>
              </a:rPr>
              <a:t>     Картина</a:t>
            </a:r>
          </a:p>
          <a:p>
            <a:pPr algn="ctr">
              <a:buFont typeface="Wingdings" pitchFamily="2" charset="2"/>
              <a:buNone/>
            </a:pPr>
            <a:r>
              <a:rPr lang="ru-RU" sz="4000" dirty="0" err="1">
                <a:solidFill>
                  <a:srgbClr val="2C31EE"/>
                </a:solidFill>
              </a:rPr>
              <a:t>Н.П.Богданова-Бельского</a:t>
            </a:r>
            <a:r>
              <a:rPr lang="ru-RU" sz="4000" dirty="0">
                <a:solidFill>
                  <a:srgbClr val="2C31EE"/>
                </a:solidFill>
              </a:rPr>
              <a:t> "Устный счёт"</a:t>
            </a:r>
          </a:p>
        </p:txBody>
      </p:sp>
      <p:pic>
        <p:nvPicPr>
          <p:cNvPr id="27653" name="Picture 5" descr="Картинка 2 из 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863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>
                <a:solidFill>
                  <a:schemeClr val="hlink"/>
                </a:solidFill>
              </a:rPr>
              <a:t>«От пера до компьютера»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dirty="0">
                <a:solidFill>
                  <a:srgbClr val="2C31EE"/>
                </a:solidFill>
              </a:rPr>
              <a:t>Школа, используя новейшие средства обучения, учит нас не только писать и читать, но и быть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</a:rPr>
              <a:t>добрыми,  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3CDE40"/>
                </a:solidFill>
              </a:rPr>
              <a:t>       внимательными,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2C31EE"/>
                </a:solidFill>
              </a:rPr>
              <a:t>                                                     </a:t>
            </a:r>
            <a:endParaRPr lang="ru-RU" b="1" dirty="0">
              <a:solidFill>
                <a:srgbClr val="2C31EE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2C31EE"/>
                </a:solidFill>
              </a:rPr>
              <a:t>                       отзывчивыми,</a:t>
            </a:r>
            <a:r>
              <a:rPr lang="ru-RU" b="1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b="1" dirty="0"/>
              <a:t>                                       заботливыми,</a:t>
            </a:r>
          </a:p>
          <a:p>
            <a:pPr>
              <a:buFont typeface="Wingdings" pitchFamily="2" charset="2"/>
              <a:buNone/>
            </a:pPr>
            <a:r>
              <a:rPr lang="ru-RU" b="1" dirty="0"/>
              <a:t>                                                       </a:t>
            </a:r>
            <a:r>
              <a:rPr lang="ru-RU" b="1" dirty="0">
                <a:solidFill>
                  <a:srgbClr val="FFFF00"/>
                </a:solidFill>
              </a:rPr>
              <a:t>мудрыми,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FFFF00"/>
                </a:solidFill>
              </a:rPr>
              <a:t>                                                                 </a:t>
            </a:r>
            <a:r>
              <a:rPr lang="ru-RU" b="1" dirty="0">
                <a:solidFill>
                  <a:schemeClr val="hlink"/>
                </a:solidFill>
              </a:rPr>
              <a:t>умными.</a:t>
            </a:r>
          </a:p>
          <a:p>
            <a:pPr>
              <a:buFont typeface="Wingdings" pitchFamily="2" charset="2"/>
              <a:buNone/>
            </a:pPr>
            <a:endParaRPr lang="ru-RU" b="1" dirty="0">
              <a:solidFill>
                <a:srgbClr val="FF9900"/>
              </a:solidFill>
            </a:endParaRPr>
          </a:p>
        </p:txBody>
      </p:sp>
      <p:pic>
        <p:nvPicPr>
          <p:cNvPr id="13324" name="Picture 12" descr="Картинка 244 из 2073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581128"/>
            <a:ext cx="2527175" cy="1895381"/>
          </a:xfrm>
          <a:prstGeom prst="rect">
            <a:avLst/>
          </a:prstGeom>
          <a:noFill/>
        </p:spPr>
      </p:pic>
      <p:pic>
        <p:nvPicPr>
          <p:cNvPr id="1026" name="Picture 2" descr="C:\Users\Света\Desktop\lenovo-ideacentre-horizon-front-view-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0174" y="2132857"/>
            <a:ext cx="259043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186</Words>
  <Application>Microsoft Office PowerPoint</Application>
  <PresentationFormat>Экран (4:3)</PresentationFormat>
  <Paragraphs>46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Какую роль  знания  играют  в жизни человека?</vt:lpstr>
      <vt:lpstr>«Knowledge itself is power!»  «Знание  само по себе сила» </vt:lpstr>
      <vt:lpstr>Слайд 5</vt:lpstr>
      <vt:lpstr>Слайд 6</vt:lpstr>
      <vt:lpstr>Кустодиев Б.М. Земская школа в Московской Руси </vt:lpstr>
      <vt:lpstr>Слайд 8</vt:lpstr>
      <vt:lpstr>«От пера до компьютера»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13</cp:revision>
  <dcterms:created xsi:type="dcterms:W3CDTF">2013-09-01T06:51:24Z</dcterms:created>
  <dcterms:modified xsi:type="dcterms:W3CDTF">2013-09-01T09:24:14Z</dcterms:modified>
</cp:coreProperties>
</file>