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3" r:id="rId4"/>
    <p:sldId id="257" r:id="rId5"/>
    <p:sldId id="299" r:id="rId6"/>
    <p:sldId id="260" r:id="rId7"/>
    <p:sldId id="261" r:id="rId8"/>
    <p:sldId id="292" r:id="rId9"/>
    <p:sldId id="276" r:id="rId10"/>
    <p:sldId id="278" r:id="rId11"/>
    <p:sldId id="295" r:id="rId12"/>
    <p:sldId id="263" r:id="rId13"/>
    <p:sldId id="264" r:id="rId14"/>
    <p:sldId id="265" r:id="rId15"/>
    <p:sldId id="266" r:id="rId16"/>
    <p:sldId id="267" r:id="rId17"/>
    <p:sldId id="279" r:id="rId18"/>
    <p:sldId id="302" r:id="rId19"/>
    <p:sldId id="282" r:id="rId20"/>
    <p:sldId id="269" r:id="rId21"/>
    <p:sldId id="270" r:id="rId22"/>
    <p:sldId id="271" r:id="rId23"/>
    <p:sldId id="296" r:id="rId24"/>
    <p:sldId id="272" r:id="rId25"/>
    <p:sldId id="294" r:id="rId26"/>
    <p:sldId id="288" r:id="rId27"/>
    <p:sldId id="280" r:id="rId28"/>
    <p:sldId id="273" r:id="rId29"/>
    <p:sldId id="287" r:id="rId30"/>
    <p:sldId id="275" r:id="rId31"/>
    <p:sldId id="283" r:id="rId32"/>
    <p:sldId id="274" r:id="rId33"/>
    <p:sldId id="297" r:id="rId34"/>
    <p:sldId id="293" r:id="rId35"/>
    <p:sldId id="298" r:id="rId36"/>
    <p:sldId id="284" r:id="rId37"/>
    <p:sldId id="301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99"/>
    <a:srgbClr val="000066"/>
    <a:srgbClr val="99FF99"/>
    <a:srgbClr val="FF7C80"/>
    <a:srgbClr val="336699"/>
    <a:srgbClr val="000000"/>
    <a:srgbClr val="6666FF"/>
    <a:srgbClr val="00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821" y="-8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 showGuides="1">
      <p:cViewPr varScale="1">
        <p:scale>
          <a:sx n="61" d="100"/>
          <a:sy n="61" d="100"/>
        </p:scale>
        <p:origin x="-20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2A93-8228-4099-A097-A68E1D77CFEE}" type="datetimeFigureOut">
              <a:rPr lang="ru-RU" smtClean="0"/>
              <a:pPr/>
              <a:t>08.07.2013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DF3-6F4A-48DF-BD7D-8CA8CF5DC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9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83A1-E182-4734-BDCC-CB92418C3517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856D-51CA-4A85-87A5-E701E9ED4D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856D-51CA-4A85-87A5-E701E9ED4D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9F19A441-C32E-4408-A233-8E13D1F23671}" type="datetimeFigureOut">
              <a:rPr lang="ru-RU" smtClean="0"/>
              <a:pPr/>
              <a:t>08.07.2013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B0F0"/>
            </a:solidFill>
            <a:prstDash val="solid"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hkolazhizni.ru/img/content/i29/29881_or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gallery.ru/art/olga_dukhanova/olga-cats-_1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commons.wikimedia.org/wiki/File:Suvorov_Alex_V.jpg?uselang=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hyperlink" Target="http://dic.academic.ru/pictures/wiki/files/75/Kutuzov_by_Volkov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43852" cy="3071834"/>
          </a:xfrm>
          <a:effectLst>
            <a:outerShdw blurRad="50800" dist="38100" dir="2700000" algn="tl" rotWithShape="0">
              <a:srgbClr val="7030A0"/>
            </a:outerShdw>
          </a:effectLst>
        </p:spPr>
        <p:txBody>
          <a:bodyPr>
            <a:noAutofit/>
          </a:bodyPr>
          <a:lstStyle/>
          <a:p>
            <a:r>
              <a:rPr lang="ru-RU" sz="7200" spc="100" dirty="0" smtClean="0">
                <a:ln w="1905"/>
                <a:solidFill>
                  <a:srgbClr val="6666FF"/>
                </a:solidFill>
                <a:effectLst>
                  <a:outerShdw blurRad="50800" dist="38100" dir="2700000" algn="tl" rotWithShape="0">
                    <a:schemeClr val="tx2">
                      <a:lumMod val="50000"/>
                    </a:schemeClr>
                  </a:outerShdw>
                </a:effectLst>
                <a:latin typeface="Constantia" pitchFamily="18" charset="0"/>
              </a:rPr>
              <a:t>У истоков духовности</a:t>
            </a:r>
            <a:endParaRPr lang="ru-RU" sz="7200" spc="100" dirty="0">
              <a:ln w="1905"/>
              <a:solidFill>
                <a:srgbClr val="6666FF"/>
              </a:solidFill>
              <a:effectLst>
                <a:outerShdw blurRad="50800" dist="38100" dir="2700000" algn="tl" rotWithShape="0">
                  <a:schemeClr val="tx2">
                    <a:lumMod val="50000"/>
                  </a:scheme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071942"/>
            <a:ext cx="8572560" cy="21097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Constantia" pitchFamily="18" charset="0"/>
              </a:rPr>
              <a:t>Учитель ИЗО, МХК    Маценко Марина Борисовна</a:t>
            </a:r>
          </a:p>
          <a:p>
            <a:pPr algn="r"/>
            <a:r>
              <a:rPr lang="ru-RU" sz="2600" b="1" dirty="0" smtClean="0">
                <a:latin typeface="Constantia" pitchFamily="18" charset="0"/>
              </a:rPr>
              <a:t>МАОУ гимназия № 22</a:t>
            </a:r>
          </a:p>
          <a:p>
            <a:r>
              <a:rPr lang="ru-RU" sz="2600" dirty="0" smtClean="0">
                <a:latin typeface="Constantia" pitchFamily="18" charset="0"/>
              </a:rPr>
              <a:t>г. Калининград, 2013 г.</a:t>
            </a:r>
            <a:endParaRPr lang="ru-RU" sz="2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бескорыстности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421687" cy="3666732"/>
          </a:xfrm>
        </p:spPr>
        <p:txBody>
          <a:bodyPr>
            <a:normAutofit fontScale="92500"/>
          </a:bodyPr>
          <a:lstStyle/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Духовно-нравственное развитие ребенка – это</a:t>
            </a:r>
          </a:p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формирование у него качеств, отвечающих </a:t>
            </a:r>
          </a:p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представлениям об истинной человечности, о </a:t>
            </a:r>
          </a:p>
          <a:p>
            <a:pPr marL="396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доброте, бескорыстности и культурной полноценности в восприятии мира.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Дети изучают вечные темы искусства 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«Материнство», «Мудрость старости»,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«Сопереживание».</a:t>
            </a:r>
            <a:endParaRPr lang="ru-RU" sz="2800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(5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3554" name="Picture 2" descr="Пабло Пикассо. Мать и дитя на берегу. 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1903108" cy="2643206"/>
          </a:xfrm>
          <a:prstGeom prst="rect">
            <a:avLst/>
          </a:prstGeom>
          <a:noFill/>
        </p:spPr>
      </p:pic>
      <p:pic>
        <p:nvPicPr>
          <p:cNvPr id="23556" name="Picture 4" descr="Пабло Пикассо. Мать и дитя . 1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1750946" cy="2714644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28596" y="5857892"/>
            <a:ext cx="5500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Задание: нарисовать маму с собой. Главное не сходство, а чувства.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2552"/>
            <a:ext cx="442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П. Пикассо «Мать и дитя»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101" name="Picture 5" descr="C:\Documents and Settings\m.macenko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 cstate="email">
            <a:lum bright="-5000" contras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4087841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4643446"/>
            <a:ext cx="467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Ю. Ведерникова «Я и моя мама»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(5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4580" name="Picture 4" descr="http://shkolazhizni.ru/img/content/i29/29881.jpg">
            <a:hlinkClick r:id="rId2" tooltip="«Ждет сына» 1984 г.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619392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214950"/>
            <a:ext cx="263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А. Шилов «Ждет сына»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4584" name="Picture 8" descr="http://i.i.ua/photo/images/pic/2/4/4126342_ea9b567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928802"/>
            <a:ext cx="2668816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5214950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К. Васильев «Старец»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8596" y="5898553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Задание: нарисовать предлагается портрет близкого пожилого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5123" name="Picture 3" descr="C:\Documents and Settings\m.macenko\Мои документы\Мои рисунки\Рисунок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85926"/>
            <a:ext cx="2374044" cy="33225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5143512"/>
            <a:ext cx="323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К. Книга «Грустит о сыне»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(7 класс)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5602" name="Picture 2" descr="Нищий старик с мальчиком. 1903. Холст, масло. Музей им. А.С.Пушкина Москва.   "/>
          <p:cNvPicPr>
            <a:picLocks noChangeAspect="1" noChangeArrowheads="1"/>
          </p:cNvPicPr>
          <p:nvPr/>
        </p:nvPicPr>
        <p:blipFill>
          <a:blip r:embed="rId2" cstate="email">
            <a:lum brigh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93" y="1857364"/>
            <a:ext cx="1937227" cy="2735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351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П. Пикассо «Старик и мальчик»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5604" name="Picture 4" descr="Картина с кошкой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180" y="2071678"/>
            <a:ext cx="2663209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4000504"/>
            <a:ext cx="2325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О. </a:t>
            </a:r>
            <a:r>
              <a:rPr lang="ru-RU" dirty="0" err="1" smtClean="0">
                <a:latin typeface="Constantia" pitchFamily="18" charset="0"/>
              </a:rPr>
              <a:t>Духанова</a:t>
            </a:r>
            <a:r>
              <a:rPr lang="ru-RU" dirty="0" smtClean="0">
                <a:latin typeface="Constantia" pitchFamily="18" charset="0"/>
              </a:rPr>
              <a:t> </a:t>
            </a:r>
          </a:p>
          <a:p>
            <a:r>
              <a:rPr lang="ru-RU" dirty="0" smtClean="0">
                <a:latin typeface="Constantia" pitchFamily="18" charset="0"/>
              </a:rPr>
              <a:t>«Картина с кошкой»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228" y="54553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Задание: найти и придумать сюжет о том кто страдает, услышать его боль и выразить в рисунке.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147" name="Picture 3" descr="C:\Documents and Settings\m.macenko\Мои документы\Мои рисунки\Рисунок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315" y="1793670"/>
            <a:ext cx="417784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2066" y="5000636"/>
            <a:ext cx="391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В. Булава «Сына воспитав»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Изучение тем библии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(7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571612"/>
            <a:ext cx="858523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Самая высокая цель в искусстве это помочь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людям понимать друг друга. Уметь чувствовать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чужие радости и страдания, ощущать их как свои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собственные – именно это делает человека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по-настоящему Человеком. Через изображения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библейских сюжетов можно выразить самые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сложные человеческие чувства.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3074" name="Picture 2" descr="http://www.dubus.by/modules/cpg/albums/userpics/10001/cre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1456799" cy="1928802"/>
          </a:xfrm>
          <a:prstGeom prst="rect">
            <a:avLst/>
          </a:prstGeom>
          <a:noFill/>
        </p:spPr>
      </p:pic>
      <p:pic>
        <p:nvPicPr>
          <p:cNvPr id="3076" name="Picture 4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714884"/>
            <a:ext cx="2857520" cy="1900251"/>
          </a:xfrm>
          <a:prstGeom prst="rect">
            <a:avLst/>
          </a:prstGeom>
          <a:noFill/>
        </p:spPr>
      </p:pic>
      <p:pic>
        <p:nvPicPr>
          <p:cNvPr id="3078" name="Picture 6" descr="http://www.dubus.by/modules/cpg/albums/angpicture/Angel-picture_%2830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714884"/>
            <a:ext cx="1335603" cy="1919050"/>
          </a:xfrm>
          <a:prstGeom prst="rect">
            <a:avLst/>
          </a:prstGeom>
          <a:noFill/>
        </p:spPr>
      </p:pic>
      <p:pic>
        <p:nvPicPr>
          <p:cNvPr id="3080" name="Picture 8" descr="http://www.dubus.by/modules/cpg/albums/angpicture/1angel-picture_%2816%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643445"/>
            <a:ext cx="2514484" cy="203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темы Рождества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7650" name="Picture 2" descr="C:\Documents and Settings\m.macenko\Мои документы\Мои рисунки\Фантазер\Новый год\Ангел, Катаненко М., 9 л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701239" cy="2591379"/>
          </a:xfrm>
          <a:prstGeom prst="rect">
            <a:avLst/>
          </a:prstGeom>
          <a:noFill/>
        </p:spPr>
      </p:pic>
      <p:pic>
        <p:nvPicPr>
          <p:cNvPr id="27651" name="Picture 3" descr="C:\Documents and Settings\m.macenko\Мои документы\Мои рисунки\Фантазер\Новый год\Волшебный конь, Быкова Л., 9 л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500174"/>
            <a:ext cx="2571905" cy="1928826"/>
          </a:xfrm>
          <a:prstGeom prst="rect">
            <a:avLst/>
          </a:prstGeom>
          <a:noFill/>
        </p:spPr>
      </p:pic>
      <p:pic>
        <p:nvPicPr>
          <p:cNvPr id="27652" name="Picture 4" descr="C:\Documents and Settings\m.macenko\Мои документы\Мои рисунки\Фантазер\Новый год\Рождество, Катаненко М., 9 ле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724878" cy="1928826"/>
          </a:xfrm>
          <a:prstGeom prst="rect">
            <a:avLst/>
          </a:prstGeom>
          <a:noFill/>
        </p:spPr>
      </p:pic>
      <p:pic>
        <p:nvPicPr>
          <p:cNvPr id="27654" name="Picture 6" descr="C:\Documents and Settings\m.macenko\Мои документы\Мои рисунки\Фантазер\Волкова Настя\настя волков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3286148" cy="2373330"/>
          </a:xfrm>
          <a:prstGeom prst="rect">
            <a:avLst/>
          </a:prstGeom>
          <a:noFill/>
        </p:spPr>
      </p:pic>
      <p:pic>
        <p:nvPicPr>
          <p:cNvPr id="27655" name="Picture 7" descr="C:\Documents and Settings\m.macenko\Мои документы\Мои рисунки\Фантазер\Быкова Лиза\Волшебный ковер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2520819" cy="1989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3571876"/>
            <a:ext cx="12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Быкова Е.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3357562"/>
            <a:ext cx="16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6357958"/>
            <a:ext cx="152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6215082"/>
            <a:ext cx="132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Волкова Н.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696" y="184482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/>
            <a:r>
              <a:rPr lang="ru-RU" sz="2400" b="1" dirty="0">
                <a:latin typeface="Constantia" pitchFamily="18" charset="0"/>
                <a:ea typeface="Times New Roman"/>
              </a:rPr>
              <a:t>Цель учебного предмета «Изобразительное искусство» в общеобразовательной школе —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формирование художественной культуры учащихся как неотъемлемой части культуры духовной</a:t>
            </a:r>
            <a:r>
              <a:rPr lang="ru-RU" sz="2400" b="1" dirty="0">
                <a:latin typeface="Constantia" pitchFamily="18" charset="0"/>
                <a:ea typeface="Times New Roman"/>
              </a:rPr>
              <a:t>, </a:t>
            </a:r>
            <a:r>
              <a:rPr lang="ru-RU" sz="2400" b="1" dirty="0" smtClean="0">
                <a:latin typeface="Constantia" pitchFamily="18" charset="0"/>
                <a:ea typeface="Times New Roman"/>
              </a:rPr>
              <a:t>культуры отношений</a:t>
            </a:r>
            <a:r>
              <a:rPr lang="ru-RU" sz="2400" b="1" dirty="0">
                <a:latin typeface="Constantia" pitchFamily="18" charset="0"/>
                <a:ea typeface="Times New Roman"/>
              </a:rPr>
              <a:t>, выработанных поколениями. Эти ценности как высшие ценности человеческой цивилизации, накапливаемые искусством, должны быть средством очеловечения, формирования нравственно-эстетической отзывчивости на прекрасное и безобразное в жизни и искусстве, </a:t>
            </a:r>
            <a:r>
              <a:rPr lang="ru-RU" sz="2400" b="1" dirty="0" smtClean="0">
                <a:latin typeface="Constantia" pitchFamily="18" charset="0"/>
                <a:ea typeface="Times New Roman"/>
              </a:rPr>
              <a:t>зоркости </a:t>
            </a:r>
            <a:r>
              <a:rPr lang="ru-RU" sz="2400" b="1" dirty="0">
                <a:latin typeface="Constantia" pitchFamily="18" charset="0"/>
                <a:ea typeface="Times New Roman"/>
              </a:rPr>
              <a:t>души ребенка. 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культуры родной страны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733" y="530120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solidFill>
                  <a:srgbClr val="006600"/>
                </a:solidFill>
                <a:latin typeface="Constantia" pitchFamily="18" charset="0"/>
              </a:rPr>
              <a:t>Воспитание гражданственности и патриотизма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129" y="620688"/>
            <a:ext cx="7772400" cy="2058021"/>
          </a:xfrm>
        </p:spPr>
        <p:txBody>
          <a:bodyPr>
            <a:normAutofit/>
          </a:bodyPr>
          <a:lstStyle/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Духовная роль программы определяется также</a:t>
            </a:r>
          </a:p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воспитанием гражданственности и патриотизма. </a:t>
            </a:r>
          </a:p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Прежде всего, ребенок постигает искусство своей Родины, а потом знакомится с искусством других народов. </a:t>
            </a:r>
            <a:endParaRPr lang="ru-RU" sz="3200" b="1" dirty="0">
              <a:solidFill>
                <a:prstClr val="black"/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5" name="Рисунок 4" descr="http://festival.1september.ru/articles/413110/img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25642"/>
            <a:ext cx="1872208" cy="23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413110/img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32252"/>
            <a:ext cx="2016224" cy="257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413110/image30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662193" cy="20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977206" y="2764791"/>
            <a:ext cx="259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Constantia" pitchFamily="18" charset="0"/>
              </a:rPr>
              <a:t>Варвара </a:t>
            </a:r>
            <a:r>
              <a:rPr lang="ru-RU" sz="2400" dirty="0" err="1">
                <a:solidFill>
                  <a:prstClr val="black"/>
                </a:solidFill>
                <a:latin typeface="Constantia" pitchFamily="18" charset="0"/>
              </a:rPr>
              <a:t>Бондина</a:t>
            </a:r>
            <a:endParaRPr lang="ru-RU" sz="2400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Constantia" pitchFamily="18" charset="0"/>
              </a:rPr>
              <a:t>Создание предметов декоративно-прикладного искусства</a:t>
            </a:r>
            <a:endParaRPr lang="ru-RU" sz="36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036" y="146586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spcBef>
                <a:spcPts val="345"/>
              </a:spcBef>
              <a:spcAft>
                <a:spcPts val="345"/>
              </a:spcAft>
            </a:pPr>
            <a:r>
              <a:rPr lang="ru-RU" sz="2800" b="1" dirty="0">
                <a:latin typeface="Constantia" pitchFamily="18" charset="0"/>
                <a:ea typeface="Times New Roman"/>
              </a:rPr>
              <a:t>Знакомство с истоками родного искусства – это знакомство со своей </a:t>
            </a:r>
            <a:r>
              <a:rPr lang="ru-RU" sz="2800" b="1" dirty="0" smtClean="0">
                <a:latin typeface="Constantia" pitchFamily="18" charset="0"/>
                <a:ea typeface="Times New Roman"/>
              </a:rPr>
              <a:t>страной. </a:t>
            </a:r>
            <a:r>
              <a:rPr lang="ru-RU" sz="2800" b="1" dirty="0">
                <a:latin typeface="Constantia" pitchFamily="18" charset="0"/>
                <a:ea typeface="Times New Roman"/>
              </a:rPr>
              <a:t>В предметах быта, в постройках, в том, как люди одеваются и украшают одежду, раскрывается представление о мире, о красоте человека</a:t>
            </a:r>
            <a:r>
              <a:rPr lang="ru-RU" sz="2800" b="1" dirty="0" smtClean="0">
                <a:latin typeface="Constantia" pitchFamily="18" charset="0"/>
                <a:ea typeface="Times New Roman"/>
              </a:rPr>
              <a:t>.</a:t>
            </a:r>
            <a:endParaRPr lang="ru-RU" sz="2400" b="1" dirty="0">
              <a:latin typeface="Constantia" pitchFamily="18" charset="0"/>
              <a:ea typeface="Times New Roman"/>
            </a:endParaRPr>
          </a:p>
        </p:txBody>
      </p:sp>
      <p:pic>
        <p:nvPicPr>
          <p:cNvPr id="4" name="Picture 13" descr="C:\Documents and Settings\slushatel-4-6\Мои документы\ZubilinaAS\АННА\девочк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49379"/>
            <a:ext cx="1926306" cy="251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slushatel-4-6\Мои документы\ZubilinaAS\АННА\Панев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2" b="92934" l="9966" r="97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744025"/>
            <a:ext cx="1881212" cy="30194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slushatel-4-6\Мои документы\ZubilinaAS\АННА\сарафан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9" b="8980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547779"/>
            <a:ext cx="2171955" cy="33132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92321"/>
            <a:ext cx="1728192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8376" y="3744025"/>
            <a:ext cx="1676489" cy="167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112" y="3480988"/>
            <a:ext cx="1417176" cy="14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84" y="3876600"/>
            <a:ext cx="1316632" cy="10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учащихся на тему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«Моя страна – Россия»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9698" name="Picture 2" descr="C:\Documents and Settings\m.macenko\Мои документы\Мои рисунки\здания\Руденко Полина Домик Петра 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928802"/>
            <a:ext cx="2815663" cy="3911385"/>
          </a:xfrm>
          <a:prstGeom prst="rect">
            <a:avLst/>
          </a:prstGeom>
          <a:noFill/>
        </p:spPr>
      </p:pic>
      <p:pic>
        <p:nvPicPr>
          <p:cNvPr id="29699" name="Picture 3" descr="C:\Documents and Settings\m.macenko\Мои документы\Мои рисунки\Фантазер\Новый год\Россия, Агафонова Н., 9 л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818002" cy="2027446"/>
          </a:xfrm>
          <a:prstGeom prst="rect">
            <a:avLst/>
          </a:prstGeom>
          <a:noFill/>
        </p:spPr>
      </p:pic>
      <p:pic>
        <p:nvPicPr>
          <p:cNvPr id="29700" name="Picture 4" descr="C:\Documents and Settings\m.macenko\Мои документы\Мои рисунки\Фантазер\Новый год\Домики, Семенчук М., 10 ле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876365" cy="2071703"/>
          </a:xfrm>
          <a:prstGeom prst="rect">
            <a:avLst/>
          </a:prstGeom>
          <a:noFill/>
        </p:spPr>
      </p:pic>
      <p:pic>
        <p:nvPicPr>
          <p:cNvPr id="29701" name="Picture 5" descr="C:\Documents and Settings\m.macenko\Мои документы\Мои рисунки\Фантазер\Новый год\Моя Родина, Подгорная М., 9 ле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2862281" cy="2073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173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Агафонова А.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621508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Подгорная М.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786454"/>
            <a:ext cx="170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Руденко П.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3857628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Семенчку</a:t>
            </a:r>
            <a:r>
              <a:rPr lang="ru-RU" sz="2000" dirty="0" smtClean="0">
                <a:latin typeface="Constantia" pitchFamily="18" charset="0"/>
              </a:rPr>
              <a:t> М.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25601" name="Picture 1" descr="C:\Documents and Settings\m.macenko\Мои документы\Мои рисунки\Фантазер\Новый год\Деревня, Узенко Н., 10 лет.JPG"/>
          <p:cNvPicPr>
            <a:picLocks noChangeAspect="1" noChangeArrowheads="1"/>
          </p:cNvPicPr>
          <p:nvPr/>
        </p:nvPicPr>
        <p:blipFill>
          <a:blip r:embed="rId6" cstate="email">
            <a:lum bright="-7000" contras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662231" cy="1926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72330" y="6215082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Узенко</a:t>
            </a:r>
            <a:r>
              <a:rPr lang="ru-RU" sz="2000" dirty="0" smtClean="0">
                <a:latin typeface="Constantia" pitchFamily="18" charset="0"/>
              </a:rPr>
              <a:t> Н.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Constantia" pitchFamily="18" charset="0"/>
                <a:ea typeface="Calibri"/>
              </a:rPr>
              <a:t>В современной школе </a:t>
            </a:r>
            <a:r>
              <a:rPr lang="ru-RU" sz="2400" b="1" dirty="0">
                <a:latin typeface="Constantia" pitchFamily="18" charset="0"/>
                <a:ea typeface="Calibri"/>
              </a:rPr>
              <a:t>педагоги свободны от формализма в вопросе о воспитании детей. Веря в творческие силы, заложенные в детской душе, в действенность внутренних факторов духовной жизни, 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мы </a:t>
            </a:r>
            <a:r>
              <a:rPr lang="ru-RU" sz="2400" b="1" dirty="0">
                <a:latin typeface="Constantia" pitchFamily="18" charset="0"/>
                <a:ea typeface="Calibri"/>
              </a:rPr>
              <a:t>озабочены тем, чтобы обеспечить ребенку здоровое творческое развитие. Педагогическое внимание сосредоточено 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на </a:t>
            </a:r>
            <a:r>
              <a:rPr lang="ru-RU" sz="2400" b="1" dirty="0">
                <a:latin typeface="Constantia" pitchFamily="18" charset="0"/>
                <a:ea typeface="Calibri"/>
              </a:rPr>
              <a:t>том, чтобы развить в ребенке функции, которые сделают его сильным и творческим в условиях современной жизни и освободят его от возможных конфликтов или неверных путей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. Мы </a:t>
            </a:r>
            <a:r>
              <a:rPr lang="ru-RU" sz="2400" b="1" dirty="0">
                <a:latin typeface="Constantia" pitchFamily="18" charset="0"/>
                <a:ea typeface="Calibri"/>
              </a:rPr>
              <a:t>должны помнить и сохранять то наследие, которое нам дала культура наших предков. </a:t>
            </a:r>
            <a:r>
              <a:rPr lang="ru-RU" sz="2400" b="1" dirty="0">
                <a:latin typeface="Constantia" pitchFamily="18" charset="0"/>
                <a:ea typeface="Calibri"/>
                <a:cs typeface="Times New Roman"/>
              </a:rPr>
              <a:t>Для нас</a:t>
            </a:r>
            <a:r>
              <a:rPr lang="ru-RU" sz="2400" b="1" dirty="0" smtClean="0">
                <a:latin typeface="Constantia" pitchFamily="18" charset="0"/>
                <a:ea typeface="Calibri"/>
                <a:cs typeface="Times New Roman"/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без </a:t>
            </a:r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памяти – нет традиций, без традиций – нет культуры, без культуры – нет воспитания, без воспитания – нет духовности, без духовности – нет личности, без личности – нет народа как исторической личности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8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88832" cy="1500198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39700" dist="63500" dir="2700000" algn="tl" rotWithShape="0">
                    <a:prstClr val="black"/>
                  </a:outerShdw>
                </a:effectLst>
                <a:latin typeface="Constantia" pitchFamily="18" charset="0"/>
              </a:rPr>
              <a:t>Изучение народные праздничных обрядов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39700" dist="63500" dir="2700000" algn="tl" rotWithShape="0">
                    <a:prstClr val="black"/>
                  </a:outerShdw>
                </a:effectLst>
                <a:latin typeface="Constantia" pitchFamily="18" charset="0"/>
              </a:rPr>
              <a:t> «Коляда»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139700" dist="635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http://allforchildren.ru/pictures/doll07_s/doll07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052189" cy="4209916"/>
          </a:xfrm>
          <a:prstGeom prst="rect">
            <a:avLst/>
          </a:prstGeom>
          <a:noFill/>
        </p:spPr>
      </p:pic>
      <p:pic>
        <p:nvPicPr>
          <p:cNvPr id="5" name="Picture 3" descr="http://allforchildren.ru/pictures/doll07_s/doll07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768" y="2135513"/>
            <a:ext cx="2888870" cy="3939369"/>
          </a:xfrm>
          <a:prstGeom prst="rect">
            <a:avLst/>
          </a:prstGeom>
          <a:noFill/>
        </p:spPr>
      </p:pic>
      <p:pic>
        <p:nvPicPr>
          <p:cNvPr id="3" name="Picture 26" descr="http://allforchildren.ru/pictures/doll07_s/doll07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714644" cy="4524407"/>
          </a:xfrm>
          <a:prstGeom prst="rect">
            <a:avLst/>
          </a:prstGeom>
          <a:noFill/>
          <a:effectLst/>
        </p:spPr>
      </p:pic>
      <p:pic>
        <p:nvPicPr>
          <p:cNvPr id="5122" name="Picture 2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138216"/>
            <a:ext cx="1428760" cy="1581161"/>
          </a:xfrm>
          <a:prstGeom prst="rect">
            <a:avLst/>
          </a:prstGeom>
          <a:noFill/>
        </p:spPr>
      </p:pic>
      <p:pic>
        <p:nvPicPr>
          <p:cNvPr id="5123" name="Picture 3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1500198" cy="1660219"/>
          </a:xfrm>
          <a:prstGeom prst="rect">
            <a:avLst/>
          </a:prstGeom>
          <a:noFill/>
        </p:spPr>
      </p:pic>
      <p:pic>
        <p:nvPicPr>
          <p:cNvPr id="5124" name="Picture 4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571612"/>
            <a:ext cx="1285884" cy="1524963"/>
          </a:xfrm>
          <a:prstGeom prst="rect">
            <a:avLst/>
          </a:prstGeom>
          <a:noFill/>
        </p:spPr>
      </p:pic>
      <p:pic>
        <p:nvPicPr>
          <p:cNvPr id="5125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71480"/>
            <a:ext cx="1166242" cy="129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ozitivnye-kartinki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071670" y="357166"/>
            <a:ext cx="5000660" cy="40005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4643446"/>
            <a:ext cx="89259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</a:t>
            </a:r>
            <a:r>
              <a:rPr lang="ru-RU" sz="2800" dirty="0" smtClean="0">
                <a:latin typeface="Constantia" pitchFamily="18" charset="0"/>
              </a:rPr>
              <a:t>Ребята узнают почему появился такой праздник. </a:t>
            </a:r>
          </a:p>
          <a:p>
            <a:r>
              <a:rPr lang="ru-RU" sz="2800" dirty="0" smtClean="0">
                <a:latin typeface="Constantia" pitchFamily="18" charset="0"/>
              </a:rPr>
              <a:t>Как он празднуется, какую роль выполняют ряженые.</a:t>
            </a:r>
          </a:p>
          <a:p>
            <a:r>
              <a:rPr lang="ru-RU" sz="2800" dirty="0" smtClean="0">
                <a:latin typeface="Constantia" pitchFamily="18" charset="0"/>
              </a:rPr>
              <a:t>Дети приобщаются к миру народных обрядов, </a:t>
            </a:r>
          </a:p>
          <a:p>
            <a:r>
              <a:rPr lang="ru-RU" sz="2800" dirty="0" smtClean="0">
                <a:latin typeface="Constantia" pitchFamily="18" charset="0"/>
              </a:rPr>
              <a:t>создают образцы костюмов для Коляды.</a:t>
            </a:r>
          </a:p>
        </p:txBody>
      </p:sp>
      <p:pic>
        <p:nvPicPr>
          <p:cNvPr id="4098" name="Picture 2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85728"/>
            <a:ext cx="1166242" cy="1290641"/>
          </a:xfrm>
          <a:prstGeom prst="rect">
            <a:avLst/>
          </a:prstGeom>
          <a:noFill/>
        </p:spPr>
      </p:pic>
      <p:pic>
        <p:nvPicPr>
          <p:cNvPr id="4099" name="Picture 3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357322" cy="1502103"/>
          </a:xfrm>
          <a:prstGeom prst="rect">
            <a:avLst/>
          </a:prstGeom>
          <a:noFill/>
        </p:spPr>
      </p:pic>
      <p:pic>
        <p:nvPicPr>
          <p:cNvPr id="4100" name="Picture 4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1489004" cy="1647831"/>
          </a:xfrm>
          <a:prstGeom prst="rect">
            <a:avLst/>
          </a:prstGeom>
          <a:noFill/>
        </p:spPr>
      </p:pic>
      <p:pic>
        <p:nvPicPr>
          <p:cNvPr id="4101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000240"/>
            <a:ext cx="1876318" cy="2076459"/>
          </a:xfrm>
          <a:prstGeom prst="rect">
            <a:avLst/>
          </a:prstGeom>
          <a:noFill/>
        </p:spPr>
      </p:pic>
      <p:pic>
        <p:nvPicPr>
          <p:cNvPr id="14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522" y="5500702"/>
            <a:ext cx="99041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сознательности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2527579"/>
            <a:ext cx="8712968" cy="2665877"/>
          </a:xfrm>
        </p:spPr>
        <p:txBody>
          <a:bodyPr>
            <a:noAutofit/>
          </a:bodyPr>
          <a:lstStyle/>
          <a:p>
            <a:pPr marL="108000"/>
            <a:r>
              <a:rPr lang="ru-RU" sz="2800" dirty="0" smtClean="0">
                <a:latin typeface="Constantia" pitchFamily="18" charset="0"/>
                <a:ea typeface="Times New Roman"/>
              </a:rPr>
              <a:t>На уроках изобразительного искусства дети учатся видеть в окружающей жизни то, что видят только художники.  Умение сознательно изучать природу и явления - самое главное умение! Юные художники также приобретают навыки составления рефератов по защите окружающей среды. </a:t>
            </a:r>
            <a:endParaRPr lang="ru-RU" sz="2400" dirty="0" smtClean="0">
              <a:latin typeface="Constantia" pitchFamily="18" charset="0"/>
              <a:ea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1905000" cy="15335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57166"/>
            <a:ext cx="1283211" cy="15808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357166"/>
            <a:ext cx="2304256" cy="15808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72132" y="2000240"/>
            <a:ext cx="324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Constantia" pitchFamily="18" charset="0"/>
                <a:ea typeface="Calibri"/>
                <a:cs typeface="Times New Roman"/>
              </a:rPr>
              <a:t>Иван Иванович Шишкин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onstantia" pitchFamily="18" charset="0"/>
              </a:rPr>
              <a:t>«Дубовая роща»</a:t>
            </a:r>
            <a:endParaRPr lang="ru-RU" b="1" dirty="0">
              <a:latin typeface="Constantia" pitchFamily="18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143116"/>
            <a:ext cx="34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nstantia" pitchFamily="18" charset="0"/>
              </a:rPr>
              <a:t>Чарушин</a:t>
            </a:r>
            <a:r>
              <a:rPr lang="ru-RU" b="1" dirty="0" smtClean="0">
                <a:latin typeface="Constantia" pitchFamily="18" charset="0"/>
              </a:rPr>
              <a:t> Евгений Иванович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Плакаты учащихся на тему защиты окружающей среды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30722" name="Picture 2" descr="C:\Documents and Settings\m.macenko\Мои документы\Фестиваль Одаренные дети -\Заикина Елизавета\DSC012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286256"/>
            <a:ext cx="2913653" cy="2091819"/>
          </a:xfrm>
          <a:prstGeom prst="rect">
            <a:avLst/>
          </a:prstGeom>
          <a:noFill/>
        </p:spPr>
      </p:pic>
      <p:pic>
        <p:nvPicPr>
          <p:cNvPr id="30723" name="Picture 3" descr="C:\Documents and Settings\m.macenko\Мои документы\Фестиваль Одаренные дети -\Семенчук Милена\DSC01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857364"/>
            <a:ext cx="3214710" cy="2271042"/>
          </a:xfrm>
          <a:prstGeom prst="rect">
            <a:avLst/>
          </a:prstGeom>
          <a:noFill/>
        </p:spPr>
      </p:pic>
      <p:pic>
        <p:nvPicPr>
          <p:cNvPr id="30724" name="Picture 4" descr="C:\Documents and Settings\m.macenko\Мои документы\Фестиваль Одаренные дети -\Катаненко Мира\DSC012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3301115" cy="2308073"/>
          </a:xfrm>
          <a:prstGeom prst="rect">
            <a:avLst/>
          </a:prstGeom>
          <a:noFill/>
        </p:spPr>
      </p:pic>
      <p:pic>
        <p:nvPicPr>
          <p:cNvPr id="30725" name="Picture 5" descr="C:\Documents and Settings\m.macenko\Мои документы\Фестиваль Одаренные дети -\Кузнецова Ольга\DSC01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41" y="4357694"/>
            <a:ext cx="2862746" cy="2000264"/>
          </a:xfrm>
          <a:prstGeom prst="rect">
            <a:avLst/>
          </a:prstGeom>
          <a:noFill/>
        </p:spPr>
      </p:pic>
      <p:pic>
        <p:nvPicPr>
          <p:cNvPr id="30726" name="Picture 6" descr="C:\Documents and Settings\m.macenko\Мои документы\Фестиваль Одаренные дети -\Добровольская Екатерина\DSC012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742" y="4286256"/>
            <a:ext cx="2903950" cy="204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Выступления на тему защиты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окружающей среды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6" name="Picture 2" descr="C:\Documents and Settings\m.macenko\Мои документы\Фестиваль Одаренные дети - будущее России\DSC01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685534"/>
            <a:ext cx="3214710" cy="2411033"/>
          </a:xfrm>
          <a:prstGeom prst="rect">
            <a:avLst/>
          </a:prstGeom>
          <a:noFill/>
        </p:spPr>
      </p:pic>
      <p:pic>
        <p:nvPicPr>
          <p:cNvPr id="1027" name="Picture 3" descr="C:\Documents and Settings\m.macenko\Мои документы\Фестиваль Одаренные дети - будущее России\DSC01293.JPG"/>
          <p:cNvPicPr>
            <a:picLocks noChangeAspect="1" noChangeArrowheads="1"/>
          </p:cNvPicPr>
          <p:nvPr/>
        </p:nvPicPr>
        <p:blipFill>
          <a:blip r:embed="rId3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7" y="1714486"/>
            <a:ext cx="3143273" cy="2357455"/>
          </a:xfrm>
          <a:prstGeom prst="rect">
            <a:avLst/>
          </a:prstGeom>
          <a:noFill/>
        </p:spPr>
      </p:pic>
      <p:pic>
        <p:nvPicPr>
          <p:cNvPr id="1028" name="Picture 4" descr="C:\Documents and Settings\m.macenko\Мои документы\Фестиваль Одаренные дети - будущее России\DSC012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286256"/>
            <a:ext cx="3143273" cy="2357454"/>
          </a:xfrm>
          <a:prstGeom prst="rect">
            <a:avLst/>
          </a:prstGeom>
          <a:noFill/>
        </p:spPr>
      </p:pic>
      <p:pic>
        <p:nvPicPr>
          <p:cNvPr id="1029" name="Picture 5" descr="C:\Documents and Settings\m.macenko\Мои документы\Фестиваль Одаренные дети - будущее России\DSC01295.JPG"/>
          <p:cNvPicPr>
            <a:picLocks noChangeAspect="1" noChangeArrowheads="1"/>
          </p:cNvPicPr>
          <p:nvPr/>
        </p:nvPicPr>
        <p:blipFill>
          <a:blip r:embed="rId5" cstate="email">
            <a:lum bright="-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286256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связи </a:t>
            </a:r>
            <a:r>
              <a:rPr lang="ru-RU" dirty="0">
                <a:solidFill>
                  <a:srgbClr val="006600"/>
                </a:solidFill>
                <a:latin typeface="Constantia" pitchFamily="18" charset="0"/>
              </a:rPr>
              <a:t>искусства </a:t>
            </a: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 жизнью общества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00" y="14847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lvl="0" indent="413385">
              <a:spcBef>
                <a:spcPts val="345"/>
              </a:spcBef>
              <a:spcAft>
                <a:spcPts val="345"/>
              </a:spcAft>
            </a:pP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Связи искусства с жизнью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и трудом человека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роль искусства в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повседневном 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его бытии, в жизни общества, значение искусства в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развитии 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каждого ребенка — основные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вехи духовного воспитания в процессе занятий изобразительной деятельностью.</a:t>
            </a:r>
            <a:endParaRPr lang="ru-RU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</p:txBody>
      </p:sp>
      <p:pic>
        <p:nvPicPr>
          <p:cNvPr id="4" name="Рисунок 3" descr="victory05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26" y="3789040"/>
            <a:ext cx="1803274" cy="1240703"/>
          </a:xfrm>
          <a:prstGeom prst="rect">
            <a:avLst/>
          </a:prstGeo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26" y="4934847"/>
            <a:ext cx="1564226" cy="156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07712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Клипарт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7" name="Рисунок 6" descr="victory05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4342867"/>
            <a:ext cx="1265063" cy="173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8" y="3773512"/>
            <a:ext cx="1080216" cy="2369825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175" y="3765600"/>
            <a:ext cx="1114407" cy="2399561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765600"/>
            <a:ext cx="1296144" cy="2399002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79912" y="3735346"/>
            <a:ext cx="1256662" cy="2415411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08314" y="6165161"/>
            <a:ext cx="285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nstantia" pitchFamily="18" charset="0"/>
              </a:rPr>
              <a:t>Газетная графика</a:t>
            </a:r>
            <a:endParaRPr lang="ru-RU" sz="2400" b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связи искусства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 жизнью общества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448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Программа </a:t>
            </a:r>
            <a:r>
              <a:rPr lang="ru-RU" sz="2800" dirty="0">
                <a:latin typeface="Constantia" pitchFamily="18" charset="0"/>
                <a:ea typeface="Times New Roman"/>
              </a:rPr>
              <a:t>построена так, чтобы дать школьникам ясные представления о системе взаимодействия искусства с жизнью. Предусматривается широкое привлечение жизненного опыта детей, примеров из окружающей действительности. Работа на основе наблюдения и эстетического переживания окружающей реальности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должно </a:t>
            </a:r>
            <a:r>
              <a:rPr lang="ru-RU" sz="2800" dirty="0">
                <a:latin typeface="Constantia" pitchFamily="18" charset="0"/>
                <a:ea typeface="Times New Roman"/>
              </a:rPr>
              <a:t>служить источником развития образного мышления.</a:t>
            </a:r>
            <a:endParaRPr lang="ru-RU" sz="20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5-конечная звезда 25"/>
          <p:cNvSpPr/>
          <p:nvPr/>
        </p:nvSpPr>
        <p:spPr>
          <a:xfrm>
            <a:off x="6377002" y="776265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готовности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 будущей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5-конечная звезда 25"/>
          <p:cNvSpPr/>
          <p:nvPr/>
        </p:nvSpPr>
        <p:spPr>
          <a:xfrm>
            <a:off x="6339540" y="371800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общему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развитию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личности </a:t>
            </a:r>
          </a:p>
        </p:txBody>
      </p:sp>
      <p:sp>
        <p:nvSpPr>
          <p:cNvPr id="41" name="5-конечная звезда 25"/>
          <p:cNvSpPr/>
          <p:nvPr/>
        </p:nvSpPr>
        <p:spPr>
          <a:xfrm>
            <a:off x="3552468" y="352957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внимательности,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ответственности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5-конечная звезда 25"/>
          <p:cNvSpPr/>
          <p:nvPr/>
        </p:nvSpPr>
        <p:spPr>
          <a:xfrm>
            <a:off x="448075" y="386104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знания 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областях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361804" y="802120"/>
            <a:ext cx="2510874" cy="2376264"/>
            <a:chOff x="361804" y="802120"/>
            <a:chExt cx="2510874" cy="2376264"/>
          </a:xfrm>
        </p:grpSpPr>
        <p:sp>
          <p:nvSpPr>
            <p:cNvPr id="26" name="5-конечная звезда 25"/>
            <p:cNvSpPr/>
            <p:nvPr/>
          </p:nvSpPr>
          <p:spPr>
            <a:xfrm>
              <a:off x="361804" y="802120"/>
              <a:ext cx="2510874" cy="2376264"/>
            </a:xfrm>
            <a:custGeom>
              <a:avLst/>
              <a:gdLst>
                <a:gd name="connsiteX0" fmla="*/ 3 w 2510880"/>
                <a:gd name="connsiteY0" fmla="*/ 907650 h 2376264"/>
                <a:gd name="connsiteX1" fmla="*/ 959076 w 2510880"/>
                <a:gd name="connsiteY1" fmla="*/ 907656 h 2376264"/>
                <a:gd name="connsiteX2" fmla="*/ 1255440 w 2510880"/>
                <a:gd name="connsiteY2" fmla="*/ 0 h 2376264"/>
                <a:gd name="connsiteX3" fmla="*/ 1551804 w 2510880"/>
                <a:gd name="connsiteY3" fmla="*/ 907656 h 2376264"/>
                <a:gd name="connsiteX4" fmla="*/ 2510877 w 2510880"/>
                <a:gd name="connsiteY4" fmla="*/ 907650 h 2376264"/>
                <a:gd name="connsiteX5" fmla="*/ 1734967 w 2510880"/>
                <a:gd name="connsiteY5" fmla="*/ 1468606 h 2376264"/>
                <a:gd name="connsiteX6" fmla="*/ 2031343 w 2510880"/>
                <a:gd name="connsiteY6" fmla="*/ 2376258 h 2376264"/>
                <a:gd name="connsiteX7" fmla="*/ 1255440 w 2510880"/>
                <a:gd name="connsiteY7" fmla="*/ 1815292 h 2376264"/>
                <a:gd name="connsiteX8" fmla="*/ 479537 w 2510880"/>
                <a:gd name="connsiteY8" fmla="*/ 2376258 h 2376264"/>
                <a:gd name="connsiteX9" fmla="*/ 775913 w 2510880"/>
                <a:gd name="connsiteY9" fmla="*/ 1468606 h 2376264"/>
                <a:gd name="connsiteX10" fmla="*/ 3 w 2510880"/>
                <a:gd name="connsiteY10" fmla="*/ 907650 h 2376264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551801 w 2510874"/>
                <a:gd name="connsiteY3" fmla="*/ 907656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75315 w 2510874"/>
                <a:gd name="connsiteY7" fmla="*/ 2053831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874" h="2376258">
                  <a:moveTo>
                    <a:pt x="0" y="907650"/>
                  </a:moveTo>
                  <a:lnTo>
                    <a:pt x="740412" y="629361"/>
                  </a:lnTo>
                  <a:lnTo>
                    <a:pt x="1255437" y="0"/>
                  </a:lnTo>
                  <a:lnTo>
                    <a:pt x="1820158" y="639299"/>
                  </a:lnTo>
                  <a:lnTo>
                    <a:pt x="2510874" y="907650"/>
                  </a:lnTo>
                  <a:lnTo>
                    <a:pt x="2092773" y="1558058"/>
                  </a:lnTo>
                  <a:lnTo>
                    <a:pt x="2031340" y="2376258"/>
                  </a:lnTo>
                  <a:lnTo>
                    <a:pt x="1275315" y="2053831"/>
                  </a:lnTo>
                  <a:lnTo>
                    <a:pt x="479534" y="2376258"/>
                  </a:lnTo>
                  <a:lnTo>
                    <a:pt x="437980" y="1548120"/>
                  </a:lnTo>
                  <a:lnTo>
                    <a:pt x="0" y="907650"/>
                  </a:lnTo>
                  <a:close/>
                </a:path>
              </a:pathLst>
            </a:custGeom>
            <a:solidFill>
              <a:srgbClr val="65F7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023" y="1546426"/>
              <a:ext cx="21964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сориентироваться</a:t>
              </a:r>
            </a:p>
            <a:p>
              <a:pPr algn="ctr"/>
              <a:r>
                <a:rPr lang="ru-RU" dirty="0" smtClean="0"/>
                <a:t> в выборе будущей</a:t>
              </a:r>
            </a:p>
            <a:p>
              <a:pPr algn="ctr"/>
              <a:r>
                <a:rPr lang="ru-RU" dirty="0" smtClean="0"/>
                <a:t>профессии</a:t>
              </a:r>
              <a:endParaRPr lang="ru-RU" dirty="0"/>
            </a:p>
          </p:txBody>
        </p:sp>
      </p:grpSp>
      <p:sp>
        <p:nvSpPr>
          <p:cNvPr id="5" name="Овал 4"/>
          <p:cNvSpPr/>
          <p:nvPr/>
        </p:nvSpPr>
        <p:spPr>
          <a:xfrm>
            <a:off x="2915816" y="224644"/>
            <a:ext cx="3240360" cy="2376264"/>
          </a:xfrm>
          <a:prstGeom prst="ellipse">
            <a:avLst/>
          </a:prstGeom>
          <a:solidFill>
            <a:srgbClr val="99FF99"/>
          </a:solidFill>
          <a:ln w="92075">
            <a:solidFill>
              <a:srgbClr val="FFFF00"/>
            </a:solidFill>
            <a:prstDash val="sysDot"/>
          </a:ln>
          <a:effectLst>
            <a:outerShdw blurRad="76200" dist="635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Интересы и увлечения в 9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Б 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классе</a:t>
            </a:r>
            <a:endParaRPr lang="ru-RU" sz="1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4670" y="764704"/>
            <a:ext cx="2597150" cy="2451100"/>
            <a:chOff x="318666" y="764704"/>
            <a:chExt cx="2597150" cy="2451100"/>
          </a:xfrm>
          <a:noFill/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6" y="764704"/>
              <a:ext cx="2597150" cy="2451100"/>
            </a:xfrm>
            <a:prstGeom prst="rect">
              <a:avLst/>
            </a:prstGeom>
            <a:grp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95253" y="1759420"/>
              <a:ext cx="173406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Помогают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6339540" y="764704"/>
            <a:ext cx="2597150" cy="2451100"/>
            <a:chOff x="6339540" y="764704"/>
            <a:chExt cx="2597150" cy="24511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540" y="764704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599477" y="1628800"/>
              <a:ext cx="20989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Определяют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404937" y="3861048"/>
            <a:ext cx="2597150" cy="2451100"/>
            <a:chOff x="404937" y="3861048"/>
            <a:chExt cx="2597150" cy="24511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37" y="3861048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56778" y="4675306"/>
              <a:ext cx="1815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Развивают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3513083" y="3525719"/>
            <a:ext cx="2597150" cy="2451100"/>
            <a:chOff x="3509330" y="3528189"/>
            <a:chExt cx="2597150" cy="2451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330" y="35281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861171" y="4444473"/>
              <a:ext cx="1744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Приучают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8" name="Группа 24"/>
          <p:cNvGrpSpPr/>
          <p:nvPr/>
        </p:nvGrpSpPr>
        <p:grpSpPr>
          <a:xfrm>
            <a:off x="6290726" y="3680589"/>
            <a:ext cx="2597150" cy="2451100"/>
            <a:chOff x="6290726" y="3680589"/>
            <a:chExt cx="2597150" cy="24511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726" y="36805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6524746" y="4517650"/>
              <a:ext cx="1974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Способствуют</a:t>
              </a:r>
              <a:endParaRPr lang="ru-RU" sz="20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6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важный компонент социального заказа для образования. Образованию отводится ключевая роль в духовно-нравственной консолидации российского общества.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Воспитание духовно-нравственного единства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Suvorov Alex V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56" y="3645024"/>
            <a:ext cx="2009328" cy="24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utuzov by Volkov.jpg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2160240" cy="24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8934" y="6139032"/>
            <a:ext cx="1718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М. И. Кутузов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008" y="6172806"/>
            <a:ext cx="166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  <a:ea typeface="Times New Roman"/>
              </a:rPr>
              <a:t>А. В. </a:t>
            </a:r>
            <a:r>
              <a:rPr lang="ru-RU" b="1" dirty="0">
                <a:latin typeface="Constantia" pitchFamily="18" charset="0"/>
                <a:ea typeface="Times New Roman"/>
              </a:rPr>
              <a:t>Суворов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8" name="Рисунок 7" descr="Жуков Георгий Константинович - его биография и жизнеописа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643314"/>
            <a:ext cx="2016224" cy="24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28184" y="6172806"/>
            <a:ext cx="143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800" dirty="0" smtClean="0">
                <a:latin typeface="Constantia" pitchFamily="18" charset="0"/>
                <a:ea typeface="Times New Roman"/>
                <a:cs typeface="Arial"/>
              </a:rPr>
              <a:t>Г. К. Жуков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153126"/>
            <a:ext cx="5053880" cy="289093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Что мы понимаем под словом «патриот», «патриотический»?</a:t>
            </a:r>
          </a:p>
          <a:p>
            <a:pPr algn="l">
              <a:buFont typeface="Wingdings" pitchFamily="2" charset="2"/>
              <a:buChar char="§"/>
            </a:pPr>
            <a:endParaRPr lang="ru-RU" sz="1000" b="1" dirty="0" smtClean="0">
              <a:latin typeface="Constantia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Какого человека можно назвать патриотом?</a:t>
            </a:r>
          </a:p>
          <a:p>
            <a:pPr algn="l">
              <a:buFont typeface="Wingdings" pitchFamily="2" charset="2"/>
              <a:buChar char="§"/>
            </a:pPr>
            <a:endParaRPr lang="ru-RU" sz="1000" b="1" dirty="0" smtClean="0">
              <a:latin typeface="Constantia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Кого из патриотов РОССИИ вы можете назвать?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rgbClr val="006600"/>
                </a:solidFill>
                <a:latin typeface="Constantia" pitchFamily="18" charset="0"/>
              </a:rPr>
              <a:t>Проведение 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</a:rPr>
              <a:t>блиц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  <a:cs typeface="Times New Roman"/>
              </a:rPr>
              <a:t>˗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</a:rPr>
              <a:t>опроса</a:t>
            </a:r>
            <a:endParaRPr lang="ru-RU" sz="28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5" name="Picture 4" descr="http://pobeda1945-art.ru/gal1/1-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477" y="1153126"/>
            <a:ext cx="1619176" cy="2414562"/>
          </a:xfrm>
          <a:prstGeom prst="rect">
            <a:avLst/>
          </a:prstGeom>
          <a:noFill/>
        </p:spPr>
      </p:pic>
      <p:pic>
        <p:nvPicPr>
          <p:cNvPr id="6" name="Рисунок 5" descr="корин п ал невский.jpg"/>
          <p:cNvPicPr>
            <a:picLocks noChangeAspect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380" y="4224992"/>
            <a:ext cx="1224136" cy="2455616"/>
          </a:xfrm>
          <a:prstGeom prst="rect">
            <a:avLst/>
          </a:prstGeom>
        </p:spPr>
      </p:pic>
      <p:pic>
        <p:nvPicPr>
          <p:cNvPr id="7" name="Рисунок 6" descr="корин п северная баллада.jpg"/>
          <p:cNvPicPr>
            <a:picLocks noChangeAspect="1"/>
          </p:cNvPicPr>
          <p:nvPr/>
        </p:nvPicPr>
        <p:blipFill>
          <a:blip r:embed="rId4" cstate="email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1088"/>
            <a:ext cx="2234918" cy="2455616"/>
          </a:xfrm>
          <a:prstGeom prst="rect">
            <a:avLst/>
          </a:prstGeom>
        </p:spPr>
      </p:pic>
      <p:pic>
        <p:nvPicPr>
          <p:cNvPr id="8" name="Рисунок 7" descr="корин п старинный сказ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224992"/>
            <a:ext cx="2280052" cy="2455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448896"/>
            <a:ext cx="2664296" cy="59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Павел Корин </a:t>
            </a:r>
            <a:endParaRPr lang="ru-RU" sz="16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Georgia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Georgia"/>
              </a:rPr>
              <a:t>Александр Невский»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573016"/>
            <a:ext cx="3138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Китаев А. </a:t>
            </a:r>
            <a:endParaRPr lang="ru-RU" sz="16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Возвращение с Победой»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C0099"/>
                </a:solidFill>
                <a:latin typeface="Constantia" pitchFamily="18" charset="0"/>
              </a:rPr>
              <a:t>Духовность</a:t>
            </a:r>
            <a:endParaRPr lang="ru-RU" sz="5400" dirty="0">
              <a:solidFill>
                <a:srgbClr val="CC0099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431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человеческое качество, характеризующее мотивацию </a:t>
            </a:r>
          </a:p>
          <a:p>
            <a:r>
              <a:rPr lang="ru-RU" sz="2400" b="1" dirty="0" smtClean="0">
                <a:latin typeface="Constantia" pitchFamily="18" charset="0"/>
              </a:rPr>
              <a:t>и смысл поведения личности. Это фундаментальное </a:t>
            </a:r>
          </a:p>
          <a:p>
            <a:r>
              <a:rPr lang="ru-RU" sz="2400" b="1" dirty="0" smtClean="0">
                <a:latin typeface="Constantia" pitchFamily="18" charset="0"/>
              </a:rPr>
              <a:t>основание культуры, проявление «человеческого в </a:t>
            </a:r>
          </a:p>
          <a:p>
            <a:r>
              <a:rPr lang="ru-RU" sz="2400" b="1" dirty="0" smtClean="0">
                <a:latin typeface="Constantia" pitchFamily="18" charset="0"/>
              </a:rPr>
              <a:t>человеке». Духовность характеризуется качествами, </a:t>
            </a:r>
          </a:p>
          <a:p>
            <a:r>
              <a:rPr lang="ru-RU" sz="2400" b="1" dirty="0" smtClean="0">
                <a:latin typeface="Constantia" pitchFamily="18" charset="0"/>
              </a:rPr>
              <a:t>возвышающими личность над собственными </a:t>
            </a:r>
          </a:p>
          <a:p>
            <a:r>
              <a:rPr lang="ru-RU" sz="2400" b="1" dirty="0" smtClean="0">
                <a:latin typeface="Constantia" pitchFamily="18" charset="0"/>
              </a:rPr>
              <a:t>физиологическими потребностями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71472" y="5286388"/>
            <a:ext cx="8001056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Бескорыстностью</a:t>
            </a: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5214950"/>
            <a:ext cx="8216729" cy="1383678"/>
            <a:chOff x="357158" y="4071942"/>
            <a:chExt cx="8216729" cy="1383678"/>
          </a:xfrm>
        </p:grpSpPr>
        <p:pic>
          <p:nvPicPr>
            <p:cNvPr id="10" name="Рисунок 9" descr="Рисунок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158" y="4071942"/>
              <a:ext cx="8216729" cy="138367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0760" y="4286256"/>
              <a:ext cx="21046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Свободой</a:t>
              </a:r>
              <a:endParaRPr lang="ru-RU" sz="3600" dirty="0"/>
            </a:p>
          </p:txBody>
        </p:sp>
      </p:grpSp>
      <p:sp>
        <p:nvSpPr>
          <p:cNvPr id="14" name="Прямоугольный треугольник 13"/>
          <p:cNvSpPr/>
          <p:nvPr/>
        </p:nvSpPr>
        <p:spPr>
          <a:xfrm>
            <a:off x="571472" y="4071942"/>
            <a:ext cx="8001056" cy="1214446"/>
          </a:xfrm>
          <a:prstGeom prst="rtTriangl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spc="-100" dirty="0" smtClean="0">
                <a:solidFill>
                  <a:srgbClr val="002060"/>
                </a:solidFill>
              </a:rPr>
              <a:t>Эмоциональностью</a:t>
            </a:r>
            <a:endParaRPr lang="ru-RU" sz="3600" spc="-100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0034" y="4071942"/>
            <a:ext cx="8039960" cy="1249577"/>
            <a:chOff x="500034" y="3000372"/>
            <a:chExt cx="8039960" cy="1249577"/>
          </a:xfrm>
        </p:grpSpPr>
        <p:pic>
          <p:nvPicPr>
            <p:cNvPr id="20" name="Рисунок 19" descr="Рисунок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34" y="3000372"/>
              <a:ext cx="8039960" cy="12495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57752" y="3071810"/>
              <a:ext cx="3645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Сознательностью</a:t>
              </a:r>
              <a:endParaRPr lang="ru-RU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тем жизни современного общества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42493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Настоящее </a:t>
            </a:r>
            <a:r>
              <a:rPr lang="ru-RU" sz="2800" dirty="0">
                <a:latin typeface="Constantia" pitchFamily="18" charset="0"/>
                <a:ea typeface="Times New Roman"/>
              </a:rPr>
              <a:t>познание искусства начинается там, где человек постигает прекрасное для себя,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для своих близких, для </a:t>
            </a:r>
            <a:r>
              <a:rPr lang="ru-RU" sz="2800" dirty="0">
                <a:latin typeface="Constantia" pitchFamily="18" charset="0"/>
                <a:ea typeface="Times New Roman"/>
              </a:rPr>
              <a:t>полноты своей духовной жизни, живет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потребностями современного мира. </a:t>
            </a:r>
          </a:p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Необходимо</a:t>
            </a:r>
            <a:r>
              <a:rPr lang="ru-RU" sz="2800" dirty="0">
                <a:latin typeface="Constantia" pitchFamily="18" charset="0"/>
                <a:ea typeface="Times New Roman"/>
              </a:rPr>
              <a:t>, чтобы ценности искусства стали духовной потребностью подростков, чтобы свободное время они стремились наполнить самым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жизнерадостным </a:t>
            </a:r>
            <a:r>
              <a:rPr lang="ru-RU" sz="2800" dirty="0">
                <a:latin typeface="Constantia" pitchFamily="18" charset="0"/>
                <a:ea typeface="Times New Roman"/>
              </a:rPr>
              <a:t>трудом души — постижением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прекрасного, чтобы учащиеся посвящали себя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творческому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, а не пассивному отражению действительности.</a:t>
            </a:r>
            <a:endParaRPr lang="ru-RU" sz="24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6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-конечная звезда 25"/>
          <p:cNvSpPr/>
          <p:nvPr/>
        </p:nvSpPr>
        <p:spPr>
          <a:xfrm>
            <a:off x="6522910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справляться с трудностями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Российскую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25"/>
          <p:cNvSpPr/>
          <p:nvPr/>
        </p:nvSpPr>
        <p:spPr>
          <a:xfrm>
            <a:off x="546854" y="314898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уверенность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будущем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мирного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25"/>
          <p:cNvSpPr/>
          <p:nvPr/>
        </p:nvSpPr>
        <p:spPr>
          <a:xfrm>
            <a:off x="116910" y="44168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счастливую жизнь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без войн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771800" y="424441"/>
            <a:ext cx="3744416" cy="2088232"/>
          </a:xfrm>
          <a:custGeom>
            <a:avLst/>
            <a:gdLst>
              <a:gd name="connsiteX0" fmla="*/ 526798 w 2230368"/>
              <a:gd name="connsiteY0" fmla="*/ 139147 h 1858617"/>
              <a:gd name="connsiteX1" fmla="*/ 526798 w 2230368"/>
              <a:gd name="connsiteY1" fmla="*/ 139147 h 1858617"/>
              <a:gd name="connsiteX2" fmla="*/ 596372 w 2230368"/>
              <a:gd name="connsiteY2" fmla="*/ 89452 h 1858617"/>
              <a:gd name="connsiteX3" fmla="*/ 675885 w 2230368"/>
              <a:gd name="connsiteY3" fmla="*/ 59634 h 1858617"/>
              <a:gd name="connsiteX4" fmla="*/ 765337 w 2230368"/>
              <a:gd name="connsiteY4" fmla="*/ 29817 h 1858617"/>
              <a:gd name="connsiteX5" fmla="*/ 824972 w 2230368"/>
              <a:gd name="connsiteY5" fmla="*/ 9939 h 1858617"/>
              <a:gd name="connsiteX6" fmla="*/ 884607 w 2230368"/>
              <a:gd name="connsiteY6" fmla="*/ 0 h 1858617"/>
              <a:gd name="connsiteX7" fmla="*/ 1013816 w 2230368"/>
              <a:gd name="connsiteY7" fmla="*/ 9939 h 1858617"/>
              <a:gd name="connsiteX8" fmla="*/ 1023755 w 2230368"/>
              <a:gd name="connsiteY8" fmla="*/ 39756 h 1858617"/>
              <a:gd name="connsiteX9" fmla="*/ 1053572 w 2230368"/>
              <a:gd name="connsiteY9" fmla="*/ 69574 h 1858617"/>
              <a:gd name="connsiteX10" fmla="*/ 1063511 w 2230368"/>
              <a:gd name="connsiteY10" fmla="*/ 218661 h 1858617"/>
              <a:gd name="connsiteX11" fmla="*/ 1073450 w 2230368"/>
              <a:gd name="connsiteY11" fmla="*/ 288234 h 1858617"/>
              <a:gd name="connsiteX12" fmla="*/ 1103268 w 2230368"/>
              <a:gd name="connsiteY12" fmla="*/ 298174 h 1858617"/>
              <a:gd name="connsiteX13" fmla="*/ 1172842 w 2230368"/>
              <a:gd name="connsiteY13" fmla="*/ 308113 h 1858617"/>
              <a:gd name="connsiteX14" fmla="*/ 1232476 w 2230368"/>
              <a:gd name="connsiteY14" fmla="*/ 318052 h 1858617"/>
              <a:gd name="connsiteX15" fmla="*/ 1371624 w 2230368"/>
              <a:gd name="connsiteY15" fmla="*/ 347869 h 1858617"/>
              <a:gd name="connsiteX16" fmla="*/ 1461076 w 2230368"/>
              <a:gd name="connsiteY16" fmla="*/ 377687 h 1858617"/>
              <a:gd name="connsiteX17" fmla="*/ 1570407 w 2230368"/>
              <a:gd name="connsiteY17" fmla="*/ 357808 h 1858617"/>
              <a:gd name="connsiteX18" fmla="*/ 1600224 w 2230368"/>
              <a:gd name="connsiteY18" fmla="*/ 347869 h 1858617"/>
              <a:gd name="connsiteX19" fmla="*/ 2047485 w 2230368"/>
              <a:gd name="connsiteY19" fmla="*/ 367747 h 1858617"/>
              <a:gd name="connsiteX20" fmla="*/ 2097181 w 2230368"/>
              <a:gd name="connsiteY20" fmla="*/ 387626 h 1858617"/>
              <a:gd name="connsiteX21" fmla="*/ 2126998 w 2230368"/>
              <a:gd name="connsiteY21" fmla="*/ 407504 h 1858617"/>
              <a:gd name="connsiteX22" fmla="*/ 2146876 w 2230368"/>
              <a:gd name="connsiteY22" fmla="*/ 457200 h 1858617"/>
              <a:gd name="connsiteX23" fmla="*/ 2176694 w 2230368"/>
              <a:gd name="connsiteY23" fmla="*/ 596347 h 1858617"/>
              <a:gd name="connsiteX24" fmla="*/ 2156816 w 2230368"/>
              <a:gd name="connsiteY24" fmla="*/ 715617 h 1858617"/>
              <a:gd name="connsiteX25" fmla="*/ 2146876 w 2230368"/>
              <a:gd name="connsiteY25" fmla="*/ 745434 h 1858617"/>
              <a:gd name="connsiteX26" fmla="*/ 2136937 w 2230368"/>
              <a:gd name="connsiteY26" fmla="*/ 795130 h 1858617"/>
              <a:gd name="connsiteX27" fmla="*/ 2156816 w 2230368"/>
              <a:gd name="connsiteY27" fmla="*/ 993913 h 1858617"/>
              <a:gd name="connsiteX28" fmla="*/ 2166755 w 2230368"/>
              <a:gd name="connsiteY28" fmla="*/ 1033669 h 1858617"/>
              <a:gd name="connsiteX29" fmla="*/ 2196572 w 2230368"/>
              <a:gd name="connsiteY29" fmla="*/ 1063487 h 1858617"/>
              <a:gd name="connsiteX30" fmla="*/ 2216450 w 2230368"/>
              <a:gd name="connsiteY30" fmla="*/ 1113182 h 1858617"/>
              <a:gd name="connsiteX31" fmla="*/ 2206511 w 2230368"/>
              <a:gd name="connsiteY31" fmla="*/ 1311965 h 1858617"/>
              <a:gd name="connsiteX32" fmla="*/ 2067363 w 2230368"/>
              <a:gd name="connsiteY32" fmla="*/ 1381539 h 1858617"/>
              <a:gd name="connsiteX33" fmla="*/ 2027607 w 2230368"/>
              <a:gd name="connsiteY33" fmla="*/ 1391478 h 1858617"/>
              <a:gd name="connsiteX34" fmla="*/ 1938155 w 2230368"/>
              <a:gd name="connsiteY34" fmla="*/ 1421295 h 1858617"/>
              <a:gd name="connsiteX35" fmla="*/ 1908337 w 2230368"/>
              <a:gd name="connsiteY35" fmla="*/ 1431234 h 1858617"/>
              <a:gd name="connsiteX36" fmla="*/ 1888459 w 2230368"/>
              <a:gd name="connsiteY36" fmla="*/ 1451113 h 1858617"/>
              <a:gd name="connsiteX37" fmla="*/ 1828824 w 2230368"/>
              <a:gd name="connsiteY37" fmla="*/ 1490869 h 1858617"/>
              <a:gd name="connsiteX38" fmla="*/ 1818885 w 2230368"/>
              <a:gd name="connsiteY38" fmla="*/ 1639956 h 1858617"/>
              <a:gd name="connsiteX39" fmla="*/ 1779129 w 2230368"/>
              <a:gd name="connsiteY39" fmla="*/ 1659834 h 1858617"/>
              <a:gd name="connsiteX40" fmla="*/ 1441198 w 2230368"/>
              <a:gd name="connsiteY40" fmla="*/ 1649895 h 1858617"/>
              <a:gd name="connsiteX41" fmla="*/ 1411381 w 2230368"/>
              <a:gd name="connsiteY41" fmla="*/ 1639956 h 1858617"/>
              <a:gd name="connsiteX42" fmla="*/ 1361685 w 2230368"/>
              <a:gd name="connsiteY42" fmla="*/ 1649895 h 1858617"/>
              <a:gd name="connsiteX43" fmla="*/ 1321929 w 2230368"/>
              <a:gd name="connsiteY43" fmla="*/ 1699591 h 1858617"/>
              <a:gd name="connsiteX44" fmla="*/ 1272233 w 2230368"/>
              <a:gd name="connsiteY44" fmla="*/ 1749287 h 1858617"/>
              <a:gd name="connsiteX45" fmla="*/ 1242416 w 2230368"/>
              <a:gd name="connsiteY45" fmla="*/ 1769165 h 1858617"/>
              <a:gd name="connsiteX46" fmla="*/ 1192720 w 2230368"/>
              <a:gd name="connsiteY46" fmla="*/ 1818861 h 1858617"/>
              <a:gd name="connsiteX47" fmla="*/ 1093329 w 2230368"/>
              <a:gd name="connsiteY47" fmla="*/ 1858617 h 1858617"/>
              <a:gd name="connsiteX48" fmla="*/ 844850 w 2230368"/>
              <a:gd name="connsiteY48" fmla="*/ 1848678 h 1858617"/>
              <a:gd name="connsiteX49" fmla="*/ 815033 w 2230368"/>
              <a:gd name="connsiteY49" fmla="*/ 1838739 h 1858617"/>
              <a:gd name="connsiteX50" fmla="*/ 765337 w 2230368"/>
              <a:gd name="connsiteY50" fmla="*/ 1818861 h 1858617"/>
              <a:gd name="connsiteX51" fmla="*/ 705703 w 2230368"/>
              <a:gd name="connsiteY51" fmla="*/ 1789043 h 1858617"/>
              <a:gd name="connsiteX52" fmla="*/ 596372 w 2230368"/>
              <a:gd name="connsiteY52" fmla="*/ 1669774 h 1858617"/>
              <a:gd name="connsiteX53" fmla="*/ 566555 w 2230368"/>
              <a:gd name="connsiteY53" fmla="*/ 1620078 h 1858617"/>
              <a:gd name="connsiteX54" fmla="*/ 526798 w 2230368"/>
              <a:gd name="connsiteY54" fmla="*/ 1580321 h 1858617"/>
              <a:gd name="connsiteX55" fmla="*/ 298198 w 2230368"/>
              <a:gd name="connsiteY55" fmla="*/ 1570382 h 1858617"/>
              <a:gd name="connsiteX56" fmla="*/ 188868 w 2230368"/>
              <a:gd name="connsiteY56" fmla="*/ 1550504 h 1858617"/>
              <a:gd name="connsiteX57" fmla="*/ 109355 w 2230368"/>
              <a:gd name="connsiteY57" fmla="*/ 1510747 h 1858617"/>
              <a:gd name="connsiteX58" fmla="*/ 89476 w 2230368"/>
              <a:gd name="connsiteY58" fmla="*/ 1470991 h 1858617"/>
              <a:gd name="connsiteX59" fmla="*/ 59659 w 2230368"/>
              <a:gd name="connsiteY59" fmla="*/ 1431234 h 1858617"/>
              <a:gd name="connsiteX60" fmla="*/ 49720 w 2230368"/>
              <a:gd name="connsiteY60" fmla="*/ 1381539 h 1858617"/>
              <a:gd name="connsiteX61" fmla="*/ 29842 w 2230368"/>
              <a:gd name="connsiteY61" fmla="*/ 1321904 h 1858617"/>
              <a:gd name="connsiteX62" fmla="*/ 39781 w 2230368"/>
              <a:gd name="connsiteY62" fmla="*/ 1192695 h 1858617"/>
              <a:gd name="connsiteX63" fmla="*/ 49720 w 2230368"/>
              <a:gd name="connsiteY63" fmla="*/ 1152939 h 1858617"/>
              <a:gd name="connsiteX64" fmla="*/ 39781 w 2230368"/>
              <a:gd name="connsiteY64" fmla="*/ 954156 h 1858617"/>
              <a:gd name="connsiteX65" fmla="*/ 9963 w 2230368"/>
              <a:gd name="connsiteY65" fmla="*/ 924339 h 1858617"/>
              <a:gd name="connsiteX66" fmla="*/ 24 w 2230368"/>
              <a:gd name="connsiteY66" fmla="*/ 874643 h 1858617"/>
              <a:gd name="connsiteX67" fmla="*/ 9963 w 2230368"/>
              <a:gd name="connsiteY67" fmla="*/ 715617 h 1858617"/>
              <a:gd name="connsiteX68" fmla="*/ 39781 w 2230368"/>
              <a:gd name="connsiteY68" fmla="*/ 685800 h 1858617"/>
              <a:gd name="connsiteX69" fmla="*/ 109355 w 2230368"/>
              <a:gd name="connsiteY69" fmla="*/ 646043 h 1858617"/>
              <a:gd name="connsiteX70" fmla="*/ 149111 w 2230368"/>
              <a:gd name="connsiteY70" fmla="*/ 636104 h 1858617"/>
              <a:gd name="connsiteX71" fmla="*/ 188868 w 2230368"/>
              <a:gd name="connsiteY71" fmla="*/ 367747 h 1858617"/>
              <a:gd name="connsiteX72" fmla="*/ 238563 w 2230368"/>
              <a:gd name="connsiteY72" fmla="*/ 318052 h 1858617"/>
              <a:gd name="connsiteX73" fmla="*/ 258442 w 2230368"/>
              <a:gd name="connsiteY73" fmla="*/ 298174 h 1858617"/>
              <a:gd name="connsiteX74" fmla="*/ 308137 w 2230368"/>
              <a:gd name="connsiteY74" fmla="*/ 288234 h 1858617"/>
              <a:gd name="connsiteX75" fmla="*/ 337955 w 2230368"/>
              <a:gd name="connsiteY75" fmla="*/ 278295 h 1858617"/>
              <a:gd name="connsiteX76" fmla="*/ 377711 w 2230368"/>
              <a:gd name="connsiteY76" fmla="*/ 218661 h 1858617"/>
              <a:gd name="connsiteX77" fmla="*/ 397590 w 2230368"/>
              <a:gd name="connsiteY77" fmla="*/ 188843 h 1858617"/>
              <a:gd name="connsiteX78" fmla="*/ 457224 w 2230368"/>
              <a:gd name="connsiteY78" fmla="*/ 159026 h 1858617"/>
              <a:gd name="connsiteX79" fmla="*/ 487042 w 2230368"/>
              <a:gd name="connsiteY79" fmla="*/ 149087 h 1858617"/>
              <a:gd name="connsiteX80" fmla="*/ 526798 w 2230368"/>
              <a:gd name="connsiteY80" fmla="*/ 139147 h 18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30368" h="1858617">
                <a:moveTo>
                  <a:pt x="526798" y="139147"/>
                </a:moveTo>
                <a:lnTo>
                  <a:pt x="526798" y="139147"/>
                </a:lnTo>
                <a:cubicBezTo>
                  <a:pt x="549989" y="122582"/>
                  <a:pt x="572328" y="104753"/>
                  <a:pt x="596372" y="89452"/>
                </a:cubicBezTo>
                <a:cubicBezTo>
                  <a:pt x="636000" y="64235"/>
                  <a:pt x="633138" y="72458"/>
                  <a:pt x="675885" y="59634"/>
                </a:cubicBezTo>
                <a:lnTo>
                  <a:pt x="765337" y="29817"/>
                </a:lnTo>
                <a:cubicBezTo>
                  <a:pt x="785215" y="23191"/>
                  <a:pt x="804304" y="13384"/>
                  <a:pt x="824972" y="9939"/>
                </a:cubicBezTo>
                <a:lnTo>
                  <a:pt x="884607" y="0"/>
                </a:lnTo>
                <a:cubicBezTo>
                  <a:pt x="927677" y="3313"/>
                  <a:pt x="972281" y="-1928"/>
                  <a:pt x="1013816" y="9939"/>
                </a:cubicBezTo>
                <a:cubicBezTo>
                  <a:pt x="1023890" y="12817"/>
                  <a:pt x="1017944" y="31039"/>
                  <a:pt x="1023755" y="39756"/>
                </a:cubicBezTo>
                <a:cubicBezTo>
                  <a:pt x="1031552" y="51451"/>
                  <a:pt x="1043633" y="59635"/>
                  <a:pt x="1053572" y="69574"/>
                </a:cubicBezTo>
                <a:cubicBezTo>
                  <a:pt x="1056885" y="119270"/>
                  <a:pt x="1059002" y="169060"/>
                  <a:pt x="1063511" y="218661"/>
                </a:cubicBezTo>
                <a:cubicBezTo>
                  <a:pt x="1065632" y="241991"/>
                  <a:pt x="1062973" y="267281"/>
                  <a:pt x="1073450" y="288234"/>
                </a:cubicBezTo>
                <a:cubicBezTo>
                  <a:pt x="1078136" y="297605"/>
                  <a:pt x="1092994" y="296119"/>
                  <a:pt x="1103268" y="298174"/>
                </a:cubicBezTo>
                <a:cubicBezTo>
                  <a:pt x="1126240" y="302769"/>
                  <a:pt x="1149688" y="304551"/>
                  <a:pt x="1172842" y="308113"/>
                </a:cubicBezTo>
                <a:cubicBezTo>
                  <a:pt x="1192760" y="311177"/>
                  <a:pt x="1212715" y="314100"/>
                  <a:pt x="1232476" y="318052"/>
                </a:cubicBezTo>
                <a:cubicBezTo>
                  <a:pt x="1278990" y="327355"/>
                  <a:pt x="1325725" y="335895"/>
                  <a:pt x="1371624" y="347869"/>
                </a:cubicBezTo>
                <a:cubicBezTo>
                  <a:pt x="1402036" y="355803"/>
                  <a:pt x="1461076" y="377687"/>
                  <a:pt x="1461076" y="377687"/>
                </a:cubicBezTo>
                <a:cubicBezTo>
                  <a:pt x="1487649" y="373258"/>
                  <a:pt x="1542633" y="364751"/>
                  <a:pt x="1570407" y="357808"/>
                </a:cubicBezTo>
                <a:cubicBezTo>
                  <a:pt x="1580571" y="355267"/>
                  <a:pt x="1590285" y="351182"/>
                  <a:pt x="1600224" y="347869"/>
                </a:cubicBezTo>
                <a:cubicBezTo>
                  <a:pt x="1772965" y="351982"/>
                  <a:pt x="1904830" y="314250"/>
                  <a:pt x="2047485" y="367747"/>
                </a:cubicBezTo>
                <a:cubicBezTo>
                  <a:pt x="2064190" y="374012"/>
                  <a:pt x="2081223" y="379647"/>
                  <a:pt x="2097181" y="387626"/>
                </a:cubicBezTo>
                <a:cubicBezTo>
                  <a:pt x="2107865" y="392968"/>
                  <a:pt x="2117059" y="400878"/>
                  <a:pt x="2126998" y="407504"/>
                </a:cubicBezTo>
                <a:cubicBezTo>
                  <a:pt x="2133624" y="424069"/>
                  <a:pt x="2142549" y="439891"/>
                  <a:pt x="2146876" y="457200"/>
                </a:cubicBezTo>
                <a:cubicBezTo>
                  <a:pt x="2201257" y="674720"/>
                  <a:pt x="2145813" y="503705"/>
                  <a:pt x="2176694" y="596347"/>
                </a:cubicBezTo>
                <a:cubicBezTo>
                  <a:pt x="2170068" y="636104"/>
                  <a:pt x="2164721" y="676095"/>
                  <a:pt x="2156816" y="715617"/>
                </a:cubicBezTo>
                <a:cubicBezTo>
                  <a:pt x="2154761" y="725890"/>
                  <a:pt x="2149417" y="735270"/>
                  <a:pt x="2146876" y="745434"/>
                </a:cubicBezTo>
                <a:cubicBezTo>
                  <a:pt x="2142779" y="761823"/>
                  <a:pt x="2140250" y="778565"/>
                  <a:pt x="2136937" y="795130"/>
                </a:cubicBezTo>
                <a:cubicBezTo>
                  <a:pt x="2143563" y="861391"/>
                  <a:pt x="2148556" y="927836"/>
                  <a:pt x="2156816" y="993913"/>
                </a:cubicBezTo>
                <a:cubicBezTo>
                  <a:pt x="2158510" y="1007467"/>
                  <a:pt x="2159978" y="1021809"/>
                  <a:pt x="2166755" y="1033669"/>
                </a:cubicBezTo>
                <a:cubicBezTo>
                  <a:pt x="2173729" y="1045873"/>
                  <a:pt x="2186633" y="1053548"/>
                  <a:pt x="2196572" y="1063487"/>
                </a:cubicBezTo>
                <a:cubicBezTo>
                  <a:pt x="2203198" y="1080052"/>
                  <a:pt x="2210808" y="1096257"/>
                  <a:pt x="2216450" y="1113182"/>
                </a:cubicBezTo>
                <a:cubicBezTo>
                  <a:pt x="2237597" y="1176622"/>
                  <a:pt x="2234930" y="1249444"/>
                  <a:pt x="2206511" y="1311965"/>
                </a:cubicBezTo>
                <a:cubicBezTo>
                  <a:pt x="2177681" y="1375390"/>
                  <a:pt x="2119041" y="1371203"/>
                  <a:pt x="2067363" y="1381539"/>
                </a:cubicBezTo>
                <a:cubicBezTo>
                  <a:pt x="2053968" y="1384218"/>
                  <a:pt x="2040691" y="1387553"/>
                  <a:pt x="2027607" y="1391478"/>
                </a:cubicBezTo>
                <a:cubicBezTo>
                  <a:pt x="2027590" y="1391483"/>
                  <a:pt x="1953072" y="1416323"/>
                  <a:pt x="1938155" y="1421295"/>
                </a:cubicBezTo>
                <a:lnTo>
                  <a:pt x="1908337" y="1431234"/>
                </a:lnTo>
                <a:cubicBezTo>
                  <a:pt x="1901711" y="1437860"/>
                  <a:pt x="1895956" y="1445490"/>
                  <a:pt x="1888459" y="1451113"/>
                </a:cubicBezTo>
                <a:cubicBezTo>
                  <a:pt x="1869347" y="1465447"/>
                  <a:pt x="1828824" y="1490869"/>
                  <a:pt x="1828824" y="1490869"/>
                </a:cubicBezTo>
                <a:cubicBezTo>
                  <a:pt x="1825511" y="1540565"/>
                  <a:pt x="1832938" y="1592174"/>
                  <a:pt x="1818885" y="1639956"/>
                </a:cubicBezTo>
                <a:cubicBezTo>
                  <a:pt x="1814704" y="1654170"/>
                  <a:pt x="1793940" y="1659444"/>
                  <a:pt x="1779129" y="1659834"/>
                </a:cubicBezTo>
                <a:lnTo>
                  <a:pt x="1441198" y="1649895"/>
                </a:lnTo>
                <a:cubicBezTo>
                  <a:pt x="1431259" y="1646582"/>
                  <a:pt x="1421858" y="1639956"/>
                  <a:pt x="1411381" y="1639956"/>
                </a:cubicBezTo>
                <a:cubicBezTo>
                  <a:pt x="1394488" y="1639956"/>
                  <a:pt x="1377212" y="1643240"/>
                  <a:pt x="1361685" y="1649895"/>
                </a:cubicBezTo>
                <a:cubicBezTo>
                  <a:pt x="1346186" y="1656538"/>
                  <a:pt x="1330656" y="1689617"/>
                  <a:pt x="1321929" y="1699591"/>
                </a:cubicBezTo>
                <a:cubicBezTo>
                  <a:pt x="1306502" y="1717222"/>
                  <a:pt x="1291725" y="1736292"/>
                  <a:pt x="1272233" y="1749287"/>
                </a:cubicBezTo>
                <a:cubicBezTo>
                  <a:pt x="1262294" y="1755913"/>
                  <a:pt x="1251406" y="1761299"/>
                  <a:pt x="1242416" y="1769165"/>
                </a:cubicBezTo>
                <a:cubicBezTo>
                  <a:pt x="1224785" y="1784592"/>
                  <a:pt x="1213674" y="1808384"/>
                  <a:pt x="1192720" y="1818861"/>
                </a:cubicBezTo>
                <a:cubicBezTo>
                  <a:pt x="1120867" y="1854787"/>
                  <a:pt x="1154646" y="1843288"/>
                  <a:pt x="1093329" y="1858617"/>
                </a:cubicBezTo>
                <a:cubicBezTo>
                  <a:pt x="1010503" y="1855304"/>
                  <a:pt x="927532" y="1854584"/>
                  <a:pt x="844850" y="1848678"/>
                </a:cubicBezTo>
                <a:cubicBezTo>
                  <a:pt x="834400" y="1847932"/>
                  <a:pt x="824843" y="1842418"/>
                  <a:pt x="815033" y="1838739"/>
                </a:cubicBezTo>
                <a:cubicBezTo>
                  <a:pt x="798328" y="1832475"/>
                  <a:pt x="781295" y="1826840"/>
                  <a:pt x="765337" y="1818861"/>
                </a:cubicBezTo>
                <a:cubicBezTo>
                  <a:pt x="688264" y="1780324"/>
                  <a:pt x="780653" y="1814026"/>
                  <a:pt x="705703" y="1789043"/>
                </a:cubicBezTo>
                <a:cubicBezTo>
                  <a:pt x="662096" y="1745436"/>
                  <a:pt x="632471" y="1719410"/>
                  <a:pt x="596372" y="1669774"/>
                </a:cubicBezTo>
                <a:cubicBezTo>
                  <a:pt x="585010" y="1654151"/>
                  <a:pt x="575194" y="1637357"/>
                  <a:pt x="566555" y="1620078"/>
                </a:cubicBezTo>
                <a:cubicBezTo>
                  <a:pt x="551713" y="1590394"/>
                  <a:pt x="568145" y="1583502"/>
                  <a:pt x="526798" y="1580321"/>
                </a:cubicBezTo>
                <a:cubicBezTo>
                  <a:pt x="450751" y="1574471"/>
                  <a:pt x="374398" y="1573695"/>
                  <a:pt x="298198" y="1570382"/>
                </a:cubicBezTo>
                <a:cubicBezTo>
                  <a:pt x="283288" y="1568518"/>
                  <a:pt x="214608" y="1565213"/>
                  <a:pt x="188868" y="1550504"/>
                </a:cubicBezTo>
                <a:cubicBezTo>
                  <a:pt x="110023" y="1505451"/>
                  <a:pt x="188402" y="1530511"/>
                  <a:pt x="109355" y="1510747"/>
                </a:cubicBezTo>
                <a:cubicBezTo>
                  <a:pt x="102729" y="1497495"/>
                  <a:pt x="97329" y="1483555"/>
                  <a:pt x="89476" y="1470991"/>
                </a:cubicBezTo>
                <a:cubicBezTo>
                  <a:pt x="80696" y="1456944"/>
                  <a:pt x="66387" y="1446372"/>
                  <a:pt x="59659" y="1431234"/>
                </a:cubicBezTo>
                <a:cubicBezTo>
                  <a:pt x="52798" y="1415797"/>
                  <a:pt x="54165" y="1397837"/>
                  <a:pt x="49720" y="1381539"/>
                </a:cubicBezTo>
                <a:cubicBezTo>
                  <a:pt x="44207" y="1361324"/>
                  <a:pt x="29842" y="1321904"/>
                  <a:pt x="29842" y="1321904"/>
                </a:cubicBezTo>
                <a:cubicBezTo>
                  <a:pt x="33155" y="1278834"/>
                  <a:pt x="34734" y="1235596"/>
                  <a:pt x="39781" y="1192695"/>
                </a:cubicBezTo>
                <a:cubicBezTo>
                  <a:pt x="41377" y="1179129"/>
                  <a:pt x="49720" y="1166599"/>
                  <a:pt x="49720" y="1152939"/>
                </a:cubicBezTo>
                <a:cubicBezTo>
                  <a:pt x="49720" y="1086595"/>
                  <a:pt x="51149" y="1019519"/>
                  <a:pt x="39781" y="954156"/>
                </a:cubicBezTo>
                <a:cubicBezTo>
                  <a:pt x="37373" y="940308"/>
                  <a:pt x="19902" y="934278"/>
                  <a:pt x="9963" y="924339"/>
                </a:cubicBezTo>
                <a:cubicBezTo>
                  <a:pt x="6650" y="907774"/>
                  <a:pt x="24" y="891536"/>
                  <a:pt x="24" y="874643"/>
                </a:cubicBezTo>
                <a:cubicBezTo>
                  <a:pt x="24" y="821531"/>
                  <a:pt x="-979" y="767590"/>
                  <a:pt x="9963" y="715617"/>
                </a:cubicBezTo>
                <a:cubicBezTo>
                  <a:pt x="12859" y="701862"/>
                  <a:pt x="28983" y="694799"/>
                  <a:pt x="39781" y="685800"/>
                </a:cubicBezTo>
                <a:cubicBezTo>
                  <a:pt x="55513" y="672690"/>
                  <a:pt x="91674" y="652673"/>
                  <a:pt x="109355" y="646043"/>
                </a:cubicBezTo>
                <a:cubicBezTo>
                  <a:pt x="122145" y="641247"/>
                  <a:pt x="135859" y="639417"/>
                  <a:pt x="149111" y="636104"/>
                </a:cubicBezTo>
                <a:cubicBezTo>
                  <a:pt x="250614" y="568438"/>
                  <a:pt x="159622" y="640715"/>
                  <a:pt x="188868" y="367747"/>
                </a:cubicBezTo>
                <a:cubicBezTo>
                  <a:pt x="191663" y="341657"/>
                  <a:pt x="222516" y="330890"/>
                  <a:pt x="238563" y="318052"/>
                </a:cubicBezTo>
                <a:cubicBezTo>
                  <a:pt x="245880" y="312198"/>
                  <a:pt x="249829" y="301865"/>
                  <a:pt x="258442" y="298174"/>
                </a:cubicBezTo>
                <a:cubicBezTo>
                  <a:pt x="273969" y="291519"/>
                  <a:pt x="291748" y="292331"/>
                  <a:pt x="308137" y="288234"/>
                </a:cubicBezTo>
                <a:cubicBezTo>
                  <a:pt x="318301" y="285693"/>
                  <a:pt x="328016" y="281608"/>
                  <a:pt x="337955" y="278295"/>
                </a:cubicBezTo>
                <a:lnTo>
                  <a:pt x="377711" y="218661"/>
                </a:lnTo>
                <a:cubicBezTo>
                  <a:pt x="384337" y="208722"/>
                  <a:pt x="386257" y="192621"/>
                  <a:pt x="397590" y="188843"/>
                </a:cubicBezTo>
                <a:cubicBezTo>
                  <a:pt x="472539" y="163860"/>
                  <a:pt x="380152" y="197561"/>
                  <a:pt x="457224" y="159026"/>
                </a:cubicBezTo>
                <a:cubicBezTo>
                  <a:pt x="466595" y="154341"/>
                  <a:pt x="477103" y="152400"/>
                  <a:pt x="487042" y="149087"/>
                </a:cubicBezTo>
                <a:lnTo>
                  <a:pt x="526798" y="1391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16200000" scaled="1"/>
            <a:tileRect/>
          </a:gradFill>
          <a:ln w="762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Современные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художники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  <a:cs typeface="Times New Roman"/>
              </a:rPr>
              <a:t>˗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за мир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5-конечная звезда 25"/>
          <p:cNvSpPr/>
          <p:nvPr/>
        </p:nvSpPr>
        <p:spPr>
          <a:xfrm>
            <a:off x="116910" y="45527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Предлагают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5-конечная звезда 25"/>
          <p:cNvSpPr/>
          <p:nvPr/>
        </p:nvSpPr>
        <p:spPr>
          <a:xfrm>
            <a:off x="6516216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Помогают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5-конечная звезда 25"/>
          <p:cNvSpPr/>
          <p:nvPr/>
        </p:nvSpPr>
        <p:spPr>
          <a:xfrm>
            <a:off x="539552" y="314096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Создают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Защищают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5-конечная звезда 25"/>
          <p:cNvSpPr/>
          <p:nvPr/>
        </p:nvSpPr>
        <p:spPr>
          <a:xfrm>
            <a:off x="6228184" y="325273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родную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страну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25"/>
          <p:cNvSpPr/>
          <p:nvPr/>
        </p:nvSpPr>
        <p:spPr>
          <a:xfrm>
            <a:off x="6228184" y="325638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Берегут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aznoe0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000504"/>
            <a:ext cx="952500" cy="952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7207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свободы в системе ограничений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332656"/>
            <a:ext cx="8429684" cy="2574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nstantia" pitchFamily="18" charset="0"/>
                <a:ea typeface="Times New Roman"/>
              </a:rPr>
              <a:t>Произведения, создаваемые юными художниками создаются на принципах свободного выбора материала и композиции,  на личном творческом опыте учащихся, фантазии ─ способности на основе развитой наблюдательности строить художественный образ.  В своих картинах ученики выражают свое духовно-нравственное отношение к реальности.</a:t>
            </a:r>
            <a:endParaRPr lang="ru-RU" b="1" dirty="0" smtClean="0">
              <a:latin typeface="Constantia" pitchFamily="18" charset="0"/>
              <a:ea typeface="Times New Roman"/>
            </a:endParaRPr>
          </a:p>
        </p:txBody>
      </p:sp>
      <p:pic>
        <p:nvPicPr>
          <p:cNvPr id="5" name="Рисунок 4" descr="t-706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1714512" cy="1714512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flipV="1">
            <a:off x="1928794" y="3857628"/>
            <a:ext cx="1214446" cy="571504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928934"/>
            <a:ext cx="1785950" cy="1785950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>
            <a:off x="4929190" y="3643314"/>
            <a:ext cx="1357322" cy="571504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File32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26" y="2958938"/>
            <a:ext cx="1857388" cy="1725942"/>
          </a:xfrm>
          <a:prstGeom prst="rect">
            <a:avLst/>
          </a:prstGeom>
        </p:spPr>
      </p:pic>
      <p:pic>
        <p:nvPicPr>
          <p:cNvPr id="11" name="Рисунок 10" descr="raznoe-6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748" y="4202360"/>
            <a:ext cx="1428761" cy="1167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тему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«Сочини продолжение сказки»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 descr="C:\Documents and Settings\m.macenko\Мои документы\Мои рисунки\Фантазер\Сказки\Золушка и ее дети, Агафонова Н., 9 л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714612" cy="1979918"/>
          </a:xfrm>
          <a:prstGeom prst="rect">
            <a:avLst/>
          </a:prstGeom>
          <a:noFill/>
        </p:spPr>
      </p:pic>
      <p:pic>
        <p:nvPicPr>
          <p:cNvPr id="2051" name="Picture 3" descr="C:\Documents and Settings\m.macenko\Мои документы\Мои рисунки\Фантазер\Сказки\Курочка-умница, Подгорная М., 9 л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3001871" cy="2143140"/>
          </a:xfrm>
          <a:prstGeom prst="rect">
            <a:avLst/>
          </a:prstGeom>
          <a:noFill/>
        </p:spPr>
      </p:pic>
      <p:pic>
        <p:nvPicPr>
          <p:cNvPr id="2052" name="Picture 4" descr="C:\Documents and Settings\m.macenko\Мои документы\Мои рисунки\Фантазер\Сказки\Рапунцель среди друзей, Быкова Л., 9 ле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2841934" cy="1981197"/>
          </a:xfrm>
          <a:prstGeom prst="rect">
            <a:avLst/>
          </a:prstGeom>
          <a:noFill/>
        </p:spPr>
      </p:pic>
      <p:pic>
        <p:nvPicPr>
          <p:cNvPr id="2053" name="Picture 5" descr="C:\Documents and Settings\m.macenko\Мои документы\Мои рисунки\Фантазер\Сказки\Добрая страна Лукоморье, Дедова А., 12 ле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284976"/>
            <a:ext cx="2786082" cy="2029065"/>
          </a:xfrm>
          <a:prstGeom prst="rect">
            <a:avLst/>
          </a:prstGeom>
          <a:noFill/>
        </p:spPr>
      </p:pic>
      <p:pic>
        <p:nvPicPr>
          <p:cNvPr id="2054" name="Picture 6" descr="C:\Documents and Settings\m.macenko\Мои документы\Мои рисунки\Фантазер\Сказки\День рождения Алисы, Данилейко Ю., 12 ле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876" y="1714488"/>
            <a:ext cx="2485713" cy="3571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207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Агафонова А., </a:t>
            </a:r>
          </a:p>
          <a:p>
            <a:r>
              <a:rPr lang="ru-RU" sz="1600" dirty="0" smtClean="0">
                <a:latin typeface="Constantia" pitchFamily="18" charset="0"/>
              </a:rPr>
              <a:t>«Золушка и ее дети»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14752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Подгорная М., </a:t>
            </a:r>
          </a:p>
          <a:p>
            <a:r>
              <a:rPr lang="ru-RU" sz="1600" dirty="0" smtClean="0">
                <a:latin typeface="Constantia" pitchFamily="18" charset="0"/>
              </a:rPr>
              <a:t>«Курочка-умница»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86520"/>
            <a:ext cx="2993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Быкова Е.,</a:t>
            </a:r>
          </a:p>
          <a:p>
            <a:r>
              <a:rPr lang="ru-RU" sz="1600" dirty="0" smtClean="0">
                <a:latin typeface="Constantia" pitchFamily="18" charset="0"/>
              </a:rPr>
              <a:t>«</a:t>
            </a:r>
            <a:r>
              <a:rPr lang="ru-RU" sz="1600" dirty="0" err="1" smtClean="0">
                <a:latin typeface="Constantia" pitchFamily="18" charset="0"/>
              </a:rPr>
              <a:t>Рапунцель</a:t>
            </a:r>
            <a:r>
              <a:rPr lang="ru-RU" sz="1600" dirty="0" smtClean="0">
                <a:latin typeface="Constantia" pitchFamily="18" charset="0"/>
              </a:rPr>
              <a:t> среди друзей»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35782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onstantia" pitchFamily="18" charset="0"/>
              </a:rPr>
              <a:t>Данилейко</a:t>
            </a:r>
            <a:r>
              <a:rPr lang="ru-RU" sz="1600" dirty="0" smtClean="0">
                <a:latin typeface="Constantia" pitchFamily="18" charset="0"/>
              </a:rPr>
              <a:t> Ю.,</a:t>
            </a:r>
          </a:p>
          <a:p>
            <a:r>
              <a:rPr lang="ru-RU" sz="1600" dirty="0" smtClean="0">
                <a:latin typeface="Constantia" pitchFamily="18" charset="0"/>
              </a:rPr>
              <a:t>«День рождения Алисы»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10" y="6273225"/>
            <a:ext cx="292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Дедова А., </a:t>
            </a:r>
          </a:p>
          <a:p>
            <a:r>
              <a:rPr lang="ru-RU" sz="1600" dirty="0" smtClean="0">
                <a:latin typeface="Constantia" pitchFamily="18" charset="0"/>
              </a:rPr>
              <a:t>«Добрая страна Лукоморье»</a:t>
            </a: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28638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эмоциональности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643998" cy="3406793"/>
          </a:xfrm>
        </p:spPr>
        <p:txBody>
          <a:bodyPr>
            <a:noAutofit/>
          </a:bodyPr>
          <a:lstStyle/>
          <a:p>
            <a:pPr marL="108000"/>
            <a:r>
              <a:rPr lang="ru-RU" sz="2400" dirty="0" smtClean="0">
                <a:latin typeface="Constantia" pitchFamily="18" charset="0"/>
              </a:rPr>
              <a:t>Наблюдение и эмоциональное переживание окружающей реальности, а также способность к осознанию своих собственных переживаний, своего внутреннего мира являются важными условиями художественного творчества. Конечная цель —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духовное развитие личности</a:t>
            </a:r>
            <a:r>
              <a:rPr lang="ru-RU" sz="2400" dirty="0" smtClean="0">
                <a:latin typeface="Constantia" pitchFamily="18" charset="0"/>
              </a:rPr>
              <a:t>. Это означает формирование у ребенка способности самостоятельного видения мира, размышление о нем, выражение своего отношения к миру, на основе освоения опыта художественной культуры.</a:t>
            </a:r>
          </a:p>
        </p:txBody>
      </p:sp>
      <p:pic>
        <p:nvPicPr>
          <p:cNvPr id="6" name="Picture 5" descr="C:\Documents and Settings\Иван\Мои документы\Мои рисунки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883" y="3898848"/>
            <a:ext cx="871969" cy="1132427"/>
          </a:xfrm>
          <a:prstGeom prst="rect">
            <a:avLst/>
          </a:prstGeom>
          <a:noFill/>
        </p:spPr>
      </p:pic>
      <p:pic>
        <p:nvPicPr>
          <p:cNvPr id="7" name="Picture 2" descr="C:\Documents and Settings\Иван\Мои документы\Мои рисунки\tavri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2" y="4502337"/>
            <a:ext cx="1126829" cy="816749"/>
          </a:xfrm>
          <a:prstGeom prst="rect">
            <a:avLst/>
          </a:prstGeom>
          <a:noFill/>
        </p:spPr>
      </p:pic>
      <p:pic>
        <p:nvPicPr>
          <p:cNvPr id="5" name="Picture 3" descr="C:\Documents and Settings\Иван\Мои документы\Мои рисунки\A53103DCANGAREOCA32G1GGCAI6YKQXCA2A2PRVCANDQLKICA23YV6HCA6V0P86CA6U27LICAN0N01JCAC2E3FYCA4GMBR8CACOJNT8CARSCIXDCALDMG6MCAGOCW07CA45OCRJCA1101J0CATB37P2CAFRH64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588" y="3728924"/>
            <a:ext cx="1143213" cy="861220"/>
          </a:xfrm>
          <a:prstGeom prst="rect">
            <a:avLst/>
          </a:prstGeom>
          <a:noFill/>
        </p:spPr>
      </p:pic>
      <p:pic>
        <p:nvPicPr>
          <p:cNvPr id="8" name="Picture 5" descr="C:\Documents and Settings\Иван\Мои документы\Мои рисунки\normal_012-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357562"/>
            <a:ext cx="1714512" cy="254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гнутая вниз стрелка 8"/>
          <p:cNvSpPr/>
          <p:nvPr/>
        </p:nvSpPr>
        <p:spPr>
          <a:xfrm rot="1366897" flipV="1">
            <a:off x="4228271" y="3774568"/>
            <a:ext cx="2337054" cy="909351"/>
          </a:xfrm>
          <a:prstGeom prst="curvedUpArrow">
            <a:avLst>
              <a:gd name="adj1" fmla="val 65890"/>
              <a:gd name="adj2" fmla="val 105604"/>
              <a:gd name="adj3" fmla="val 4013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929198"/>
            <a:ext cx="192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Constantia" pitchFamily="18" charset="0"/>
                <a:ea typeface="Times New Roman"/>
              </a:rPr>
              <a:t>Образный язык искусства</a:t>
            </a:r>
            <a:endParaRPr lang="ru-RU" sz="12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786190"/>
            <a:ext cx="1694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Образы материальной культуры </a:t>
            </a:r>
            <a:endParaRPr lang="ru-RU" sz="12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Воспитание эмоциональности</a:t>
            </a:r>
            <a:endParaRPr lang="ru-RU" sz="4800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1463" y="1285860"/>
            <a:ext cx="90325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Самым сложным в изобразительном искусстве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является создание эмоционального,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художественно-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образного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портрета. В России всегда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большое значение придавали лицу как  выражению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души  и характера. Заглянуть в лицо человека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значит заглянуть в душу.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образе женской красоты воплотились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представления о празднике, о счастье, о самом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дорогом и светлом в жизни. Люди верят: красота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– это добрая, оберегающая сила.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Рисование эмоционально-образных портретов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6322" name="Picture 2" descr="C:\Documents and Settings\m.macenko\Мои документы\Мои рисунки\DSC013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2584334" cy="3714776"/>
          </a:xfrm>
          <a:prstGeom prst="rect">
            <a:avLst/>
          </a:prstGeom>
          <a:noFill/>
        </p:spPr>
      </p:pic>
      <p:pic>
        <p:nvPicPr>
          <p:cNvPr id="56323" name="Picture 3" descr="C:\Documents and Settings\m.macenko\Мои документы\Мои рисунки\DSC01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85926"/>
            <a:ext cx="2571768" cy="3506616"/>
          </a:xfrm>
          <a:prstGeom prst="rect">
            <a:avLst/>
          </a:prstGeom>
          <a:noFill/>
        </p:spPr>
      </p:pic>
      <p:pic>
        <p:nvPicPr>
          <p:cNvPr id="56324" name="Picture 4" descr="C:\Documents and Settings\m.macenko\Мои документы\Мои рисунки\DSC01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929066"/>
            <a:ext cx="3071834" cy="22075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643578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Семенчук</a:t>
            </a:r>
            <a:r>
              <a:rPr lang="ru-RU" sz="2000" dirty="0" smtClean="0">
                <a:latin typeface="Constantia" pitchFamily="18" charset="0"/>
              </a:rPr>
              <a:t> М.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072206"/>
            <a:ext cx="13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Быкова Е.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5429264"/>
            <a:ext cx="18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Поддубская</a:t>
            </a:r>
            <a:r>
              <a:rPr lang="ru-RU" sz="2000" dirty="0" smtClean="0">
                <a:latin typeface="Constantia" pitchFamily="18" charset="0"/>
              </a:rPr>
              <a:t> А.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56325" name="Picture 5" descr="C:\Documents and Settings\m.macenko\Мои документы\Мои рисунки\DSC013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1785950" cy="22235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02064" y="2852936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Дмитренко</a:t>
            </a:r>
            <a:r>
              <a:rPr lang="ru-RU" dirty="0" smtClean="0">
                <a:latin typeface="Constantia" pitchFamily="18" charset="0"/>
              </a:rPr>
              <a:t> Д.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Метод единства восприятия и созидания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08" y="1772816"/>
            <a:ext cx="87849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100" dirty="0" smtClean="0">
                <a:latin typeface="Constantia" pitchFamily="18" charset="0"/>
              </a:rPr>
              <a:t>основывается на постоянном совершенствовании навыков изобразительной деятельности. Познавая, подросток должен чувствовать себя счастливым человеком, переживать полноту творческих сил. Это возможно, если сфера познания включает в себя все прекрасное. </a:t>
            </a:r>
            <a:r>
              <a:rPr lang="ru-RU" sz="3200" dirty="0" smtClean="0">
                <a:ea typeface="Calibri"/>
                <a:cs typeface="Times New Roman"/>
              </a:rPr>
              <a:t>Приобщением к национальной культуре и духовности мы </a:t>
            </a:r>
            <a:r>
              <a:rPr lang="ru-RU" sz="3200" dirty="0">
                <a:ea typeface="Calibri"/>
                <a:cs typeface="Times New Roman"/>
              </a:rPr>
              <a:t>можем ускорить рост национального сознания и возродить утраченные ценности</a:t>
            </a:r>
            <a:r>
              <a:rPr lang="ru-RU" sz="3200" dirty="0" smtClean="0">
                <a:ea typeface="Calibri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640960" cy="9361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6666FF"/>
                </a:solidFill>
                <a:latin typeface="Constantia" pitchFamily="18" charset="0"/>
              </a:rPr>
              <a:t>Воспитание духовности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571744"/>
            <a:ext cx="9144000" cy="2714643"/>
          </a:xfrm>
        </p:spPr>
        <p:txBody>
          <a:bodyPr>
            <a:noAutofit/>
          </a:bodyPr>
          <a:lstStyle/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Уникальность и значимость образовательной области </a:t>
            </a:r>
          </a:p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«Изобразительное искусство», в том, что этот предмет направлен непосредственно на духовно-нравственное развитие ученика. </a:t>
            </a:r>
          </a:p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onstantia" pitchFamily="18" charset="0"/>
              </a:rPr>
              <a:t>Поэтому вся деятельность учителя изобразительного искусства подчинена, прежде всего воспитанию духовно-нравственной, культурной и толерантной личности.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1435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«Искусство – самый прекрасный, самый строгий, самый радостный и благой символ извечного, не подвластного рассудку стремления человека к добру, к истине и совершенству»</a:t>
            </a:r>
          </a:p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Томас Манн.</a:t>
            </a:r>
            <a:endParaRPr lang="ru-RU" sz="2000" b="1" dirty="0">
              <a:solidFill>
                <a:srgbClr val="CC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Эстетическое восприятие действительности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643050"/>
            <a:ext cx="93959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особая роль искусства в духовно-нравственном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воспитании  заключается в его способности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приблизить к ребенку весь мир переживаний,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нравственных ценностей и безнравственных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поступков, при столкновении с которыми,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формируется личность ребенка.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процессе изучения изобразительного искусства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ребенок создает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nstantia" pitchFamily="18" charset="0"/>
                <a:ea typeface="Times New Roman" pitchFamily="18" charset="0"/>
              </a:rPr>
              <a:t>образ мира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учится выстраивать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свою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nstantia" pitchFamily="18" charset="0"/>
                <a:ea typeface="Times New Roman" pitchFamily="18" charset="0"/>
              </a:rPr>
              <a:t>жизнь в этом мире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, в соответствии с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внутренним естественным нравственным законом.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тему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006600"/>
                </a:solidFill>
                <a:latin typeface="Constantia" pitchFamily="18" charset="0"/>
              </a:rPr>
              <a:t>«Леса учат человека понимать прекрасное»</a:t>
            </a:r>
            <a:endParaRPr lang="ru-RU" sz="36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1506" name="Picture 2" descr="E:\Фестиваль Одаренные дети - будущее России\Катаненко Мира\Работа Катаненко Мир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1785926"/>
            <a:ext cx="1643074" cy="2339943"/>
          </a:xfrm>
          <a:prstGeom prst="rect">
            <a:avLst/>
          </a:prstGeom>
          <a:noFill/>
        </p:spPr>
      </p:pic>
      <p:pic>
        <p:nvPicPr>
          <p:cNvPr id="21507" name="Picture 3" descr="E:\Фестиваль Одаренные дети - будущее России\Кузнецова Ольга\Работа Кузнецовой Ольг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9" y="1928803"/>
            <a:ext cx="2643206" cy="1885112"/>
          </a:xfrm>
          <a:prstGeom prst="rect">
            <a:avLst/>
          </a:prstGeom>
          <a:noFill/>
        </p:spPr>
      </p:pic>
      <p:pic>
        <p:nvPicPr>
          <p:cNvPr id="21508" name="Picture 4" descr="E:\Фестиваль Одаренные дети - будущее России\Заикина Елизавета\Работа Заикиной Елизавет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357694"/>
            <a:ext cx="2571768" cy="1837686"/>
          </a:xfrm>
          <a:prstGeom prst="rect">
            <a:avLst/>
          </a:prstGeom>
          <a:noFill/>
        </p:spPr>
      </p:pic>
      <p:pic>
        <p:nvPicPr>
          <p:cNvPr id="21509" name="Picture 5" descr="E:\Фестиваль Одаренные дети - будущее России\Добровольская Екатерина\Работа Добровольской Екатерин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3" y="1714488"/>
            <a:ext cx="2500330" cy="1826833"/>
          </a:xfrm>
          <a:prstGeom prst="rect">
            <a:avLst/>
          </a:prstGeom>
          <a:noFill/>
        </p:spPr>
      </p:pic>
      <p:pic>
        <p:nvPicPr>
          <p:cNvPr id="21510" name="Picture 6" descr="E:\Фестиваль Одаренные дети - будущее России\Кузнецова Ольга\Рисунок Кузнецовой Ольг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286256"/>
            <a:ext cx="2357454" cy="1670581"/>
          </a:xfrm>
          <a:prstGeom prst="rect">
            <a:avLst/>
          </a:prstGeom>
          <a:noFill/>
        </p:spPr>
      </p:pic>
      <p:pic>
        <p:nvPicPr>
          <p:cNvPr id="21511" name="Picture 7" descr="E:\Фестиваль Одаренные дети - будущее России\Заикина Елизавета\Рисунок Заикиной Елизаветы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2071702" cy="14702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14818"/>
            <a:ext cx="16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857628"/>
            <a:ext cx="15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Кузнецова О.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643314"/>
            <a:ext cx="204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Добровольская К.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6143644"/>
            <a:ext cx="155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Кузнецова О.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6215082"/>
            <a:ext cx="13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Заикина</a:t>
            </a:r>
            <a:r>
              <a:rPr lang="ru-RU" dirty="0" smtClean="0">
                <a:latin typeface="Constantia" pitchFamily="18" charset="0"/>
              </a:rPr>
              <a:t> Е.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Процесс восприятия произведений </a:t>
            </a:r>
            <a:r>
              <a:rPr lang="ru-RU" sz="4000" dirty="0">
                <a:solidFill>
                  <a:srgbClr val="6666FF"/>
                </a:solidFill>
                <a:latin typeface="Constantia" pitchFamily="18" charset="0"/>
              </a:rPr>
              <a:t>изобразительного </a:t>
            </a:r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искусства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661448">
            <a:off x="3385940" y="4921613"/>
            <a:ext cx="2882539" cy="1306818"/>
          </a:xfrm>
          <a:prstGeom prst="curved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Мои рисунки\gif\gif\kartina0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643446"/>
            <a:ext cx="2241938" cy="1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363436"/>
            <a:ext cx="2280886" cy="24945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Восприятие произведений искусства предполагает развитие специальных навыков, развитие чувств, а также овладение образным языком искусства. Только в единстве восприятия произведений искусства и собственной творческой практической работы происходит формирование образного художественного мышления детей. </a:t>
            </a:r>
            <a:endParaRPr lang="ru-RU" sz="24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5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5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64" y="1772816"/>
            <a:ext cx="3728272" cy="48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Восприятие произведений </a:t>
            </a:r>
            <a:r>
              <a:rPr lang="ru-RU" dirty="0">
                <a:solidFill>
                  <a:srgbClr val="006600"/>
                </a:solidFill>
                <a:latin typeface="Constantia" pitchFamily="18" charset="0"/>
              </a:rPr>
              <a:t>изобразительного</a:t>
            </a:r>
            <a:r>
              <a:rPr lang="ru-RU" sz="4000" dirty="0">
                <a:solidFill>
                  <a:srgbClr val="6666FF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искусства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568608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nstantia" pitchFamily="18" charset="0"/>
                <a:ea typeface="Times New Roman"/>
              </a:rPr>
              <a:t>Талантливое художественное произведение побуждает нас думать, анализировать жизнь, строить догадки, что-то представлять, воображать, искать отзвук своим чувствам, переживанию, настроению, проникать в замысел автора, в мир его чувств, мыслей. 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Создание презентаций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(</a:t>
            </a: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ученики 9 б класса)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5d85f_1dae8999_ori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857364"/>
            <a:ext cx="1317087" cy="2162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1928802"/>
            <a:ext cx="1341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Обычаи и </a:t>
            </a:r>
          </a:p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традиции в </a:t>
            </a:r>
          </a:p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России</a:t>
            </a:r>
            <a:endParaRPr lang="ru-RU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786058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Monotype Corsiva" pitchFamily="66" charset="0"/>
              </a:rPr>
              <a:t>Православная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Monotype Corsiva" pitchFamily="66" charset="0"/>
              </a:rPr>
              <a:t>пасха</a:t>
            </a:r>
            <a:endParaRPr lang="ru-RU" sz="16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14488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00024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Презентация на тему: « Народные обычаи России»</a:t>
            </a: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143248"/>
            <a:ext cx="314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Выполнила ученица 9 класса «Б»</a:t>
            </a:r>
          </a:p>
          <a:p>
            <a:pPr algn="ctr"/>
            <a:r>
              <a:rPr lang="ru-RU" sz="1400" dirty="0" err="1" smtClean="0"/>
              <a:t>Семененко</a:t>
            </a:r>
            <a:r>
              <a:rPr lang="ru-RU" sz="1400" dirty="0" smtClean="0"/>
              <a:t> Яна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429000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36699"/>
                </a:solidFill>
              </a:rPr>
              <a:t>Выполнила</a:t>
            </a:r>
          </a:p>
          <a:p>
            <a:pPr algn="ctr"/>
            <a:r>
              <a:rPr lang="ru-RU" sz="1200" dirty="0" err="1" smtClean="0">
                <a:solidFill>
                  <a:srgbClr val="336699"/>
                </a:solidFill>
              </a:rPr>
              <a:t>Усурова</a:t>
            </a:r>
            <a:r>
              <a:rPr lang="ru-RU" sz="1200" dirty="0" smtClean="0">
                <a:solidFill>
                  <a:srgbClr val="336699"/>
                </a:solidFill>
              </a:rPr>
              <a:t> Елизавета</a:t>
            </a:r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86256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643446"/>
            <a:ext cx="2363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Народный свадебный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обычай в России</a:t>
            </a: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13" name="Picture 4" descr="C:\Users\Comp\Desktop\1264671666_kemakovskij-boyarskaya-svadb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429264"/>
            <a:ext cx="1571636" cy="109000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5643578"/>
            <a:ext cx="1315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Выполнила </a:t>
            </a:r>
          </a:p>
          <a:p>
            <a:r>
              <a:rPr lang="ru-RU" sz="1400" dirty="0" err="1" smtClean="0"/>
              <a:t>Герр</a:t>
            </a:r>
            <a:r>
              <a:rPr lang="ru-RU" sz="1400" dirty="0" smtClean="0"/>
              <a:t> Виктория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286256"/>
            <a:ext cx="3357586" cy="24288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200" dirty="0" smtClean="0"/>
              <a:t>Выполнила ученица 9 класса «Б»</a:t>
            </a:r>
          </a:p>
          <a:p>
            <a:r>
              <a:rPr lang="ru-RU" sz="1200" dirty="0" err="1" smtClean="0"/>
              <a:t>Семененко</a:t>
            </a:r>
            <a:r>
              <a:rPr lang="ru-RU" sz="1200" dirty="0" smtClean="0"/>
              <a:t> Яна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286256"/>
            <a:ext cx="714380" cy="2357454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4714884"/>
            <a:ext cx="208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Презентация на тему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«Театры России»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5643578"/>
            <a:ext cx="2214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Выполнила ученица 9 класса «Б»</a:t>
            </a:r>
          </a:p>
          <a:p>
            <a:r>
              <a:rPr lang="ru-RU" sz="1100" dirty="0" err="1" smtClean="0">
                <a:solidFill>
                  <a:srgbClr val="C00000"/>
                </a:solidFill>
              </a:rPr>
              <a:t>Семененко</a:t>
            </a:r>
            <a:r>
              <a:rPr lang="ru-RU" sz="1100" dirty="0" smtClean="0">
                <a:solidFill>
                  <a:srgbClr val="C00000"/>
                </a:solidFill>
              </a:rPr>
              <a:t> Яна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503" y="4297098"/>
            <a:ext cx="519521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262" y="6040535"/>
            <a:ext cx="725762" cy="69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3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defPPr algn="ctr">
          <a:defRPr sz="3600" dirty="0">
            <a:solidFill>
              <a:srgbClr val="002060"/>
            </a:soli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427F6C-7253-491A-98B1-2EA6A43BF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TS010362653</Template>
  <TotalTime>0</TotalTime>
  <Words>1563</Words>
  <Application>Microsoft Office PowerPoint</Application>
  <PresentationFormat>Экран (4:3)</PresentationFormat>
  <Paragraphs>232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TS010362653</vt:lpstr>
      <vt:lpstr>У истоков духовности</vt:lpstr>
      <vt:lpstr>Презентация PowerPoint</vt:lpstr>
      <vt:lpstr>Духовность</vt:lpstr>
      <vt:lpstr>Воспитание духовности</vt:lpstr>
      <vt:lpstr>Эстетическое восприятие действительности</vt:lpstr>
      <vt:lpstr>Рисунки детей на тему  «Леса учат человека понимать прекрасное»</vt:lpstr>
      <vt:lpstr>Процесс восприятия произведений изобразительного искусства</vt:lpstr>
      <vt:lpstr>Восприятие произведений изобразительного искусства</vt:lpstr>
      <vt:lpstr>Создание презентаций  (ученики 9 б класса)</vt:lpstr>
      <vt:lpstr>Воспитание бескорыстности</vt:lpstr>
      <vt:lpstr>Вечные темы искусства (5 класс)</vt:lpstr>
      <vt:lpstr>Вечные темы искусства (5 класс)</vt:lpstr>
      <vt:lpstr>Вечные темы искусства (7 класс)</vt:lpstr>
      <vt:lpstr>Изучение тем библии (7 класс)</vt:lpstr>
      <vt:lpstr>Рисунки детей на темы Рождества</vt:lpstr>
      <vt:lpstr>Изучение культуры родной страны</vt:lpstr>
      <vt:lpstr>Воспитание гражданственности и патриотизма</vt:lpstr>
      <vt:lpstr>Создание предметов декоративно-прикладного искусства</vt:lpstr>
      <vt:lpstr>Рисунки учащихся на тему «Моя страна – Россия»</vt:lpstr>
      <vt:lpstr>Изучение народные праздничных обрядов «Коляда»</vt:lpstr>
      <vt:lpstr>Презентация PowerPoint</vt:lpstr>
      <vt:lpstr>Воспитание сознательности</vt:lpstr>
      <vt:lpstr>Плакаты учащихся на тему защиты окружающей среды</vt:lpstr>
      <vt:lpstr>Выступления на тему защиты  окружающей среды</vt:lpstr>
      <vt:lpstr>Изучение связи искусства  с жизнью общества</vt:lpstr>
      <vt:lpstr>Изучение связи искусства  с жизнью общества</vt:lpstr>
      <vt:lpstr>Презентация PowerPoint</vt:lpstr>
      <vt:lpstr>Воспитание духовно-нравственного единства</vt:lpstr>
      <vt:lpstr>Проведение блиц˗опроса</vt:lpstr>
      <vt:lpstr>Изучение тем жизни современного общества</vt:lpstr>
      <vt:lpstr>Презентация PowerPoint</vt:lpstr>
      <vt:lpstr>Воспитание свободы в системе ограничений</vt:lpstr>
      <vt:lpstr>Рисунки детей на тему  «Сочини продолжение сказки»</vt:lpstr>
      <vt:lpstr>Воспитание эмоциональности</vt:lpstr>
      <vt:lpstr>Воспитание эмоциональности</vt:lpstr>
      <vt:lpstr>Рисование эмоционально-образных портретов</vt:lpstr>
      <vt:lpstr>Метод единства восприятия и созидания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2013-03-26T06:46:57Z</dcterms:created>
  <dcterms:modified xsi:type="dcterms:W3CDTF">2013-07-08T12:49:59Z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TC103626539990</vt:lpwstr>
  </property>
</Properties>
</file>