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92" r:id="rId3"/>
    <p:sldId id="257" r:id="rId4"/>
    <p:sldId id="258" r:id="rId5"/>
    <p:sldId id="259" r:id="rId6"/>
    <p:sldId id="266" r:id="rId7"/>
    <p:sldId id="269" r:id="rId8"/>
    <p:sldId id="293" r:id="rId9"/>
    <p:sldId id="291" r:id="rId10"/>
    <p:sldId id="282" r:id="rId11"/>
    <p:sldId id="284" r:id="rId12"/>
    <p:sldId id="294" r:id="rId13"/>
    <p:sldId id="299" r:id="rId14"/>
    <p:sldId id="297" r:id="rId15"/>
    <p:sldId id="302" r:id="rId16"/>
    <p:sldId id="278" r:id="rId17"/>
    <p:sldId id="272" r:id="rId18"/>
    <p:sldId id="277" r:id="rId19"/>
    <p:sldId id="280" r:id="rId20"/>
    <p:sldId id="304" r:id="rId21"/>
    <p:sldId id="30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D"/>
    <a:srgbClr val="CCFF99"/>
    <a:srgbClr val="996633"/>
    <a:srgbClr val="FFDF57"/>
    <a:srgbClr val="CC99FF"/>
    <a:srgbClr val="006600"/>
    <a:srgbClr val="CCCC00"/>
    <a:srgbClr val="FF603B"/>
    <a:srgbClr val="2F83FF"/>
    <a:srgbClr val="00A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86483" autoAdjust="0"/>
  </p:normalViewPr>
  <p:slideViewPr>
    <p:cSldViewPr>
      <p:cViewPr varScale="1">
        <p:scale>
          <a:sx n="70" d="100"/>
          <a:sy n="70" d="100"/>
        </p:scale>
        <p:origin x="-59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19675-9032-4287-B04F-DA642A2B9615}" type="datetimeFigureOut">
              <a:rPr lang="ru-RU" smtClean="0"/>
              <a:t>08.07.2013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C78BF-00A7-4915-A668-3EBB05A9E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840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Закрепление навыков социального общения в форме дискуссии о «Социальной роли искусства в жизни общества». Материал обсуждения построен на презентациях учеников.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C78BF-00A7-4915-A668-3EBB05A9EF3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479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Работа по группам. Блиц-турнир на знание биографии, роли человека в истории Русского государства.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C78BF-00A7-4915-A668-3EBB05A9EF3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321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Работа по группам. Блиц-турнир на знание биографии, роли человека в истории Русского государства.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C78BF-00A7-4915-A668-3EBB05A9EF3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690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Дискуссия на закрепление навыков социального общения средствами искусства при изучении темы «Социальная роль искусства в жизни общества». Ответы подкрепляются иллюстрациями по ссылкам на ответы (Людях – слайд 25), (Производстве – слайд 26). Группы должны высказывать противоположные мнения, например, «Главное производство, потому, что людям нужен хороший уровень жизни.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C78BF-00A7-4915-A668-3EBB05A9EF3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683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Иллюстрации при ответе «Главное - забота о людях». Кнопка на слайде возвращает на слайд 24.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C78BF-00A7-4915-A668-3EBB05A9EF3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047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Иллюстрации при ответе «Главное - забота о производстве». Кнопка на слайде возвращает на слайд 24.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C78BF-00A7-4915-A668-3EBB05A9EF3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060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Подведение итогов дискуссии в форме дополнения</a:t>
            </a:r>
            <a:r>
              <a:rPr lang="ru-RU" baseline="0" dirty="0" smtClean="0"/>
              <a:t> материала. Ссылки работают при щелчке на звездочке.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C78BF-00A7-4915-A668-3EBB05A9EF3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911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Выполнение практического задания по созданию рисунка на патриотическую тему. Основная цель:</a:t>
            </a:r>
            <a:r>
              <a:rPr lang="ru-RU" baseline="0" dirty="0" smtClean="0"/>
              <a:t> лаконичность, ясность, узнаваемость.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C78BF-00A7-4915-A668-3EBB05A9EF3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206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Определить социальную значимость символа.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C78BF-00A7-4915-A668-3EBB05A9EF3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400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Определить социальную значимость символа.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C78BF-00A7-4915-A668-3EBB05A9EF3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458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Определить социальную значимость символа.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C78BF-00A7-4915-A668-3EBB05A9EF3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246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Закрепление навыков социального общения способом выявления интересов и увлечений учеников класса. Ссылки работают при щелчке на звездочке.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C78BF-00A7-4915-A668-3EBB05A9EF3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4783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Выполнение практического задания по созданию рисунка на патриотическую тему.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C78BF-00A7-4915-A668-3EBB05A9EF3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292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Закрепление навыков социального общения при обсуждении «Социальной роли искусства в жизни общества» на примере произведений современных художников и собственных рисунков. Ссылки работают при щелчке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звездочке.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C78BF-00A7-4915-A668-3EBB05A9EF3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826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Социальная роль каждого человека в жизни общества на примере картины </a:t>
            </a:r>
            <a:r>
              <a:rPr lang="ru-RU" dirty="0" err="1" smtClean="0"/>
              <a:t>Корина</a:t>
            </a:r>
            <a:r>
              <a:rPr lang="ru-RU" dirty="0" smtClean="0"/>
              <a:t> П. «Александр</a:t>
            </a:r>
            <a:r>
              <a:rPr lang="ru-RU" baseline="0" dirty="0" smtClean="0"/>
              <a:t> Невский»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C78BF-00A7-4915-A668-3EBB05A9EF3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204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Формирование</a:t>
            </a:r>
            <a:r>
              <a:rPr lang="ru-RU" baseline="0" dirty="0" smtClean="0"/>
              <a:t> представлений учащихся об укладе жизни различных слоев общества и любви к Родине.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C78BF-00A7-4915-A668-3EBB05A9EF3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192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Закрепление понятия «социальная роль человека» на примере картины </a:t>
            </a:r>
            <a:r>
              <a:rPr lang="ru-RU" dirty="0" err="1" smtClean="0"/>
              <a:t>Бубнова</a:t>
            </a:r>
            <a:r>
              <a:rPr lang="ru-RU" dirty="0" smtClean="0"/>
              <a:t> А. «Утро на куликовском поле»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C78BF-00A7-4915-A668-3EBB05A9EF3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718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Закрепление понятия «патриотизм» на примере картины Кривоногова П. «Защитники Брестской крепости»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C78BF-00A7-4915-A668-3EBB05A9EF3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1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Закрепление понятия «духовная культура» на примере картины Кривоногова П. «Победа»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C78BF-00A7-4915-A668-3EBB05A9EF3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294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Закрепление понятия «патриотизм» и навыков социального общения способом дополнения предложения. Ссылки работают при щелчке на звездочке.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C78BF-00A7-4915-A668-3EBB05A9EF3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525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Дискуссия «Что мы понимаем под словом «патриот», «патриотический»?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C78BF-00A7-4915-A668-3EBB05A9EF3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377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FA74-AF4C-4450-B801-4F163DF8905F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D2DAB8D-6EA4-4B38-8499-5DC991E8F3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FA74-AF4C-4450-B801-4F163DF8905F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AB8D-6EA4-4B38-8499-5DC991E8F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D2DAB8D-6EA4-4B38-8499-5DC991E8F3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FA74-AF4C-4450-B801-4F163DF8905F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FA74-AF4C-4450-B801-4F163DF8905F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D2DAB8D-6EA4-4B38-8499-5DC991E8F3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FA74-AF4C-4450-B801-4F163DF8905F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D2DAB8D-6EA4-4B38-8499-5DC991E8F3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ED2FA74-AF4C-4450-B801-4F163DF8905F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AB8D-6EA4-4B38-8499-5DC991E8F3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FA74-AF4C-4450-B801-4F163DF8905F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D2DAB8D-6EA4-4B38-8499-5DC991E8F3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FA74-AF4C-4450-B801-4F163DF8905F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D2DAB8D-6EA4-4B38-8499-5DC991E8F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FA74-AF4C-4450-B801-4F163DF8905F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2DAB8D-6EA4-4B38-8499-5DC991E8F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D2DAB8D-6EA4-4B38-8499-5DC991E8F3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FA74-AF4C-4450-B801-4F163DF8905F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D2DAB8D-6EA4-4B38-8499-5DC991E8F3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ED2FA74-AF4C-4450-B801-4F163DF8905F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ED2FA74-AF4C-4450-B801-4F163DF8905F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D2DAB8D-6EA4-4B38-8499-5DC991E8F3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www.myppc.ru/uploads/posts/myppc.ru-1258536023_zhukov_maxi.jpg" TargetMode="Externa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gif"/><Relationship Id="rId5" Type="http://schemas.openxmlformats.org/officeDocument/2006/relationships/hyperlink" Target="http://www.vseportrety.ru/sholochov.html" TargetMode="Externa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077072"/>
            <a:ext cx="6400800" cy="64294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(</a:t>
            </a:r>
            <a:r>
              <a:rPr lang="ru-RU" sz="2800" cap="small" dirty="0" smtClean="0">
                <a:solidFill>
                  <a:srgbClr val="002060"/>
                </a:solidFill>
              </a:rPr>
              <a:t>Как я это понимаю</a:t>
            </a:r>
            <a:r>
              <a:rPr lang="ru-RU" sz="2800" dirty="0" smtClean="0">
                <a:solidFill>
                  <a:srgbClr val="002060"/>
                </a:solidFill>
              </a:rPr>
              <a:t>)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3786190"/>
          </a:xfrm>
        </p:spPr>
        <p:txBody>
          <a:bodyPr>
            <a:noAutofit/>
          </a:bodyPr>
          <a:lstStyle/>
          <a:p>
            <a:pPr>
              <a:lnSpc>
                <a:spcPts val="6800"/>
              </a:lnSpc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Тема патриотизма в</a:t>
            </a:r>
            <a:b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</a:b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произведениях </a:t>
            </a:r>
            <a:b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</a:b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русских</a:t>
            </a:r>
            <a:b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</a:b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художников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5085184"/>
            <a:ext cx="7449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Учитель ИЗО, Маценко Марина Борисовна,</a:t>
            </a:r>
          </a:p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МАОУ гимназия № 22, г. Калининград </a:t>
            </a:r>
            <a:endParaRPr lang="ru-RU" sz="2400" b="1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WordArt 4"/>
          <p:cNvSpPr>
            <a:spLocks noChangeArrowheads="1" noChangeShapeType="1" noTextEdit="1"/>
          </p:cNvSpPr>
          <p:nvPr/>
        </p:nvSpPr>
        <p:spPr bwMode="auto">
          <a:xfrm>
            <a:off x="827088" y="476250"/>
            <a:ext cx="74898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 cap="sq">
                <a:noFill/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FF9900"/>
                  </a:gs>
                  <a:gs pos="100000">
                    <a:srgbClr val="FF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249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pic>
        <p:nvPicPr>
          <p:cNvPr id="124932" name="Picture 6" descr="16988-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2643188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pic>
        <p:nvPicPr>
          <p:cNvPr id="124934" name="Picture 8" descr="i?id=20621596-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1357313"/>
            <a:ext cx="2846387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pic>
        <p:nvPicPr>
          <p:cNvPr id="124936" name="Picture 10" descr="Картинка 3 из 4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25" y="1214438"/>
            <a:ext cx="2500313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7" name="TextBox 12"/>
          <p:cNvSpPr txBox="1">
            <a:spLocks noChangeArrowheads="1"/>
          </p:cNvSpPr>
          <p:nvPr/>
        </p:nvSpPr>
        <p:spPr bwMode="auto">
          <a:xfrm>
            <a:off x="357188" y="5429250"/>
            <a:ext cx="2428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Monotype Corsiva" pitchFamily="66" charset="0"/>
              </a:rPr>
              <a:t>Суворов Александр Васильевич</a:t>
            </a:r>
          </a:p>
        </p:txBody>
      </p:sp>
      <p:sp>
        <p:nvSpPr>
          <p:cNvPr id="124938" name="TextBox 13"/>
          <p:cNvSpPr txBox="1">
            <a:spLocks noChangeArrowheads="1"/>
          </p:cNvSpPr>
          <p:nvPr/>
        </p:nvSpPr>
        <p:spPr bwMode="auto">
          <a:xfrm>
            <a:off x="3357563" y="5214938"/>
            <a:ext cx="2500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Monotype Corsiva" pitchFamily="66" charset="0"/>
              </a:rPr>
              <a:t>Жуков Георгий Константинович</a:t>
            </a:r>
          </a:p>
        </p:txBody>
      </p:sp>
      <p:sp>
        <p:nvSpPr>
          <p:cNvPr id="124939" name="TextBox 14"/>
          <p:cNvSpPr txBox="1">
            <a:spLocks noChangeArrowheads="1"/>
          </p:cNvSpPr>
          <p:nvPr/>
        </p:nvSpPr>
        <p:spPr bwMode="auto">
          <a:xfrm>
            <a:off x="6143625" y="5072063"/>
            <a:ext cx="27860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Monotype Corsiva" pitchFamily="66" charset="0"/>
              </a:rPr>
              <a:t>Кутузов Михаил Илларионович</a:t>
            </a:r>
          </a:p>
        </p:txBody>
      </p:sp>
      <p:sp>
        <p:nvSpPr>
          <p:cNvPr id="124940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274638"/>
            <a:ext cx="6753225" cy="561975"/>
          </a:xfrm>
        </p:spPr>
        <p:txBody>
          <a:bodyPr>
            <a:normAutofit fontScale="90000"/>
          </a:bodyPr>
          <a:lstStyle/>
          <a:p>
            <a:r>
              <a:rPr lang="ru-RU" sz="4000" b="1"/>
              <a:t>Патриоты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b="1"/>
              <a:t>Патриоты России</a:t>
            </a:r>
          </a:p>
        </p:txBody>
      </p:sp>
      <p:sp>
        <p:nvSpPr>
          <p:cNvPr id="12595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pic>
        <p:nvPicPr>
          <p:cNvPr id="125957" name="Picture 2" descr="0_67ce_ff6857dc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1500188"/>
            <a:ext cx="24034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pic>
        <p:nvPicPr>
          <p:cNvPr id="125959" name="Picture 4" descr="12605307811797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75" y="1428750"/>
            <a:ext cx="23272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6143625" y="5357813"/>
            <a:ext cx="27146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 b="1">
                <a:solidFill>
                  <a:schemeClr val="tx2"/>
                </a:solidFill>
                <a:latin typeface="Monotype Corsiva" pitchFamily="66" charset="0"/>
              </a:rPr>
              <a:t>Дмитрий </a:t>
            </a:r>
          </a:p>
          <a:p>
            <a:pPr algn="ctr"/>
            <a:r>
              <a:rPr lang="ru-RU" sz="2400" b="1">
                <a:solidFill>
                  <a:schemeClr val="tx2"/>
                </a:solidFill>
                <a:latin typeface="Monotype Corsiva" pitchFamily="66" charset="0"/>
              </a:rPr>
              <a:t>Александрович Хворостовский</a:t>
            </a:r>
          </a:p>
        </p:txBody>
      </p:sp>
      <p:sp>
        <p:nvSpPr>
          <p:cNvPr id="12596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500438" y="5429250"/>
            <a:ext cx="27146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 b="1">
                <a:solidFill>
                  <a:schemeClr val="tx2"/>
                </a:solidFill>
                <a:latin typeface="Monotype Corsiva" pitchFamily="66" charset="0"/>
              </a:rPr>
              <a:t>Александра </a:t>
            </a:r>
          </a:p>
          <a:p>
            <a:pPr algn="ctr"/>
            <a:r>
              <a:rPr lang="ru-RU" sz="2400" b="1">
                <a:solidFill>
                  <a:schemeClr val="tx2"/>
                </a:solidFill>
                <a:latin typeface="Monotype Corsiva" pitchFamily="66" charset="0"/>
              </a:rPr>
              <a:t>Николаевна Пахмутова</a:t>
            </a:r>
          </a:p>
        </p:txBody>
      </p:sp>
      <p:sp>
        <p:nvSpPr>
          <p:cNvPr id="125963" name="Rectangle 11"/>
          <p:cNvSpPr>
            <a:spLocks noChangeArrowheads="1"/>
          </p:cNvSpPr>
          <p:nvPr/>
        </p:nvSpPr>
        <p:spPr bwMode="auto">
          <a:xfrm>
            <a:off x="714348" y="5286388"/>
            <a:ext cx="2160587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Михаил</a:t>
            </a:r>
            <a:endParaRPr lang="ru-RU" sz="2400" b="1" dirty="0">
              <a:solidFill>
                <a:schemeClr val="tx2"/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Александрович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Шолохов</a:t>
            </a:r>
            <a:endParaRPr lang="ru-RU" sz="24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11" name="Picture 2" descr="http://www.vseportrety.ru/sholochov-rz240.gif">
            <a:hlinkClick r:id="rId5" tooltip="Портрет Михаила Шолохова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44" t="5858" r="6513" b="4001"/>
          <a:stretch/>
        </p:blipFill>
        <p:spPr bwMode="auto">
          <a:xfrm>
            <a:off x="587829" y="1589314"/>
            <a:ext cx="2525486" cy="3570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/>
                  </a:outerShdw>
                </a:effectLst>
              </a:rPr>
              <a:t>Традиции и обычаи в России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635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0260" y="2204864"/>
            <a:ext cx="54922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В человеческом обществе </a:t>
            </a:r>
          </a:p>
          <a:p>
            <a:pPr algn="ctr"/>
            <a:r>
              <a:rPr lang="ru-RU" sz="2800" b="1" dirty="0" smtClean="0"/>
              <a:t>прежде всего надо думать о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4532886"/>
            <a:ext cx="2664296" cy="830997"/>
          </a:xfrm>
          <a:prstGeom prst="rect">
            <a:avLst/>
          </a:prstGeom>
          <a:solidFill>
            <a:srgbClr val="FFFF6D"/>
          </a:solidFill>
          <a:effectLst>
            <a:outerShdw blurRad="50800" dist="63500" dir="2700000" algn="tl" rotWithShape="0">
              <a:prstClr val="black"/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996633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hlinkClick r:id="rId3" action="ppaction://hlinksldjump"/>
              </a:rPr>
              <a:t>Людях</a:t>
            </a:r>
            <a:endParaRPr lang="ru-RU" sz="4800" b="1" dirty="0">
              <a:solidFill>
                <a:srgbClr val="996633"/>
              </a:solidFill>
              <a:effectLst>
                <a:outerShdw blurRad="50800" dist="508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35896" y="4532886"/>
            <a:ext cx="4857420" cy="830997"/>
          </a:xfrm>
          <a:prstGeom prst="rect">
            <a:avLst/>
          </a:prstGeom>
          <a:solidFill>
            <a:srgbClr val="FFFF6D"/>
          </a:solidFill>
          <a:effectLst>
            <a:outerShdw blurRad="50800" dist="63500" dir="2700000" algn="tl" rotWithShape="0">
              <a:prstClr val="black"/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srgbClr val="996633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hlinkClick r:id="rId4" action="ppaction://hlinksldjump"/>
              </a:rPr>
              <a:t>Производстве</a:t>
            </a:r>
            <a:endParaRPr lang="ru-RU" sz="4800" b="1" dirty="0">
              <a:solidFill>
                <a:srgbClr val="996633"/>
              </a:solidFill>
              <a:effectLst>
                <a:outerShdw blurRad="50800" dist="50800" dir="2700000" algn="tl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293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1B587C">
                    <a:shade val="75000"/>
                  </a:srgbClr>
                </a:solidFill>
              </a:rPr>
              <a:t>Рисунки и живопись Солнцева Ф., </a:t>
            </a:r>
            <a:r>
              <a:rPr lang="ru-RU" sz="2400" b="1" dirty="0" smtClean="0">
                <a:solidFill>
                  <a:srgbClr val="1B587C">
                    <a:shade val="75000"/>
                  </a:srgbClr>
                </a:solidFill>
              </a:rPr>
              <a:t>Нестерова </a:t>
            </a:r>
            <a:r>
              <a:rPr lang="ru-RU" sz="2400" b="1" dirty="0">
                <a:solidFill>
                  <a:srgbClr val="1B587C">
                    <a:shade val="75000"/>
                  </a:srgbClr>
                </a:solidFill>
              </a:rPr>
              <a:t>М., Серова В</a:t>
            </a:r>
            <a:r>
              <a:rPr lang="ru-RU" sz="2400" b="1" dirty="0" smtClean="0">
                <a:solidFill>
                  <a:srgbClr val="1B587C">
                    <a:shade val="75000"/>
                  </a:srgbClr>
                </a:solidFill>
              </a:rPr>
              <a:t>.</a:t>
            </a:r>
            <a:endParaRPr lang="ru-RU" dirty="0"/>
          </a:p>
        </p:txBody>
      </p:sp>
      <p:pic>
        <p:nvPicPr>
          <p:cNvPr id="8" name="Picture 8" descr="http://amnesia.pavelbers.com/4b030259dd87t%20solnce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4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95738"/>
            <a:ext cx="2016224" cy="281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http://territa.ru/_ph/889/2/3940639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2175" y="1340768"/>
            <a:ext cx="1476335" cy="238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Портрет Е. А. Красильщиковой. 1906. Серов Валентин Александрович (1865-1911)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4311" y="1490822"/>
            <a:ext cx="1080120" cy="240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Shkiperskoe plat’e Petra Velikago - Солнцев Федор Григорьевич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2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861" b="7558"/>
          <a:stretch/>
        </p:blipFill>
        <p:spPr bwMode="auto">
          <a:xfrm>
            <a:off x="5148064" y="3926719"/>
            <a:ext cx="2052229" cy="238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Управляющая кнопка: назад 12">
            <a:hlinkClick r:id="rId9" action="ppaction://hlinksldjump" highlightClick="1"/>
          </p:cNvPr>
          <p:cNvSpPr/>
          <p:nvPr/>
        </p:nvSpPr>
        <p:spPr>
          <a:xfrm>
            <a:off x="8208405" y="5661248"/>
            <a:ext cx="648072" cy="576064"/>
          </a:xfrm>
          <a:prstGeom prst="actionButtonBackPrevio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3990882"/>
            <a:ext cx="2397031" cy="235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19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064" y="116632"/>
            <a:ext cx="8534400" cy="977267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Дейнека А. «Труд»</a:t>
            </a:r>
            <a:endParaRPr lang="ru-RU" sz="3200" b="1" dirty="0"/>
          </a:p>
        </p:txBody>
      </p:sp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8100392" y="5661248"/>
            <a:ext cx="648072" cy="576064"/>
          </a:xfrm>
          <a:prstGeom prst="actionButtonBackPrevio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4" name="Picture 14" descr="http://territa.ru/_ph/450/2/82283187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2001" y="3586176"/>
            <a:ext cx="2214348" cy="271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territa.ru/_ph/450/2/64783615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5111" y="4039230"/>
            <a:ext cx="2137748" cy="224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://territa.ru/_ph/450/2/85087517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370936"/>
            <a:ext cx="2775520" cy="243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http://territa.ru/_ph/450/2/82022555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263824"/>
            <a:ext cx="1478860" cy="220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44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-конечная звезда 25"/>
          <p:cNvSpPr/>
          <p:nvPr/>
        </p:nvSpPr>
        <p:spPr>
          <a:xfrm>
            <a:off x="6299242" y="3429000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нравственность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5-конечная звезда 25"/>
          <p:cNvSpPr/>
          <p:nvPr/>
        </p:nvSpPr>
        <p:spPr>
          <a:xfrm>
            <a:off x="3403505" y="3453341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 выборе профессии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5-конечная звезда 25"/>
          <p:cNvSpPr/>
          <p:nvPr/>
        </p:nvSpPr>
        <p:spPr>
          <a:xfrm>
            <a:off x="6300192" y="471296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общение между людьми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5-конечная звезда 25"/>
          <p:cNvSpPr/>
          <p:nvPr/>
        </p:nvSpPr>
        <p:spPr>
          <a:xfrm>
            <a:off x="332934" y="3429000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самостоятельность человека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5-конечная звезда 25"/>
          <p:cNvSpPr/>
          <p:nvPr/>
        </p:nvSpPr>
        <p:spPr>
          <a:xfrm>
            <a:off x="149297" y="440668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понять особенности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русской культуры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43808" y="620688"/>
            <a:ext cx="3240360" cy="2016224"/>
          </a:xfrm>
          <a:prstGeom prst="roundRect">
            <a:avLst/>
          </a:prstGeom>
          <a:solidFill>
            <a:srgbClr val="FFFF6D"/>
          </a:solidFill>
          <a:ln w="8255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Традиции и обычаи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 России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5-конечная звезда 25"/>
          <p:cNvSpPr/>
          <p:nvPr/>
        </p:nvSpPr>
        <p:spPr>
          <a:xfrm>
            <a:off x="162553" y="424441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76200" dir="2700000" algn="tl" rotWithShape="0">
              <a:srgbClr val="00206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B9370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Помогают</a:t>
            </a:r>
            <a:endParaRPr lang="ru-RU" sz="2400" b="1" dirty="0">
              <a:solidFill>
                <a:srgbClr val="B9370F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5" name="5-конечная звезда 25"/>
          <p:cNvSpPr/>
          <p:nvPr/>
        </p:nvSpPr>
        <p:spPr>
          <a:xfrm>
            <a:off x="332934" y="3429000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76200" dir="2700000" algn="tl" rotWithShape="0">
              <a:srgbClr val="00206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B9370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Поддерживают</a:t>
            </a:r>
            <a:endParaRPr lang="ru-RU" b="1" dirty="0">
              <a:solidFill>
                <a:srgbClr val="B9370F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7" name="5-конечная звезда 25"/>
          <p:cNvSpPr/>
          <p:nvPr/>
        </p:nvSpPr>
        <p:spPr>
          <a:xfrm>
            <a:off x="3379165" y="3453341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76200" dir="2700000" algn="tl" rotWithShape="0">
              <a:srgbClr val="00206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B9370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Ориентируют</a:t>
            </a:r>
            <a:endParaRPr lang="ru-RU" sz="2000" b="1" dirty="0">
              <a:solidFill>
                <a:srgbClr val="B9370F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8" name="5-конечная звезда 25"/>
          <p:cNvSpPr/>
          <p:nvPr/>
        </p:nvSpPr>
        <p:spPr>
          <a:xfrm>
            <a:off x="6300192" y="471296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76200" dir="2700000" algn="tl" rotWithShape="0">
              <a:srgbClr val="00206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B9370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Развивают</a:t>
            </a:r>
            <a:endParaRPr lang="ru-RU" sz="2400" b="1" dirty="0">
              <a:solidFill>
                <a:srgbClr val="B9370F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9" name="5-конечная звезда 25"/>
          <p:cNvSpPr/>
          <p:nvPr/>
        </p:nvSpPr>
        <p:spPr>
          <a:xfrm>
            <a:off x="6300192" y="3429000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76200" dir="2700000" algn="tl" rotWithShape="0">
              <a:srgbClr val="00206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B9370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Укрепляют</a:t>
            </a:r>
            <a:endParaRPr lang="ru-RU" sz="2400" b="1" dirty="0">
              <a:solidFill>
                <a:srgbClr val="B9370F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831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214414" y="3286124"/>
            <a:ext cx="6623050" cy="2000264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Созданный современными художниками</a:t>
            </a:r>
            <a:endParaRPr lang="ru-RU" sz="36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effectLst>
                  <a:outerShdw blurRad="50800" dist="38100" dir="2700000" algn="tl" rotWithShape="0">
                    <a:srgbClr val="006600"/>
                  </a:outerShdw>
                </a:effectLst>
              </a:rPr>
              <a:t>Клипарт на патриотическую тему</a:t>
            </a:r>
            <a:endParaRPr lang="ru-RU" sz="5400" dirty="0">
              <a:effectLst>
                <a:outerShdw blurRad="50800" dist="38100" dir="2700000" algn="tl" rotWithShape="0">
                  <a:srgbClr val="0066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1B587C">
                    <a:shade val="75000"/>
                  </a:srgbClr>
                </a:solidFill>
              </a:rPr>
              <a:t>Что обозначает этот символ</a:t>
            </a:r>
            <a:endParaRPr lang="ru-RU" dirty="0"/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296" y="1772816"/>
            <a:ext cx="3408008" cy="4538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1B587C">
                    <a:shade val="75000"/>
                  </a:srgbClr>
                </a:solidFill>
              </a:rPr>
              <a:t>Что обозначает этот символ</a:t>
            </a:r>
            <a:endParaRPr lang="ru-RU" dirty="0"/>
          </a:p>
        </p:txBody>
      </p:sp>
      <p:pic>
        <p:nvPicPr>
          <p:cNvPr id="3" name="Рисунок 2" descr="victory054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5" b="100000" l="10000" r="90000">
                        <a14:foregroundMark x1="29091" y1="99091" x2="31818" y2="98182"/>
                        <a14:foregroundMark x1="40909" y1="97727" x2="45909" y2="97727"/>
                        <a14:foregroundMark x1="52273" y1="97273" x2="55455" y2="97273"/>
                        <a14:foregroundMark x1="38636" y1="98182" x2="38636" y2="981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7422" y="1643050"/>
            <a:ext cx="4572032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1B587C">
                    <a:shade val="75000"/>
                  </a:srgbClr>
                </a:solidFill>
              </a:rPr>
              <a:t>Что обозначает этот символ</a:t>
            </a:r>
            <a:endParaRPr lang="ru-RU" dirty="0"/>
          </a:p>
        </p:txBody>
      </p:sp>
      <p:pic>
        <p:nvPicPr>
          <p:cNvPr id="3" name="Рисунок 2" descr="victory071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3728" y="980728"/>
            <a:ext cx="5000660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5-конечная звезда 25"/>
          <p:cNvSpPr/>
          <p:nvPr/>
        </p:nvSpPr>
        <p:spPr>
          <a:xfrm>
            <a:off x="6377002" y="776265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уровень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готовности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 будущей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жизни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5-конечная звезда 25"/>
          <p:cNvSpPr/>
          <p:nvPr/>
        </p:nvSpPr>
        <p:spPr>
          <a:xfrm>
            <a:off x="6339540" y="3718006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общему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развитию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личности </a:t>
            </a:r>
          </a:p>
        </p:txBody>
      </p:sp>
      <p:sp>
        <p:nvSpPr>
          <p:cNvPr id="41" name="5-конечная звезда 25"/>
          <p:cNvSpPr/>
          <p:nvPr/>
        </p:nvSpPr>
        <p:spPr>
          <a:xfrm>
            <a:off x="3552468" y="3529573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solidFill>
            <a:srgbClr val="FFFF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 внимательности,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ответственности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5-конечная звезда 25"/>
          <p:cNvSpPr/>
          <p:nvPr/>
        </p:nvSpPr>
        <p:spPr>
          <a:xfrm>
            <a:off x="448075" y="3861048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знания в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различных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областях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деятельности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361804" y="802120"/>
            <a:ext cx="2510874" cy="2376264"/>
            <a:chOff x="361804" y="802120"/>
            <a:chExt cx="2510874" cy="2376264"/>
          </a:xfrm>
        </p:grpSpPr>
        <p:sp>
          <p:nvSpPr>
            <p:cNvPr id="26" name="5-конечная звезда 25"/>
            <p:cNvSpPr/>
            <p:nvPr/>
          </p:nvSpPr>
          <p:spPr>
            <a:xfrm>
              <a:off x="361804" y="802120"/>
              <a:ext cx="2510874" cy="2376264"/>
            </a:xfrm>
            <a:custGeom>
              <a:avLst/>
              <a:gdLst>
                <a:gd name="connsiteX0" fmla="*/ 3 w 2510880"/>
                <a:gd name="connsiteY0" fmla="*/ 907650 h 2376264"/>
                <a:gd name="connsiteX1" fmla="*/ 959076 w 2510880"/>
                <a:gd name="connsiteY1" fmla="*/ 907656 h 2376264"/>
                <a:gd name="connsiteX2" fmla="*/ 1255440 w 2510880"/>
                <a:gd name="connsiteY2" fmla="*/ 0 h 2376264"/>
                <a:gd name="connsiteX3" fmla="*/ 1551804 w 2510880"/>
                <a:gd name="connsiteY3" fmla="*/ 907656 h 2376264"/>
                <a:gd name="connsiteX4" fmla="*/ 2510877 w 2510880"/>
                <a:gd name="connsiteY4" fmla="*/ 907650 h 2376264"/>
                <a:gd name="connsiteX5" fmla="*/ 1734967 w 2510880"/>
                <a:gd name="connsiteY5" fmla="*/ 1468606 h 2376264"/>
                <a:gd name="connsiteX6" fmla="*/ 2031343 w 2510880"/>
                <a:gd name="connsiteY6" fmla="*/ 2376258 h 2376264"/>
                <a:gd name="connsiteX7" fmla="*/ 1255440 w 2510880"/>
                <a:gd name="connsiteY7" fmla="*/ 1815292 h 2376264"/>
                <a:gd name="connsiteX8" fmla="*/ 479537 w 2510880"/>
                <a:gd name="connsiteY8" fmla="*/ 2376258 h 2376264"/>
                <a:gd name="connsiteX9" fmla="*/ 775913 w 2510880"/>
                <a:gd name="connsiteY9" fmla="*/ 1468606 h 2376264"/>
                <a:gd name="connsiteX10" fmla="*/ 3 w 2510880"/>
                <a:gd name="connsiteY10" fmla="*/ 907650 h 2376264"/>
                <a:gd name="connsiteX0" fmla="*/ 0 w 2510874"/>
                <a:gd name="connsiteY0" fmla="*/ 907650 h 2376258"/>
                <a:gd name="connsiteX1" fmla="*/ 959073 w 2510874"/>
                <a:gd name="connsiteY1" fmla="*/ 907656 h 2376258"/>
                <a:gd name="connsiteX2" fmla="*/ 1255437 w 2510874"/>
                <a:gd name="connsiteY2" fmla="*/ 0 h 2376258"/>
                <a:gd name="connsiteX3" fmla="*/ 1551801 w 2510874"/>
                <a:gd name="connsiteY3" fmla="*/ 907656 h 2376258"/>
                <a:gd name="connsiteX4" fmla="*/ 2510874 w 2510874"/>
                <a:gd name="connsiteY4" fmla="*/ 907650 h 2376258"/>
                <a:gd name="connsiteX5" fmla="*/ 2092773 w 2510874"/>
                <a:gd name="connsiteY5" fmla="*/ 1558058 h 2376258"/>
                <a:gd name="connsiteX6" fmla="*/ 2031340 w 2510874"/>
                <a:gd name="connsiteY6" fmla="*/ 2376258 h 2376258"/>
                <a:gd name="connsiteX7" fmla="*/ 1255437 w 2510874"/>
                <a:gd name="connsiteY7" fmla="*/ 1815292 h 2376258"/>
                <a:gd name="connsiteX8" fmla="*/ 479534 w 2510874"/>
                <a:gd name="connsiteY8" fmla="*/ 2376258 h 2376258"/>
                <a:gd name="connsiteX9" fmla="*/ 775910 w 2510874"/>
                <a:gd name="connsiteY9" fmla="*/ 1468606 h 2376258"/>
                <a:gd name="connsiteX10" fmla="*/ 0 w 2510874"/>
                <a:gd name="connsiteY10" fmla="*/ 907650 h 2376258"/>
                <a:gd name="connsiteX0" fmla="*/ 0 w 2510874"/>
                <a:gd name="connsiteY0" fmla="*/ 907650 h 2376258"/>
                <a:gd name="connsiteX1" fmla="*/ 959073 w 2510874"/>
                <a:gd name="connsiteY1" fmla="*/ 907656 h 2376258"/>
                <a:gd name="connsiteX2" fmla="*/ 1255437 w 2510874"/>
                <a:gd name="connsiteY2" fmla="*/ 0 h 2376258"/>
                <a:gd name="connsiteX3" fmla="*/ 1820158 w 2510874"/>
                <a:gd name="connsiteY3" fmla="*/ 639299 h 2376258"/>
                <a:gd name="connsiteX4" fmla="*/ 2510874 w 2510874"/>
                <a:gd name="connsiteY4" fmla="*/ 907650 h 2376258"/>
                <a:gd name="connsiteX5" fmla="*/ 2092773 w 2510874"/>
                <a:gd name="connsiteY5" fmla="*/ 1558058 h 2376258"/>
                <a:gd name="connsiteX6" fmla="*/ 2031340 w 2510874"/>
                <a:gd name="connsiteY6" fmla="*/ 2376258 h 2376258"/>
                <a:gd name="connsiteX7" fmla="*/ 1255437 w 2510874"/>
                <a:gd name="connsiteY7" fmla="*/ 1815292 h 2376258"/>
                <a:gd name="connsiteX8" fmla="*/ 479534 w 2510874"/>
                <a:gd name="connsiteY8" fmla="*/ 2376258 h 2376258"/>
                <a:gd name="connsiteX9" fmla="*/ 775910 w 2510874"/>
                <a:gd name="connsiteY9" fmla="*/ 1468606 h 2376258"/>
                <a:gd name="connsiteX10" fmla="*/ 0 w 2510874"/>
                <a:gd name="connsiteY10" fmla="*/ 907650 h 2376258"/>
                <a:gd name="connsiteX0" fmla="*/ 0 w 2510874"/>
                <a:gd name="connsiteY0" fmla="*/ 907650 h 2376258"/>
                <a:gd name="connsiteX1" fmla="*/ 740412 w 2510874"/>
                <a:gd name="connsiteY1" fmla="*/ 629361 h 2376258"/>
                <a:gd name="connsiteX2" fmla="*/ 1255437 w 2510874"/>
                <a:gd name="connsiteY2" fmla="*/ 0 h 2376258"/>
                <a:gd name="connsiteX3" fmla="*/ 1820158 w 2510874"/>
                <a:gd name="connsiteY3" fmla="*/ 639299 h 2376258"/>
                <a:gd name="connsiteX4" fmla="*/ 2510874 w 2510874"/>
                <a:gd name="connsiteY4" fmla="*/ 907650 h 2376258"/>
                <a:gd name="connsiteX5" fmla="*/ 2092773 w 2510874"/>
                <a:gd name="connsiteY5" fmla="*/ 1558058 h 2376258"/>
                <a:gd name="connsiteX6" fmla="*/ 2031340 w 2510874"/>
                <a:gd name="connsiteY6" fmla="*/ 2376258 h 2376258"/>
                <a:gd name="connsiteX7" fmla="*/ 1255437 w 2510874"/>
                <a:gd name="connsiteY7" fmla="*/ 1815292 h 2376258"/>
                <a:gd name="connsiteX8" fmla="*/ 479534 w 2510874"/>
                <a:gd name="connsiteY8" fmla="*/ 2376258 h 2376258"/>
                <a:gd name="connsiteX9" fmla="*/ 775910 w 2510874"/>
                <a:gd name="connsiteY9" fmla="*/ 1468606 h 2376258"/>
                <a:gd name="connsiteX10" fmla="*/ 0 w 2510874"/>
                <a:gd name="connsiteY10" fmla="*/ 907650 h 2376258"/>
                <a:gd name="connsiteX0" fmla="*/ 0 w 2510874"/>
                <a:gd name="connsiteY0" fmla="*/ 907650 h 2376258"/>
                <a:gd name="connsiteX1" fmla="*/ 740412 w 2510874"/>
                <a:gd name="connsiteY1" fmla="*/ 629361 h 2376258"/>
                <a:gd name="connsiteX2" fmla="*/ 1255437 w 2510874"/>
                <a:gd name="connsiteY2" fmla="*/ 0 h 2376258"/>
                <a:gd name="connsiteX3" fmla="*/ 1820158 w 2510874"/>
                <a:gd name="connsiteY3" fmla="*/ 639299 h 2376258"/>
                <a:gd name="connsiteX4" fmla="*/ 2510874 w 2510874"/>
                <a:gd name="connsiteY4" fmla="*/ 907650 h 2376258"/>
                <a:gd name="connsiteX5" fmla="*/ 2092773 w 2510874"/>
                <a:gd name="connsiteY5" fmla="*/ 1558058 h 2376258"/>
                <a:gd name="connsiteX6" fmla="*/ 2031340 w 2510874"/>
                <a:gd name="connsiteY6" fmla="*/ 2376258 h 2376258"/>
                <a:gd name="connsiteX7" fmla="*/ 1255437 w 2510874"/>
                <a:gd name="connsiteY7" fmla="*/ 1815292 h 2376258"/>
                <a:gd name="connsiteX8" fmla="*/ 479534 w 2510874"/>
                <a:gd name="connsiteY8" fmla="*/ 2376258 h 2376258"/>
                <a:gd name="connsiteX9" fmla="*/ 437980 w 2510874"/>
                <a:gd name="connsiteY9" fmla="*/ 1548120 h 2376258"/>
                <a:gd name="connsiteX10" fmla="*/ 0 w 2510874"/>
                <a:gd name="connsiteY10" fmla="*/ 907650 h 2376258"/>
                <a:gd name="connsiteX0" fmla="*/ 0 w 2510874"/>
                <a:gd name="connsiteY0" fmla="*/ 907650 h 2376258"/>
                <a:gd name="connsiteX1" fmla="*/ 740412 w 2510874"/>
                <a:gd name="connsiteY1" fmla="*/ 629361 h 2376258"/>
                <a:gd name="connsiteX2" fmla="*/ 1255437 w 2510874"/>
                <a:gd name="connsiteY2" fmla="*/ 0 h 2376258"/>
                <a:gd name="connsiteX3" fmla="*/ 1820158 w 2510874"/>
                <a:gd name="connsiteY3" fmla="*/ 639299 h 2376258"/>
                <a:gd name="connsiteX4" fmla="*/ 2510874 w 2510874"/>
                <a:gd name="connsiteY4" fmla="*/ 907650 h 2376258"/>
                <a:gd name="connsiteX5" fmla="*/ 2092773 w 2510874"/>
                <a:gd name="connsiteY5" fmla="*/ 1558058 h 2376258"/>
                <a:gd name="connsiteX6" fmla="*/ 2031340 w 2510874"/>
                <a:gd name="connsiteY6" fmla="*/ 2376258 h 2376258"/>
                <a:gd name="connsiteX7" fmla="*/ 1275315 w 2510874"/>
                <a:gd name="connsiteY7" fmla="*/ 2053831 h 2376258"/>
                <a:gd name="connsiteX8" fmla="*/ 479534 w 2510874"/>
                <a:gd name="connsiteY8" fmla="*/ 2376258 h 2376258"/>
                <a:gd name="connsiteX9" fmla="*/ 437980 w 2510874"/>
                <a:gd name="connsiteY9" fmla="*/ 1548120 h 2376258"/>
                <a:gd name="connsiteX10" fmla="*/ 0 w 2510874"/>
                <a:gd name="connsiteY10" fmla="*/ 907650 h 237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10874" h="2376258">
                  <a:moveTo>
                    <a:pt x="0" y="907650"/>
                  </a:moveTo>
                  <a:lnTo>
                    <a:pt x="740412" y="629361"/>
                  </a:lnTo>
                  <a:lnTo>
                    <a:pt x="1255437" y="0"/>
                  </a:lnTo>
                  <a:lnTo>
                    <a:pt x="1820158" y="639299"/>
                  </a:lnTo>
                  <a:lnTo>
                    <a:pt x="2510874" y="907650"/>
                  </a:lnTo>
                  <a:lnTo>
                    <a:pt x="2092773" y="1558058"/>
                  </a:lnTo>
                  <a:lnTo>
                    <a:pt x="2031340" y="2376258"/>
                  </a:lnTo>
                  <a:lnTo>
                    <a:pt x="1275315" y="2053831"/>
                  </a:lnTo>
                  <a:lnTo>
                    <a:pt x="479534" y="2376258"/>
                  </a:lnTo>
                  <a:lnTo>
                    <a:pt x="437980" y="1548120"/>
                  </a:lnTo>
                  <a:lnTo>
                    <a:pt x="0" y="907650"/>
                  </a:lnTo>
                  <a:close/>
                </a:path>
              </a:pathLst>
            </a:custGeom>
            <a:solidFill>
              <a:srgbClr val="65F7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9023" y="1546426"/>
              <a:ext cx="219643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сориентироваться</a:t>
              </a:r>
            </a:p>
            <a:p>
              <a:pPr algn="ctr"/>
              <a:r>
                <a:rPr lang="ru-RU" dirty="0" smtClean="0"/>
                <a:t> в выборе будущей</a:t>
              </a:r>
            </a:p>
            <a:p>
              <a:pPr algn="ctr"/>
              <a:r>
                <a:rPr lang="ru-RU" dirty="0" smtClean="0"/>
                <a:t>профессии</a:t>
              </a:r>
              <a:endParaRPr lang="ru-RU" dirty="0"/>
            </a:p>
          </p:txBody>
        </p:sp>
      </p:grpSp>
      <p:sp>
        <p:nvSpPr>
          <p:cNvPr id="5" name="Овал 4"/>
          <p:cNvSpPr/>
          <p:nvPr/>
        </p:nvSpPr>
        <p:spPr>
          <a:xfrm>
            <a:off x="2915816" y="224644"/>
            <a:ext cx="3240360" cy="237626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2075">
            <a:solidFill>
              <a:srgbClr val="FFFF00"/>
            </a:solidFill>
            <a:prstDash val="sysDot"/>
          </a:ln>
          <a:effectLst>
            <a:outerShdw blurRad="76200" dist="63500" dir="2700000" algn="tl" rotWithShape="0">
              <a:srgbClr val="00206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B587C">
                    <a:shade val="75000"/>
                  </a:srgbClr>
                </a:solidFill>
                <a:ea typeface="+mj-ea"/>
                <a:cs typeface="+mj-cs"/>
              </a:rPr>
              <a:t>Интересы и увлечения в 9 Б классе</a:t>
            </a:r>
            <a:endParaRPr lang="ru-RU" sz="1200" b="1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304670" y="764704"/>
            <a:ext cx="2597150" cy="2451100"/>
            <a:chOff x="318666" y="764704"/>
            <a:chExt cx="2597150" cy="2451100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66" y="764704"/>
              <a:ext cx="2597150" cy="2451100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>
              <a:outerShdw blurRad="101600" dist="63500" dir="2700000" algn="ctr" rotWithShape="0">
                <a:schemeClr val="accent3">
                  <a:lumMod val="50000"/>
                </a:scheme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695253" y="1759420"/>
              <a:ext cx="18934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B9370F"/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</a:rPr>
                <a:t>Помогают</a:t>
              </a:r>
              <a:endParaRPr lang="ru-RU" sz="2400" b="1" dirty="0">
                <a:solidFill>
                  <a:srgbClr val="B9370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339540" y="764704"/>
            <a:ext cx="2597150" cy="2451100"/>
            <a:chOff x="6339540" y="764704"/>
            <a:chExt cx="2597150" cy="2451100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9540" y="764704"/>
              <a:ext cx="2597150" cy="2451100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>
              <a:outerShdw blurRad="101600" dist="63500" dir="2700000" algn="ctr" rotWithShape="0">
                <a:schemeClr val="accent3">
                  <a:lumMod val="50000"/>
                </a:schemeClr>
              </a:outerShdw>
            </a:effec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6512646" y="1628800"/>
              <a:ext cx="225093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2400" b="1" dirty="0" smtClean="0">
                  <a:solidFill>
                    <a:srgbClr val="B9370F"/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</a:rPr>
                <a:t>Определяют</a:t>
              </a:r>
              <a:endParaRPr lang="ru-RU" sz="2400" b="1" dirty="0">
                <a:solidFill>
                  <a:srgbClr val="B9370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04937" y="3861048"/>
            <a:ext cx="2597150" cy="2451100"/>
            <a:chOff x="404937" y="3861048"/>
            <a:chExt cx="2597150" cy="2451100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937" y="3861048"/>
              <a:ext cx="2597150" cy="2451100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>
              <a:outerShdw blurRad="101600" dist="63500" dir="2700000" algn="ctr" rotWithShape="0">
                <a:schemeClr val="accent3">
                  <a:lumMod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756778" y="4675306"/>
              <a:ext cx="19928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2400" b="1" dirty="0" smtClean="0">
                  <a:solidFill>
                    <a:srgbClr val="B9370F"/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</a:rPr>
                <a:t>Развивают</a:t>
              </a:r>
              <a:endParaRPr lang="ru-RU" sz="2400" b="1" dirty="0">
                <a:solidFill>
                  <a:srgbClr val="B9370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513083" y="3525719"/>
            <a:ext cx="2597150" cy="2451100"/>
            <a:chOff x="3509330" y="3528189"/>
            <a:chExt cx="2597150" cy="24511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9330" y="3528189"/>
              <a:ext cx="2597150" cy="2451100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>
              <a:outerShdw blurRad="101600" dist="63500" dir="2700000" algn="ctr" rotWithShape="0">
                <a:schemeClr val="accent3">
                  <a:lumMod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3861171" y="4444473"/>
              <a:ext cx="19030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2400" b="1" dirty="0" smtClean="0">
                  <a:solidFill>
                    <a:srgbClr val="B9370F"/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</a:rPr>
                <a:t>Приучают</a:t>
              </a:r>
              <a:endParaRPr lang="ru-RU" sz="2400" b="1" dirty="0">
                <a:solidFill>
                  <a:srgbClr val="B9370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290726" y="3680589"/>
            <a:ext cx="2597150" cy="2451100"/>
            <a:chOff x="6290726" y="3680589"/>
            <a:chExt cx="2597150" cy="245110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0726" y="3680589"/>
              <a:ext cx="2597150" cy="2451100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>
              <a:outerShdw blurRad="101600" dist="63500" dir="2700000" algn="ctr" rotWithShape="0">
                <a:schemeClr val="accent3">
                  <a:lumMod val="50000"/>
                </a:schemeClr>
              </a:outerShdw>
            </a:effec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6524746" y="4517650"/>
              <a:ext cx="212910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2000" b="1" dirty="0" smtClean="0">
                  <a:solidFill>
                    <a:srgbClr val="B9370F"/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</a:rPr>
                <a:t>Способствуют</a:t>
              </a:r>
              <a:endParaRPr lang="ru-RU" sz="2000" b="1" dirty="0">
                <a:solidFill>
                  <a:srgbClr val="B9370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665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Задание командам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628800"/>
            <a:ext cx="806489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dirty="0" smtClean="0">
                <a:solidFill>
                  <a:srgbClr val="002060"/>
                </a:solidFill>
                <a:latin typeface="Calibri"/>
              </a:rPr>
              <a:t>Создать рисунок </a:t>
            </a:r>
            <a:r>
              <a:rPr lang="ru-RU" sz="4400" b="1" dirty="0">
                <a:solidFill>
                  <a:srgbClr val="002060"/>
                </a:solidFill>
                <a:latin typeface="Calibri"/>
              </a:rPr>
              <a:t>на патриотическую </a:t>
            </a:r>
            <a:r>
              <a:rPr lang="ru-RU" sz="4400" b="1" dirty="0" smtClean="0">
                <a:solidFill>
                  <a:srgbClr val="002060"/>
                </a:solidFill>
                <a:latin typeface="Calibri"/>
              </a:rPr>
              <a:t>тему, </a:t>
            </a:r>
          </a:p>
          <a:p>
            <a:pPr lvl="0"/>
            <a:r>
              <a:rPr lang="ru-RU" sz="4400" b="1" dirty="0" smtClean="0">
                <a:solidFill>
                  <a:srgbClr val="002060"/>
                </a:solidFill>
                <a:latin typeface="Calibri"/>
              </a:rPr>
              <a:t>клипарт.</a:t>
            </a:r>
          </a:p>
          <a:p>
            <a:pPr lvl="0"/>
            <a:r>
              <a:rPr lang="ru-RU" sz="44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lvl="0"/>
            <a:r>
              <a:rPr lang="ru-RU" sz="3600" dirty="0" smtClean="0">
                <a:solidFill>
                  <a:prstClr val="black"/>
                </a:solidFill>
                <a:latin typeface="Calibri"/>
              </a:rPr>
              <a:t>Характеристика рисунка: </a:t>
            </a:r>
            <a:r>
              <a:rPr lang="ru-RU" sz="3600" dirty="0">
                <a:solidFill>
                  <a:prstClr val="black"/>
                </a:solidFill>
                <a:latin typeface="Calibri"/>
              </a:rPr>
              <a:t>лаконичность, ясность, узнаваемость.</a:t>
            </a:r>
          </a:p>
        </p:txBody>
      </p:sp>
    </p:spTree>
    <p:extLst>
      <p:ext uri="{BB962C8B-B14F-4D97-AF65-F5344CB8AC3E}">
        <p14:creationId xmlns:p14="http://schemas.microsoft.com/office/powerpoint/2010/main" val="11945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5-конечная звезда 25"/>
          <p:cNvSpPr/>
          <p:nvPr/>
        </p:nvSpPr>
        <p:spPr>
          <a:xfrm>
            <a:off x="6522910" y="281439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справляться с трудностями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5-конечная звезда 25"/>
          <p:cNvSpPr/>
          <p:nvPr/>
        </p:nvSpPr>
        <p:spPr>
          <a:xfrm>
            <a:off x="3388571" y="3573016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Российскую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культуру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5-конечная звезда 25"/>
          <p:cNvSpPr/>
          <p:nvPr/>
        </p:nvSpPr>
        <p:spPr>
          <a:xfrm>
            <a:off x="546854" y="3148980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уверенность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будущем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каждого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мирного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человека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5-конечная звезда 25"/>
          <p:cNvSpPr/>
          <p:nvPr/>
        </p:nvSpPr>
        <p:spPr>
          <a:xfrm>
            <a:off x="116910" y="441682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счастливую жизнь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без войн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2771800" y="424441"/>
            <a:ext cx="3744416" cy="2088232"/>
          </a:xfrm>
          <a:custGeom>
            <a:avLst/>
            <a:gdLst>
              <a:gd name="connsiteX0" fmla="*/ 526798 w 2230368"/>
              <a:gd name="connsiteY0" fmla="*/ 139147 h 1858617"/>
              <a:gd name="connsiteX1" fmla="*/ 526798 w 2230368"/>
              <a:gd name="connsiteY1" fmla="*/ 139147 h 1858617"/>
              <a:gd name="connsiteX2" fmla="*/ 596372 w 2230368"/>
              <a:gd name="connsiteY2" fmla="*/ 89452 h 1858617"/>
              <a:gd name="connsiteX3" fmla="*/ 675885 w 2230368"/>
              <a:gd name="connsiteY3" fmla="*/ 59634 h 1858617"/>
              <a:gd name="connsiteX4" fmla="*/ 765337 w 2230368"/>
              <a:gd name="connsiteY4" fmla="*/ 29817 h 1858617"/>
              <a:gd name="connsiteX5" fmla="*/ 824972 w 2230368"/>
              <a:gd name="connsiteY5" fmla="*/ 9939 h 1858617"/>
              <a:gd name="connsiteX6" fmla="*/ 884607 w 2230368"/>
              <a:gd name="connsiteY6" fmla="*/ 0 h 1858617"/>
              <a:gd name="connsiteX7" fmla="*/ 1013816 w 2230368"/>
              <a:gd name="connsiteY7" fmla="*/ 9939 h 1858617"/>
              <a:gd name="connsiteX8" fmla="*/ 1023755 w 2230368"/>
              <a:gd name="connsiteY8" fmla="*/ 39756 h 1858617"/>
              <a:gd name="connsiteX9" fmla="*/ 1053572 w 2230368"/>
              <a:gd name="connsiteY9" fmla="*/ 69574 h 1858617"/>
              <a:gd name="connsiteX10" fmla="*/ 1063511 w 2230368"/>
              <a:gd name="connsiteY10" fmla="*/ 218661 h 1858617"/>
              <a:gd name="connsiteX11" fmla="*/ 1073450 w 2230368"/>
              <a:gd name="connsiteY11" fmla="*/ 288234 h 1858617"/>
              <a:gd name="connsiteX12" fmla="*/ 1103268 w 2230368"/>
              <a:gd name="connsiteY12" fmla="*/ 298174 h 1858617"/>
              <a:gd name="connsiteX13" fmla="*/ 1172842 w 2230368"/>
              <a:gd name="connsiteY13" fmla="*/ 308113 h 1858617"/>
              <a:gd name="connsiteX14" fmla="*/ 1232476 w 2230368"/>
              <a:gd name="connsiteY14" fmla="*/ 318052 h 1858617"/>
              <a:gd name="connsiteX15" fmla="*/ 1371624 w 2230368"/>
              <a:gd name="connsiteY15" fmla="*/ 347869 h 1858617"/>
              <a:gd name="connsiteX16" fmla="*/ 1461076 w 2230368"/>
              <a:gd name="connsiteY16" fmla="*/ 377687 h 1858617"/>
              <a:gd name="connsiteX17" fmla="*/ 1570407 w 2230368"/>
              <a:gd name="connsiteY17" fmla="*/ 357808 h 1858617"/>
              <a:gd name="connsiteX18" fmla="*/ 1600224 w 2230368"/>
              <a:gd name="connsiteY18" fmla="*/ 347869 h 1858617"/>
              <a:gd name="connsiteX19" fmla="*/ 2047485 w 2230368"/>
              <a:gd name="connsiteY19" fmla="*/ 367747 h 1858617"/>
              <a:gd name="connsiteX20" fmla="*/ 2097181 w 2230368"/>
              <a:gd name="connsiteY20" fmla="*/ 387626 h 1858617"/>
              <a:gd name="connsiteX21" fmla="*/ 2126998 w 2230368"/>
              <a:gd name="connsiteY21" fmla="*/ 407504 h 1858617"/>
              <a:gd name="connsiteX22" fmla="*/ 2146876 w 2230368"/>
              <a:gd name="connsiteY22" fmla="*/ 457200 h 1858617"/>
              <a:gd name="connsiteX23" fmla="*/ 2176694 w 2230368"/>
              <a:gd name="connsiteY23" fmla="*/ 596347 h 1858617"/>
              <a:gd name="connsiteX24" fmla="*/ 2156816 w 2230368"/>
              <a:gd name="connsiteY24" fmla="*/ 715617 h 1858617"/>
              <a:gd name="connsiteX25" fmla="*/ 2146876 w 2230368"/>
              <a:gd name="connsiteY25" fmla="*/ 745434 h 1858617"/>
              <a:gd name="connsiteX26" fmla="*/ 2136937 w 2230368"/>
              <a:gd name="connsiteY26" fmla="*/ 795130 h 1858617"/>
              <a:gd name="connsiteX27" fmla="*/ 2156816 w 2230368"/>
              <a:gd name="connsiteY27" fmla="*/ 993913 h 1858617"/>
              <a:gd name="connsiteX28" fmla="*/ 2166755 w 2230368"/>
              <a:gd name="connsiteY28" fmla="*/ 1033669 h 1858617"/>
              <a:gd name="connsiteX29" fmla="*/ 2196572 w 2230368"/>
              <a:gd name="connsiteY29" fmla="*/ 1063487 h 1858617"/>
              <a:gd name="connsiteX30" fmla="*/ 2216450 w 2230368"/>
              <a:gd name="connsiteY30" fmla="*/ 1113182 h 1858617"/>
              <a:gd name="connsiteX31" fmla="*/ 2206511 w 2230368"/>
              <a:gd name="connsiteY31" fmla="*/ 1311965 h 1858617"/>
              <a:gd name="connsiteX32" fmla="*/ 2067363 w 2230368"/>
              <a:gd name="connsiteY32" fmla="*/ 1381539 h 1858617"/>
              <a:gd name="connsiteX33" fmla="*/ 2027607 w 2230368"/>
              <a:gd name="connsiteY33" fmla="*/ 1391478 h 1858617"/>
              <a:gd name="connsiteX34" fmla="*/ 1938155 w 2230368"/>
              <a:gd name="connsiteY34" fmla="*/ 1421295 h 1858617"/>
              <a:gd name="connsiteX35" fmla="*/ 1908337 w 2230368"/>
              <a:gd name="connsiteY35" fmla="*/ 1431234 h 1858617"/>
              <a:gd name="connsiteX36" fmla="*/ 1888459 w 2230368"/>
              <a:gd name="connsiteY36" fmla="*/ 1451113 h 1858617"/>
              <a:gd name="connsiteX37" fmla="*/ 1828824 w 2230368"/>
              <a:gd name="connsiteY37" fmla="*/ 1490869 h 1858617"/>
              <a:gd name="connsiteX38" fmla="*/ 1818885 w 2230368"/>
              <a:gd name="connsiteY38" fmla="*/ 1639956 h 1858617"/>
              <a:gd name="connsiteX39" fmla="*/ 1779129 w 2230368"/>
              <a:gd name="connsiteY39" fmla="*/ 1659834 h 1858617"/>
              <a:gd name="connsiteX40" fmla="*/ 1441198 w 2230368"/>
              <a:gd name="connsiteY40" fmla="*/ 1649895 h 1858617"/>
              <a:gd name="connsiteX41" fmla="*/ 1411381 w 2230368"/>
              <a:gd name="connsiteY41" fmla="*/ 1639956 h 1858617"/>
              <a:gd name="connsiteX42" fmla="*/ 1361685 w 2230368"/>
              <a:gd name="connsiteY42" fmla="*/ 1649895 h 1858617"/>
              <a:gd name="connsiteX43" fmla="*/ 1321929 w 2230368"/>
              <a:gd name="connsiteY43" fmla="*/ 1699591 h 1858617"/>
              <a:gd name="connsiteX44" fmla="*/ 1272233 w 2230368"/>
              <a:gd name="connsiteY44" fmla="*/ 1749287 h 1858617"/>
              <a:gd name="connsiteX45" fmla="*/ 1242416 w 2230368"/>
              <a:gd name="connsiteY45" fmla="*/ 1769165 h 1858617"/>
              <a:gd name="connsiteX46" fmla="*/ 1192720 w 2230368"/>
              <a:gd name="connsiteY46" fmla="*/ 1818861 h 1858617"/>
              <a:gd name="connsiteX47" fmla="*/ 1093329 w 2230368"/>
              <a:gd name="connsiteY47" fmla="*/ 1858617 h 1858617"/>
              <a:gd name="connsiteX48" fmla="*/ 844850 w 2230368"/>
              <a:gd name="connsiteY48" fmla="*/ 1848678 h 1858617"/>
              <a:gd name="connsiteX49" fmla="*/ 815033 w 2230368"/>
              <a:gd name="connsiteY49" fmla="*/ 1838739 h 1858617"/>
              <a:gd name="connsiteX50" fmla="*/ 765337 w 2230368"/>
              <a:gd name="connsiteY50" fmla="*/ 1818861 h 1858617"/>
              <a:gd name="connsiteX51" fmla="*/ 705703 w 2230368"/>
              <a:gd name="connsiteY51" fmla="*/ 1789043 h 1858617"/>
              <a:gd name="connsiteX52" fmla="*/ 596372 w 2230368"/>
              <a:gd name="connsiteY52" fmla="*/ 1669774 h 1858617"/>
              <a:gd name="connsiteX53" fmla="*/ 566555 w 2230368"/>
              <a:gd name="connsiteY53" fmla="*/ 1620078 h 1858617"/>
              <a:gd name="connsiteX54" fmla="*/ 526798 w 2230368"/>
              <a:gd name="connsiteY54" fmla="*/ 1580321 h 1858617"/>
              <a:gd name="connsiteX55" fmla="*/ 298198 w 2230368"/>
              <a:gd name="connsiteY55" fmla="*/ 1570382 h 1858617"/>
              <a:gd name="connsiteX56" fmla="*/ 188868 w 2230368"/>
              <a:gd name="connsiteY56" fmla="*/ 1550504 h 1858617"/>
              <a:gd name="connsiteX57" fmla="*/ 109355 w 2230368"/>
              <a:gd name="connsiteY57" fmla="*/ 1510747 h 1858617"/>
              <a:gd name="connsiteX58" fmla="*/ 89476 w 2230368"/>
              <a:gd name="connsiteY58" fmla="*/ 1470991 h 1858617"/>
              <a:gd name="connsiteX59" fmla="*/ 59659 w 2230368"/>
              <a:gd name="connsiteY59" fmla="*/ 1431234 h 1858617"/>
              <a:gd name="connsiteX60" fmla="*/ 49720 w 2230368"/>
              <a:gd name="connsiteY60" fmla="*/ 1381539 h 1858617"/>
              <a:gd name="connsiteX61" fmla="*/ 29842 w 2230368"/>
              <a:gd name="connsiteY61" fmla="*/ 1321904 h 1858617"/>
              <a:gd name="connsiteX62" fmla="*/ 39781 w 2230368"/>
              <a:gd name="connsiteY62" fmla="*/ 1192695 h 1858617"/>
              <a:gd name="connsiteX63" fmla="*/ 49720 w 2230368"/>
              <a:gd name="connsiteY63" fmla="*/ 1152939 h 1858617"/>
              <a:gd name="connsiteX64" fmla="*/ 39781 w 2230368"/>
              <a:gd name="connsiteY64" fmla="*/ 954156 h 1858617"/>
              <a:gd name="connsiteX65" fmla="*/ 9963 w 2230368"/>
              <a:gd name="connsiteY65" fmla="*/ 924339 h 1858617"/>
              <a:gd name="connsiteX66" fmla="*/ 24 w 2230368"/>
              <a:gd name="connsiteY66" fmla="*/ 874643 h 1858617"/>
              <a:gd name="connsiteX67" fmla="*/ 9963 w 2230368"/>
              <a:gd name="connsiteY67" fmla="*/ 715617 h 1858617"/>
              <a:gd name="connsiteX68" fmla="*/ 39781 w 2230368"/>
              <a:gd name="connsiteY68" fmla="*/ 685800 h 1858617"/>
              <a:gd name="connsiteX69" fmla="*/ 109355 w 2230368"/>
              <a:gd name="connsiteY69" fmla="*/ 646043 h 1858617"/>
              <a:gd name="connsiteX70" fmla="*/ 149111 w 2230368"/>
              <a:gd name="connsiteY70" fmla="*/ 636104 h 1858617"/>
              <a:gd name="connsiteX71" fmla="*/ 188868 w 2230368"/>
              <a:gd name="connsiteY71" fmla="*/ 367747 h 1858617"/>
              <a:gd name="connsiteX72" fmla="*/ 238563 w 2230368"/>
              <a:gd name="connsiteY72" fmla="*/ 318052 h 1858617"/>
              <a:gd name="connsiteX73" fmla="*/ 258442 w 2230368"/>
              <a:gd name="connsiteY73" fmla="*/ 298174 h 1858617"/>
              <a:gd name="connsiteX74" fmla="*/ 308137 w 2230368"/>
              <a:gd name="connsiteY74" fmla="*/ 288234 h 1858617"/>
              <a:gd name="connsiteX75" fmla="*/ 337955 w 2230368"/>
              <a:gd name="connsiteY75" fmla="*/ 278295 h 1858617"/>
              <a:gd name="connsiteX76" fmla="*/ 377711 w 2230368"/>
              <a:gd name="connsiteY76" fmla="*/ 218661 h 1858617"/>
              <a:gd name="connsiteX77" fmla="*/ 397590 w 2230368"/>
              <a:gd name="connsiteY77" fmla="*/ 188843 h 1858617"/>
              <a:gd name="connsiteX78" fmla="*/ 457224 w 2230368"/>
              <a:gd name="connsiteY78" fmla="*/ 159026 h 1858617"/>
              <a:gd name="connsiteX79" fmla="*/ 487042 w 2230368"/>
              <a:gd name="connsiteY79" fmla="*/ 149087 h 1858617"/>
              <a:gd name="connsiteX80" fmla="*/ 526798 w 2230368"/>
              <a:gd name="connsiteY80" fmla="*/ 139147 h 1858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2230368" h="1858617">
                <a:moveTo>
                  <a:pt x="526798" y="139147"/>
                </a:moveTo>
                <a:lnTo>
                  <a:pt x="526798" y="139147"/>
                </a:lnTo>
                <a:cubicBezTo>
                  <a:pt x="549989" y="122582"/>
                  <a:pt x="572328" y="104753"/>
                  <a:pt x="596372" y="89452"/>
                </a:cubicBezTo>
                <a:cubicBezTo>
                  <a:pt x="636000" y="64235"/>
                  <a:pt x="633138" y="72458"/>
                  <a:pt x="675885" y="59634"/>
                </a:cubicBezTo>
                <a:lnTo>
                  <a:pt x="765337" y="29817"/>
                </a:lnTo>
                <a:cubicBezTo>
                  <a:pt x="785215" y="23191"/>
                  <a:pt x="804304" y="13384"/>
                  <a:pt x="824972" y="9939"/>
                </a:cubicBezTo>
                <a:lnTo>
                  <a:pt x="884607" y="0"/>
                </a:lnTo>
                <a:cubicBezTo>
                  <a:pt x="927677" y="3313"/>
                  <a:pt x="972281" y="-1928"/>
                  <a:pt x="1013816" y="9939"/>
                </a:cubicBezTo>
                <a:cubicBezTo>
                  <a:pt x="1023890" y="12817"/>
                  <a:pt x="1017944" y="31039"/>
                  <a:pt x="1023755" y="39756"/>
                </a:cubicBezTo>
                <a:cubicBezTo>
                  <a:pt x="1031552" y="51451"/>
                  <a:pt x="1043633" y="59635"/>
                  <a:pt x="1053572" y="69574"/>
                </a:cubicBezTo>
                <a:cubicBezTo>
                  <a:pt x="1056885" y="119270"/>
                  <a:pt x="1059002" y="169060"/>
                  <a:pt x="1063511" y="218661"/>
                </a:cubicBezTo>
                <a:cubicBezTo>
                  <a:pt x="1065632" y="241991"/>
                  <a:pt x="1062973" y="267281"/>
                  <a:pt x="1073450" y="288234"/>
                </a:cubicBezTo>
                <a:cubicBezTo>
                  <a:pt x="1078136" y="297605"/>
                  <a:pt x="1092994" y="296119"/>
                  <a:pt x="1103268" y="298174"/>
                </a:cubicBezTo>
                <a:cubicBezTo>
                  <a:pt x="1126240" y="302769"/>
                  <a:pt x="1149688" y="304551"/>
                  <a:pt x="1172842" y="308113"/>
                </a:cubicBezTo>
                <a:cubicBezTo>
                  <a:pt x="1192760" y="311177"/>
                  <a:pt x="1212715" y="314100"/>
                  <a:pt x="1232476" y="318052"/>
                </a:cubicBezTo>
                <a:cubicBezTo>
                  <a:pt x="1278990" y="327355"/>
                  <a:pt x="1325725" y="335895"/>
                  <a:pt x="1371624" y="347869"/>
                </a:cubicBezTo>
                <a:cubicBezTo>
                  <a:pt x="1402036" y="355803"/>
                  <a:pt x="1461076" y="377687"/>
                  <a:pt x="1461076" y="377687"/>
                </a:cubicBezTo>
                <a:cubicBezTo>
                  <a:pt x="1487649" y="373258"/>
                  <a:pt x="1542633" y="364751"/>
                  <a:pt x="1570407" y="357808"/>
                </a:cubicBezTo>
                <a:cubicBezTo>
                  <a:pt x="1580571" y="355267"/>
                  <a:pt x="1590285" y="351182"/>
                  <a:pt x="1600224" y="347869"/>
                </a:cubicBezTo>
                <a:cubicBezTo>
                  <a:pt x="1772965" y="351982"/>
                  <a:pt x="1904830" y="314250"/>
                  <a:pt x="2047485" y="367747"/>
                </a:cubicBezTo>
                <a:cubicBezTo>
                  <a:pt x="2064190" y="374012"/>
                  <a:pt x="2081223" y="379647"/>
                  <a:pt x="2097181" y="387626"/>
                </a:cubicBezTo>
                <a:cubicBezTo>
                  <a:pt x="2107865" y="392968"/>
                  <a:pt x="2117059" y="400878"/>
                  <a:pt x="2126998" y="407504"/>
                </a:cubicBezTo>
                <a:cubicBezTo>
                  <a:pt x="2133624" y="424069"/>
                  <a:pt x="2142549" y="439891"/>
                  <a:pt x="2146876" y="457200"/>
                </a:cubicBezTo>
                <a:cubicBezTo>
                  <a:pt x="2201257" y="674720"/>
                  <a:pt x="2145813" y="503705"/>
                  <a:pt x="2176694" y="596347"/>
                </a:cubicBezTo>
                <a:cubicBezTo>
                  <a:pt x="2170068" y="636104"/>
                  <a:pt x="2164721" y="676095"/>
                  <a:pt x="2156816" y="715617"/>
                </a:cubicBezTo>
                <a:cubicBezTo>
                  <a:pt x="2154761" y="725890"/>
                  <a:pt x="2149417" y="735270"/>
                  <a:pt x="2146876" y="745434"/>
                </a:cubicBezTo>
                <a:cubicBezTo>
                  <a:pt x="2142779" y="761823"/>
                  <a:pt x="2140250" y="778565"/>
                  <a:pt x="2136937" y="795130"/>
                </a:cubicBezTo>
                <a:cubicBezTo>
                  <a:pt x="2143563" y="861391"/>
                  <a:pt x="2148556" y="927836"/>
                  <a:pt x="2156816" y="993913"/>
                </a:cubicBezTo>
                <a:cubicBezTo>
                  <a:pt x="2158510" y="1007467"/>
                  <a:pt x="2159978" y="1021809"/>
                  <a:pt x="2166755" y="1033669"/>
                </a:cubicBezTo>
                <a:cubicBezTo>
                  <a:pt x="2173729" y="1045873"/>
                  <a:pt x="2186633" y="1053548"/>
                  <a:pt x="2196572" y="1063487"/>
                </a:cubicBezTo>
                <a:cubicBezTo>
                  <a:pt x="2203198" y="1080052"/>
                  <a:pt x="2210808" y="1096257"/>
                  <a:pt x="2216450" y="1113182"/>
                </a:cubicBezTo>
                <a:cubicBezTo>
                  <a:pt x="2237597" y="1176622"/>
                  <a:pt x="2234930" y="1249444"/>
                  <a:pt x="2206511" y="1311965"/>
                </a:cubicBezTo>
                <a:cubicBezTo>
                  <a:pt x="2177681" y="1375390"/>
                  <a:pt x="2119041" y="1371203"/>
                  <a:pt x="2067363" y="1381539"/>
                </a:cubicBezTo>
                <a:cubicBezTo>
                  <a:pt x="2053968" y="1384218"/>
                  <a:pt x="2040691" y="1387553"/>
                  <a:pt x="2027607" y="1391478"/>
                </a:cubicBezTo>
                <a:cubicBezTo>
                  <a:pt x="2027590" y="1391483"/>
                  <a:pt x="1953072" y="1416323"/>
                  <a:pt x="1938155" y="1421295"/>
                </a:cubicBezTo>
                <a:lnTo>
                  <a:pt x="1908337" y="1431234"/>
                </a:lnTo>
                <a:cubicBezTo>
                  <a:pt x="1901711" y="1437860"/>
                  <a:pt x="1895956" y="1445490"/>
                  <a:pt x="1888459" y="1451113"/>
                </a:cubicBezTo>
                <a:cubicBezTo>
                  <a:pt x="1869347" y="1465447"/>
                  <a:pt x="1828824" y="1490869"/>
                  <a:pt x="1828824" y="1490869"/>
                </a:cubicBezTo>
                <a:cubicBezTo>
                  <a:pt x="1825511" y="1540565"/>
                  <a:pt x="1832938" y="1592174"/>
                  <a:pt x="1818885" y="1639956"/>
                </a:cubicBezTo>
                <a:cubicBezTo>
                  <a:pt x="1814704" y="1654170"/>
                  <a:pt x="1793940" y="1659444"/>
                  <a:pt x="1779129" y="1659834"/>
                </a:cubicBezTo>
                <a:lnTo>
                  <a:pt x="1441198" y="1649895"/>
                </a:lnTo>
                <a:cubicBezTo>
                  <a:pt x="1431259" y="1646582"/>
                  <a:pt x="1421858" y="1639956"/>
                  <a:pt x="1411381" y="1639956"/>
                </a:cubicBezTo>
                <a:cubicBezTo>
                  <a:pt x="1394488" y="1639956"/>
                  <a:pt x="1377212" y="1643240"/>
                  <a:pt x="1361685" y="1649895"/>
                </a:cubicBezTo>
                <a:cubicBezTo>
                  <a:pt x="1346186" y="1656538"/>
                  <a:pt x="1330656" y="1689617"/>
                  <a:pt x="1321929" y="1699591"/>
                </a:cubicBezTo>
                <a:cubicBezTo>
                  <a:pt x="1306502" y="1717222"/>
                  <a:pt x="1291725" y="1736292"/>
                  <a:pt x="1272233" y="1749287"/>
                </a:cubicBezTo>
                <a:cubicBezTo>
                  <a:pt x="1262294" y="1755913"/>
                  <a:pt x="1251406" y="1761299"/>
                  <a:pt x="1242416" y="1769165"/>
                </a:cubicBezTo>
                <a:cubicBezTo>
                  <a:pt x="1224785" y="1784592"/>
                  <a:pt x="1213674" y="1808384"/>
                  <a:pt x="1192720" y="1818861"/>
                </a:cubicBezTo>
                <a:cubicBezTo>
                  <a:pt x="1120867" y="1854787"/>
                  <a:pt x="1154646" y="1843288"/>
                  <a:pt x="1093329" y="1858617"/>
                </a:cubicBezTo>
                <a:cubicBezTo>
                  <a:pt x="1010503" y="1855304"/>
                  <a:pt x="927532" y="1854584"/>
                  <a:pt x="844850" y="1848678"/>
                </a:cubicBezTo>
                <a:cubicBezTo>
                  <a:pt x="834400" y="1847932"/>
                  <a:pt x="824843" y="1842418"/>
                  <a:pt x="815033" y="1838739"/>
                </a:cubicBezTo>
                <a:cubicBezTo>
                  <a:pt x="798328" y="1832475"/>
                  <a:pt x="781295" y="1826840"/>
                  <a:pt x="765337" y="1818861"/>
                </a:cubicBezTo>
                <a:cubicBezTo>
                  <a:pt x="688264" y="1780324"/>
                  <a:pt x="780653" y="1814026"/>
                  <a:pt x="705703" y="1789043"/>
                </a:cubicBezTo>
                <a:cubicBezTo>
                  <a:pt x="662096" y="1745436"/>
                  <a:pt x="632471" y="1719410"/>
                  <a:pt x="596372" y="1669774"/>
                </a:cubicBezTo>
                <a:cubicBezTo>
                  <a:pt x="585010" y="1654151"/>
                  <a:pt x="575194" y="1637357"/>
                  <a:pt x="566555" y="1620078"/>
                </a:cubicBezTo>
                <a:cubicBezTo>
                  <a:pt x="551713" y="1590394"/>
                  <a:pt x="568145" y="1583502"/>
                  <a:pt x="526798" y="1580321"/>
                </a:cubicBezTo>
                <a:cubicBezTo>
                  <a:pt x="450751" y="1574471"/>
                  <a:pt x="374398" y="1573695"/>
                  <a:pt x="298198" y="1570382"/>
                </a:cubicBezTo>
                <a:cubicBezTo>
                  <a:pt x="283288" y="1568518"/>
                  <a:pt x="214608" y="1565213"/>
                  <a:pt x="188868" y="1550504"/>
                </a:cubicBezTo>
                <a:cubicBezTo>
                  <a:pt x="110023" y="1505451"/>
                  <a:pt x="188402" y="1530511"/>
                  <a:pt x="109355" y="1510747"/>
                </a:cubicBezTo>
                <a:cubicBezTo>
                  <a:pt x="102729" y="1497495"/>
                  <a:pt x="97329" y="1483555"/>
                  <a:pt x="89476" y="1470991"/>
                </a:cubicBezTo>
                <a:cubicBezTo>
                  <a:pt x="80696" y="1456944"/>
                  <a:pt x="66387" y="1446372"/>
                  <a:pt x="59659" y="1431234"/>
                </a:cubicBezTo>
                <a:cubicBezTo>
                  <a:pt x="52798" y="1415797"/>
                  <a:pt x="54165" y="1397837"/>
                  <a:pt x="49720" y="1381539"/>
                </a:cubicBezTo>
                <a:cubicBezTo>
                  <a:pt x="44207" y="1361324"/>
                  <a:pt x="29842" y="1321904"/>
                  <a:pt x="29842" y="1321904"/>
                </a:cubicBezTo>
                <a:cubicBezTo>
                  <a:pt x="33155" y="1278834"/>
                  <a:pt x="34734" y="1235596"/>
                  <a:pt x="39781" y="1192695"/>
                </a:cubicBezTo>
                <a:cubicBezTo>
                  <a:pt x="41377" y="1179129"/>
                  <a:pt x="49720" y="1166599"/>
                  <a:pt x="49720" y="1152939"/>
                </a:cubicBezTo>
                <a:cubicBezTo>
                  <a:pt x="49720" y="1086595"/>
                  <a:pt x="51149" y="1019519"/>
                  <a:pt x="39781" y="954156"/>
                </a:cubicBezTo>
                <a:cubicBezTo>
                  <a:pt x="37373" y="940308"/>
                  <a:pt x="19902" y="934278"/>
                  <a:pt x="9963" y="924339"/>
                </a:cubicBezTo>
                <a:cubicBezTo>
                  <a:pt x="6650" y="907774"/>
                  <a:pt x="24" y="891536"/>
                  <a:pt x="24" y="874643"/>
                </a:cubicBezTo>
                <a:cubicBezTo>
                  <a:pt x="24" y="821531"/>
                  <a:pt x="-979" y="767590"/>
                  <a:pt x="9963" y="715617"/>
                </a:cubicBezTo>
                <a:cubicBezTo>
                  <a:pt x="12859" y="701862"/>
                  <a:pt x="28983" y="694799"/>
                  <a:pt x="39781" y="685800"/>
                </a:cubicBezTo>
                <a:cubicBezTo>
                  <a:pt x="55513" y="672690"/>
                  <a:pt x="91674" y="652673"/>
                  <a:pt x="109355" y="646043"/>
                </a:cubicBezTo>
                <a:cubicBezTo>
                  <a:pt x="122145" y="641247"/>
                  <a:pt x="135859" y="639417"/>
                  <a:pt x="149111" y="636104"/>
                </a:cubicBezTo>
                <a:cubicBezTo>
                  <a:pt x="250614" y="568438"/>
                  <a:pt x="159622" y="640715"/>
                  <a:pt x="188868" y="367747"/>
                </a:cubicBezTo>
                <a:cubicBezTo>
                  <a:pt x="191663" y="341657"/>
                  <a:pt x="222516" y="330890"/>
                  <a:pt x="238563" y="318052"/>
                </a:cubicBezTo>
                <a:cubicBezTo>
                  <a:pt x="245880" y="312198"/>
                  <a:pt x="249829" y="301865"/>
                  <a:pt x="258442" y="298174"/>
                </a:cubicBezTo>
                <a:cubicBezTo>
                  <a:pt x="273969" y="291519"/>
                  <a:pt x="291748" y="292331"/>
                  <a:pt x="308137" y="288234"/>
                </a:cubicBezTo>
                <a:cubicBezTo>
                  <a:pt x="318301" y="285693"/>
                  <a:pt x="328016" y="281608"/>
                  <a:pt x="337955" y="278295"/>
                </a:cubicBezTo>
                <a:lnTo>
                  <a:pt x="377711" y="218661"/>
                </a:lnTo>
                <a:cubicBezTo>
                  <a:pt x="384337" y="208722"/>
                  <a:pt x="386257" y="192621"/>
                  <a:pt x="397590" y="188843"/>
                </a:cubicBezTo>
                <a:cubicBezTo>
                  <a:pt x="472539" y="163860"/>
                  <a:pt x="380152" y="197561"/>
                  <a:pt x="457224" y="159026"/>
                </a:cubicBezTo>
                <a:cubicBezTo>
                  <a:pt x="466595" y="154341"/>
                  <a:pt x="477103" y="152400"/>
                  <a:pt x="487042" y="149087"/>
                </a:cubicBezTo>
                <a:lnTo>
                  <a:pt x="526798" y="13914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53000">
                <a:schemeClr val="accent1">
                  <a:lumMod val="40000"/>
                  <a:lumOff val="60000"/>
                </a:schemeClr>
              </a:gs>
              <a:gs pos="83000">
                <a:srgbClr val="D4DEFF"/>
              </a:gs>
              <a:gs pos="100000">
                <a:srgbClr val="FFFF6D"/>
              </a:gs>
            </a:gsLst>
            <a:lin ang="16200000" scaled="1"/>
            <a:tileRect/>
          </a:gradFill>
          <a:ln w="762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Современные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художники 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˗</a:t>
            </a:r>
            <a:r>
              <a:rPr lang="ru-RU" sz="3200" b="1" dirty="0" smtClean="0">
                <a:solidFill>
                  <a:srgbClr val="002060"/>
                </a:solidFill>
              </a:rPr>
              <a:t> 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за мир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5-конечная звезда 25"/>
          <p:cNvSpPr/>
          <p:nvPr/>
        </p:nvSpPr>
        <p:spPr>
          <a:xfrm>
            <a:off x="116910" y="455272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gradFill>
            <a:gsLst>
              <a:gs pos="0">
                <a:srgbClr val="006600"/>
              </a:gs>
              <a:gs pos="53000">
                <a:schemeClr val="accent1">
                  <a:lumMod val="40000"/>
                  <a:lumOff val="60000"/>
                </a:schemeClr>
              </a:gs>
              <a:gs pos="83000">
                <a:srgbClr val="D4DEFF"/>
              </a:gs>
              <a:gs pos="100000">
                <a:srgbClr val="FFFF6D"/>
              </a:gs>
            </a:gsLst>
            <a:lin ang="5400000" scaled="0"/>
          </a:gradFill>
          <a:effectLst>
            <a:outerShdw blurRad="50800" dist="76200" dir="2700000" algn="tl" rotWithShape="0">
              <a:srgbClr val="00206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B9370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Предлагают</a:t>
            </a:r>
            <a:endParaRPr lang="ru-RU" sz="2400" b="1" dirty="0">
              <a:solidFill>
                <a:srgbClr val="B9370F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5" name="5-конечная звезда 25"/>
          <p:cNvSpPr/>
          <p:nvPr/>
        </p:nvSpPr>
        <p:spPr>
          <a:xfrm>
            <a:off x="6516216" y="281439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gradFill>
            <a:gsLst>
              <a:gs pos="0">
                <a:srgbClr val="006600"/>
              </a:gs>
              <a:gs pos="53000">
                <a:schemeClr val="accent1">
                  <a:lumMod val="40000"/>
                  <a:lumOff val="60000"/>
                </a:schemeClr>
              </a:gs>
              <a:gs pos="83000">
                <a:srgbClr val="D4DEFF"/>
              </a:gs>
              <a:gs pos="100000">
                <a:srgbClr val="FFFF6D"/>
              </a:gs>
            </a:gsLst>
            <a:lin ang="5400000" scaled="0"/>
          </a:gradFill>
          <a:effectLst>
            <a:outerShdw blurRad="50800" dist="76200" dir="2700000" algn="tl" rotWithShape="0">
              <a:srgbClr val="00206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B9370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Помогают</a:t>
            </a:r>
            <a:endParaRPr lang="ru-RU" sz="2400" b="1" dirty="0">
              <a:solidFill>
                <a:srgbClr val="B9370F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6" name="5-конечная звезда 25"/>
          <p:cNvSpPr/>
          <p:nvPr/>
        </p:nvSpPr>
        <p:spPr>
          <a:xfrm>
            <a:off x="539552" y="3140968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gradFill>
            <a:gsLst>
              <a:gs pos="0">
                <a:srgbClr val="006600"/>
              </a:gs>
              <a:gs pos="53000">
                <a:schemeClr val="accent1">
                  <a:lumMod val="40000"/>
                  <a:lumOff val="60000"/>
                </a:schemeClr>
              </a:gs>
              <a:gs pos="83000">
                <a:srgbClr val="D4DEFF"/>
              </a:gs>
              <a:gs pos="100000">
                <a:srgbClr val="FFFF6D"/>
              </a:gs>
            </a:gsLst>
            <a:lin ang="5400000" scaled="0"/>
          </a:gradFill>
          <a:effectLst>
            <a:outerShdw blurRad="50800" dist="76200" dir="2700000" algn="tl" rotWithShape="0">
              <a:srgbClr val="00206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B9370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Создают</a:t>
            </a:r>
            <a:endParaRPr lang="ru-RU" sz="2400" b="1" dirty="0">
              <a:solidFill>
                <a:srgbClr val="B9370F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7" name="5-конечная звезда 25"/>
          <p:cNvSpPr/>
          <p:nvPr/>
        </p:nvSpPr>
        <p:spPr>
          <a:xfrm>
            <a:off x="3388571" y="3573016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gradFill>
            <a:gsLst>
              <a:gs pos="0">
                <a:srgbClr val="006600"/>
              </a:gs>
              <a:gs pos="53000">
                <a:schemeClr val="accent1">
                  <a:lumMod val="40000"/>
                  <a:lumOff val="60000"/>
                </a:schemeClr>
              </a:gs>
              <a:gs pos="83000">
                <a:srgbClr val="D4DEFF"/>
              </a:gs>
              <a:gs pos="100000">
                <a:srgbClr val="FFFF6D"/>
              </a:gs>
            </a:gsLst>
            <a:lin ang="5400000" scaled="0"/>
          </a:gradFill>
          <a:effectLst>
            <a:outerShdw blurRad="50800" dist="76200" dir="2700000" algn="tl" rotWithShape="0">
              <a:srgbClr val="00206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B9370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Защищают</a:t>
            </a:r>
            <a:endParaRPr lang="ru-RU" sz="2400" b="1" dirty="0">
              <a:solidFill>
                <a:srgbClr val="B9370F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12" name="5-конечная звезда 25"/>
          <p:cNvSpPr/>
          <p:nvPr/>
        </p:nvSpPr>
        <p:spPr>
          <a:xfrm>
            <a:off x="6228184" y="3252733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solidFill>
            <a:srgbClr val="FFDF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родную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страну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5-конечная звезда 25"/>
          <p:cNvSpPr/>
          <p:nvPr/>
        </p:nvSpPr>
        <p:spPr>
          <a:xfrm>
            <a:off x="6228184" y="3256384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gradFill>
            <a:gsLst>
              <a:gs pos="0">
                <a:srgbClr val="006600"/>
              </a:gs>
              <a:gs pos="53000">
                <a:schemeClr val="accent1">
                  <a:lumMod val="40000"/>
                  <a:lumOff val="60000"/>
                </a:schemeClr>
              </a:gs>
              <a:gs pos="83000">
                <a:srgbClr val="D4DEFF"/>
              </a:gs>
              <a:gs pos="100000">
                <a:srgbClr val="FFFF6D"/>
              </a:gs>
            </a:gsLst>
            <a:lin ang="5400000" scaled="0"/>
          </a:gradFill>
          <a:effectLst>
            <a:outerShdw blurRad="50800" dist="76200" dir="2700000" algn="tl" rotWithShape="0">
              <a:srgbClr val="00206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B9370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Берегут</a:t>
            </a:r>
            <a:endParaRPr lang="ru-RU" sz="2400" b="1" dirty="0">
              <a:solidFill>
                <a:srgbClr val="B9370F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108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Мы – дети нашей земли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 descr="корин п ал невский.jpg"/>
          <p:cNvPicPr>
            <a:picLocks noChangeAspect="1"/>
          </p:cNvPicPr>
          <p:nvPr/>
        </p:nvPicPr>
        <p:blipFill>
          <a:blip r:embed="rId3" cstate="email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868" y="2071678"/>
            <a:ext cx="1851833" cy="3714776"/>
          </a:xfrm>
          <a:prstGeom prst="rect">
            <a:avLst/>
          </a:prstGeom>
        </p:spPr>
      </p:pic>
      <p:pic>
        <p:nvPicPr>
          <p:cNvPr id="6" name="Рисунок 5" descr="корин п северная баллада.jpg"/>
          <p:cNvPicPr>
            <a:picLocks noChangeAspect="1"/>
          </p:cNvPicPr>
          <p:nvPr/>
        </p:nvPicPr>
        <p:blipFill>
          <a:blip r:embed="rId4" cstate="email">
            <a:lum brigh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131" y="2071678"/>
            <a:ext cx="3319253" cy="3647029"/>
          </a:xfrm>
          <a:prstGeom prst="rect">
            <a:avLst/>
          </a:prstGeom>
        </p:spPr>
      </p:pic>
      <p:pic>
        <p:nvPicPr>
          <p:cNvPr id="7" name="Рисунок 6" descr="корин п старинный сказ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1678"/>
            <a:ext cx="3429000" cy="36930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85918" y="5929330"/>
            <a:ext cx="5742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Павел </a:t>
            </a:r>
            <a:r>
              <a:rPr lang="ru-RU" sz="2800" b="1" dirty="0" err="1" smtClean="0">
                <a:solidFill>
                  <a:srgbClr val="002060"/>
                </a:solidFill>
              </a:rPr>
              <a:t>Корин</a:t>
            </a:r>
            <a:r>
              <a:rPr lang="ru-RU" sz="2800" b="1" dirty="0" smtClean="0">
                <a:solidFill>
                  <a:srgbClr val="002060"/>
                </a:solidFill>
              </a:rPr>
              <a:t> «Александр Невский»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 НАС ОДНА РОДИНА</a:t>
            </a:r>
            <a:endParaRPr lang="ru-RU" sz="4000" dirty="0"/>
          </a:p>
        </p:txBody>
      </p:sp>
      <p:pic>
        <p:nvPicPr>
          <p:cNvPr id="4" name="Рисунок 3" descr="родина а.васнецов.jpg"/>
          <p:cNvPicPr>
            <a:picLocks noChangeAspect="1"/>
          </p:cNvPicPr>
          <p:nvPr/>
        </p:nvPicPr>
        <p:blipFill>
          <a:blip r:embed="rId3" cstate="email">
            <a:lum brigh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76" y="1393262"/>
            <a:ext cx="6858048" cy="46122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00166" y="6286520"/>
            <a:ext cx="6537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FF00"/>
                </a:solidFill>
              </a:rPr>
              <a:t>Аполинарий</a:t>
            </a:r>
            <a:r>
              <a:rPr lang="ru-RU" sz="2800" b="1" dirty="0" smtClean="0">
                <a:solidFill>
                  <a:srgbClr val="FFFF00"/>
                </a:solidFill>
              </a:rPr>
              <a:t> Васнецов «Родина»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05838" cy="9875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Неприятель приближается к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Земле Русской</a:t>
            </a:r>
            <a:endParaRPr lang="ru-RU" dirty="0"/>
          </a:p>
        </p:txBody>
      </p:sp>
      <p:pic>
        <p:nvPicPr>
          <p:cNvPr id="3" name="Рисунок 2" descr="бубнов а утро на куликовском поле.jpg"/>
          <p:cNvPicPr>
            <a:picLocks noChangeAspect="1"/>
          </p:cNvPicPr>
          <p:nvPr/>
        </p:nvPicPr>
        <p:blipFill>
          <a:blip r:embed="rId3" cstate="email">
            <a:lum brigh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1477850"/>
            <a:ext cx="8286808" cy="46613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34" y="6286520"/>
            <a:ext cx="772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Бубнов А. «Утро на </a:t>
            </a:r>
            <a:r>
              <a:rPr lang="ru-RU" sz="2800" b="1" dirty="0" err="1" smtClean="0">
                <a:solidFill>
                  <a:srgbClr val="FFFF00"/>
                </a:solidFill>
              </a:rPr>
              <a:t>куликовском</a:t>
            </a:r>
            <a:r>
              <a:rPr lang="ru-RU" sz="2800" b="1" dirty="0" smtClean="0">
                <a:solidFill>
                  <a:srgbClr val="FFFF00"/>
                </a:solidFill>
              </a:rPr>
              <a:t> поле»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158162" cy="15715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ожидали нападения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защитники Земли русской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pic>
        <p:nvPicPr>
          <p:cNvPr id="3" name="Рисунок 2" descr="кривоногов п защитники брестской крепости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1643050"/>
            <a:ext cx="8286808" cy="43920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6286520"/>
            <a:ext cx="8462573" cy="488201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Кривоногов П. «Защитники Брестской крепости»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Мы – дети нашей земли</a:t>
            </a:r>
            <a:endParaRPr lang="ru-RU" sz="4000" dirty="0"/>
          </a:p>
        </p:txBody>
      </p:sp>
      <p:pic>
        <p:nvPicPr>
          <p:cNvPr id="3" name="Рисунок 2" descr="кривоногов п победа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1214422"/>
            <a:ext cx="7572428" cy="48463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4546" y="6286520"/>
            <a:ext cx="5006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Кривоногов П. «Победа»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-конечная звезда 25"/>
          <p:cNvSpPr/>
          <p:nvPr/>
        </p:nvSpPr>
        <p:spPr>
          <a:xfrm>
            <a:off x="149703" y="3645024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чувство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патриотизма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5-конечная звезда 25"/>
          <p:cNvSpPr/>
          <p:nvPr/>
        </p:nvSpPr>
        <p:spPr>
          <a:xfrm>
            <a:off x="3316563" y="3429000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solidFill>
            <a:srgbClr val="FF60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отношение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 событиям в мире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5-конечная звезда 25"/>
          <p:cNvSpPr/>
          <p:nvPr/>
        </p:nvSpPr>
        <p:spPr>
          <a:xfrm>
            <a:off x="6156176" y="3429000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solidFill>
            <a:srgbClr val="2F8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 будущем России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5-конечная звезда 25"/>
          <p:cNvSpPr/>
          <p:nvPr/>
        </p:nvSpPr>
        <p:spPr>
          <a:xfrm>
            <a:off x="6525408" y="726504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solidFill>
            <a:srgbClr val="00A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понять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прошлое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России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5-конечная звезда 25"/>
          <p:cNvSpPr/>
          <p:nvPr/>
        </p:nvSpPr>
        <p:spPr>
          <a:xfrm>
            <a:off x="0" y="726504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чувство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уважения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 людям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60577" y="548680"/>
            <a:ext cx="3711623" cy="1800200"/>
          </a:xfrm>
          <a:prstGeom prst="roundRect">
            <a:avLst/>
          </a:prstGeom>
          <a:gradFill>
            <a:gsLst>
              <a:gs pos="0">
                <a:srgbClr val="03D4A8">
                  <a:lumMod val="56000"/>
                  <a:lumOff val="44000"/>
                  <a:alpha val="55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82550" cap="rnd">
            <a:solidFill>
              <a:schemeClr val="accent1">
                <a:lumMod val="75000"/>
              </a:schemeClr>
            </a:solidFill>
            <a:prstDash val="sysDot"/>
          </a:ln>
          <a:effectLst>
            <a:outerShdw blurRad="50800" dist="76200" dir="2700000" algn="tl" rotWithShape="0">
              <a:srgbClr val="00206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Тема патриотизма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 произведениях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русских художников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726504"/>
            <a:ext cx="2510874" cy="2376264"/>
            <a:chOff x="361804" y="802120"/>
            <a:chExt cx="2510874" cy="2376264"/>
          </a:xfrm>
          <a:effectLst>
            <a:outerShdw blurRad="50800" dist="88900" dir="2700000" algn="tl" rotWithShape="0">
              <a:srgbClr val="002060"/>
            </a:outerShdw>
          </a:effectLst>
        </p:grpSpPr>
        <p:sp>
          <p:nvSpPr>
            <p:cNvPr id="5" name="5-конечная звезда 25"/>
            <p:cNvSpPr/>
            <p:nvPr/>
          </p:nvSpPr>
          <p:spPr>
            <a:xfrm>
              <a:off x="361804" y="802120"/>
              <a:ext cx="2510874" cy="2376264"/>
            </a:xfrm>
            <a:custGeom>
              <a:avLst/>
              <a:gdLst>
                <a:gd name="connsiteX0" fmla="*/ 3 w 2510880"/>
                <a:gd name="connsiteY0" fmla="*/ 907650 h 2376264"/>
                <a:gd name="connsiteX1" fmla="*/ 959076 w 2510880"/>
                <a:gd name="connsiteY1" fmla="*/ 907656 h 2376264"/>
                <a:gd name="connsiteX2" fmla="*/ 1255440 w 2510880"/>
                <a:gd name="connsiteY2" fmla="*/ 0 h 2376264"/>
                <a:gd name="connsiteX3" fmla="*/ 1551804 w 2510880"/>
                <a:gd name="connsiteY3" fmla="*/ 907656 h 2376264"/>
                <a:gd name="connsiteX4" fmla="*/ 2510877 w 2510880"/>
                <a:gd name="connsiteY4" fmla="*/ 907650 h 2376264"/>
                <a:gd name="connsiteX5" fmla="*/ 1734967 w 2510880"/>
                <a:gd name="connsiteY5" fmla="*/ 1468606 h 2376264"/>
                <a:gd name="connsiteX6" fmla="*/ 2031343 w 2510880"/>
                <a:gd name="connsiteY6" fmla="*/ 2376258 h 2376264"/>
                <a:gd name="connsiteX7" fmla="*/ 1255440 w 2510880"/>
                <a:gd name="connsiteY7" fmla="*/ 1815292 h 2376264"/>
                <a:gd name="connsiteX8" fmla="*/ 479537 w 2510880"/>
                <a:gd name="connsiteY8" fmla="*/ 2376258 h 2376264"/>
                <a:gd name="connsiteX9" fmla="*/ 775913 w 2510880"/>
                <a:gd name="connsiteY9" fmla="*/ 1468606 h 2376264"/>
                <a:gd name="connsiteX10" fmla="*/ 3 w 2510880"/>
                <a:gd name="connsiteY10" fmla="*/ 907650 h 2376264"/>
                <a:gd name="connsiteX0" fmla="*/ 0 w 2510874"/>
                <a:gd name="connsiteY0" fmla="*/ 907650 h 2376258"/>
                <a:gd name="connsiteX1" fmla="*/ 959073 w 2510874"/>
                <a:gd name="connsiteY1" fmla="*/ 907656 h 2376258"/>
                <a:gd name="connsiteX2" fmla="*/ 1255437 w 2510874"/>
                <a:gd name="connsiteY2" fmla="*/ 0 h 2376258"/>
                <a:gd name="connsiteX3" fmla="*/ 1551801 w 2510874"/>
                <a:gd name="connsiteY3" fmla="*/ 907656 h 2376258"/>
                <a:gd name="connsiteX4" fmla="*/ 2510874 w 2510874"/>
                <a:gd name="connsiteY4" fmla="*/ 907650 h 2376258"/>
                <a:gd name="connsiteX5" fmla="*/ 2092773 w 2510874"/>
                <a:gd name="connsiteY5" fmla="*/ 1558058 h 2376258"/>
                <a:gd name="connsiteX6" fmla="*/ 2031340 w 2510874"/>
                <a:gd name="connsiteY6" fmla="*/ 2376258 h 2376258"/>
                <a:gd name="connsiteX7" fmla="*/ 1255437 w 2510874"/>
                <a:gd name="connsiteY7" fmla="*/ 1815292 h 2376258"/>
                <a:gd name="connsiteX8" fmla="*/ 479534 w 2510874"/>
                <a:gd name="connsiteY8" fmla="*/ 2376258 h 2376258"/>
                <a:gd name="connsiteX9" fmla="*/ 775910 w 2510874"/>
                <a:gd name="connsiteY9" fmla="*/ 1468606 h 2376258"/>
                <a:gd name="connsiteX10" fmla="*/ 0 w 2510874"/>
                <a:gd name="connsiteY10" fmla="*/ 907650 h 2376258"/>
                <a:gd name="connsiteX0" fmla="*/ 0 w 2510874"/>
                <a:gd name="connsiteY0" fmla="*/ 907650 h 2376258"/>
                <a:gd name="connsiteX1" fmla="*/ 959073 w 2510874"/>
                <a:gd name="connsiteY1" fmla="*/ 907656 h 2376258"/>
                <a:gd name="connsiteX2" fmla="*/ 1255437 w 2510874"/>
                <a:gd name="connsiteY2" fmla="*/ 0 h 2376258"/>
                <a:gd name="connsiteX3" fmla="*/ 1820158 w 2510874"/>
                <a:gd name="connsiteY3" fmla="*/ 639299 h 2376258"/>
                <a:gd name="connsiteX4" fmla="*/ 2510874 w 2510874"/>
                <a:gd name="connsiteY4" fmla="*/ 907650 h 2376258"/>
                <a:gd name="connsiteX5" fmla="*/ 2092773 w 2510874"/>
                <a:gd name="connsiteY5" fmla="*/ 1558058 h 2376258"/>
                <a:gd name="connsiteX6" fmla="*/ 2031340 w 2510874"/>
                <a:gd name="connsiteY6" fmla="*/ 2376258 h 2376258"/>
                <a:gd name="connsiteX7" fmla="*/ 1255437 w 2510874"/>
                <a:gd name="connsiteY7" fmla="*/ 1815292 h 2376258"/>
                <a:gd name="connsiteX8" fmla="*/ 479534 w 2510874"/>
                <a:gd name="connsiteY8" fmla="*/ 2376258 h 2376258"/>
                <a:gd name="connsiteX9" fmla="*/ 775910 w 2510874"/>
                <a:gd name="connsiteY9" fmla="*/ 1468606 h 2376258"/>
                <a:gd name="connsiteX10" fmla="*/ 0 w 2510874"/>
                <a:gd name="connsiteY10" fmla="*/ 907650 h 2376258"/>
                <a:gd name="connsiteX0" fmla="*/ 0 w 2510874"/>
                <a:gd name="connsiteY0" fmla="*/ 907650 h 2376258"/>
                <a:gd name="connsiteX1" fmla="*/ 740412 w 2510874"/>
                <a:gd name="connsiteY1" fmla="*/ 629361 h 2376258"/>
                <a:gd name="connsiteX2" fmla="*/ 1255437 w 2510874"/>
                <a:gd name="connsiteY2" fmla="*/ 0 h 2376258"/>
                <a:gd name="connsiteX3" fmla="*/ 1820158 w 2510874"/>
                <a:gd name="connsiteY3" fmla="*/ 639299 h 2376258"/>
                <a:gd name="connsiteX4" fmla="*/ 2510874 w 2510874"/>
                <a:gd name="connsiteY4" fmla="*/ 907650 h 2376258"/>
                <a:gd name="connsiteX5" fmla="*/ 2092773 w 2510874"/>
                <a:gd name="connsiteY5" fmla="*/ 1558058 h 2376258"/>
                <a:gd name="connsiteX6" fmla="*/ 2031340 w 2510874"/>
                <a:gd name="connsiteY6" fmla="*/ 2376258 h 2376258"/>
                <a:gd name="connsiteX7" fmla="*/ 1255437 w 2510874"/>
                <a:gd name="connsiteY7" fmla="*/ 1815292 h 2376258"/>
                <a:gd name="connsiteX8" fmla="*/ 479534 w 2510874"/>
                <a:gd name="connsiteY8" fmla="*/ 2376258 h 2376258"/>
                <a:gd name="connsiteX9" fmla="*/ 775910 w 2510874"/>
                <a:gd name="connsiteY9" fmla="*/ 1468606 h 2376258"/>
                <a:gd name="connsiteX10" fmla="*/ 0 w 2510874"/>
                <a:gd name="connsiteY10" fmla="*/ 907650 h 2376258"/>
                <a:gd name="connsiteX0" fmla="*/ 0 w 2510874"/>
                <a:gd name="connsiteY0" fmla="*/ 907650 h 2376258"/>
                <a:gd name="connsiteX1" fmla="*/ 740412 w 2510874"/>
                <a:gd name="connsiteY1" fmla="*/ 629361 h 2376258"/>
                <a:gd name="connsiteX2" fmla="*/ 1255437 w 2510874"/>
                <a:gd name="connsiteY2" fmla="*/ 0 h 2376258"/>
                <a:gd name="connsiteX3" fmla="*/ 1820158 w 2510874"/>
                <a:gd name="connsiteY3" fmla="*/ 639299 h 2376258"/>
                <a:gd name="connsiteX4" fmla="*/ 2510874 w 2510874"/>
                <a:gd name="connsiteY4" fmla="*/ 907650 h 2376258"/>
                <a:gd name="connsiteX5" fmla="*/ 2092773 w 2510874"/>
                <a:gd name="connsiteY5" fmla="*/ 1558058 h 2376258"/>
                <a:gd name="connsiteX6" fmla="*/ 2031340 w 2510874"/>
                <a:gd name="connsiteY6" fmla="*/ 2376258 h 2376258"/>
                <a:gd name="connsiteX7" fmla="*/ 1255437 w 2510874"/>
                <a:gd name="connsiteY7" fmla="*/ 1815292 h 2376258"/>
                <a:gd name="connsiteX8" fmla="*/ 479534 w 2510874"/>
                <a:gd name="connsiteY8" fmla="*/ 2376258 h 2376258"/>
                <a:gd name="connsiteX9" fmla="*/ 437980 w 2510874"/>
                <a:gd name="connsiteY9" fmla="*/ 1548120 h 2376258"/>
                <a:gd name="connsiteX10" fmla="*/ 0 w 2510874"/>
                <a:gd name="connsiteY10" fmla="*/ 907650 h 2376258"/>
                <a:gd name="connsiteX0" fmla="*/ 0 w 2510874"/>
                <a:gd name="connsiteY0" fmla="*/ 907650 h 2376258"/>
                <a:gd name="connsiteX1" fmla="*/ 740412 w 2510874"/>
                <a:gd name="connsiteY1" fmla="*/ 629361 h 2376258"/>
                <a:gd name="connsiteX2" fmla="*/ 1255437 w 2510874"/>
                <a:gd name="connsiteY2" fmla="*/ 0 h 2376258"/>
                <a:gd name="connsiteX3" fmla="*/ 1820158 w 2510874"/>
                <a:gd name="connsiteY3" fmla="*/ 639299 h 2376258"/>
                <a:gd name="connsiteX4" fmla="*/ 2510874 w 2510874"/>
                <a:gd name="connsiteY4" fmla="*/ 907650 h 2376258"/>
                <a:gd name="connsiteX5" fmla="*/ 2092773 w 2510874"/>
                <a:gd name="connsiteY5" fmla="*/ 1558058 h 2376258"/>
                <a:gd name="connsiteX6" fmla="*/ 2031340 w 2510874"/>
                <a:gd name="connsiteY6" fmla="*/ 2376258 h 2376258"/>
                <a:gd name="connsiteX7" fmla="*/ 1275315 w 2510874"/>
                <a:gd name="connsiteY7" fmla="*/ 2053831 h 2376258"/>
                <a:gd name="connsiteX8" fmla="*/ 479534 w 2510874"/>
                <a:gd name="connsiteY8" fmla="*/ 2376258 h 2376258"/>
                <a:gd name="connsiteX9" fmla="*/ 437980 w 2510874"/>
                <a:gd name="connsiteY9" fmla="*/ 1548120 h 2376258"/>
                <a:gd name="connsiteX10" fmla="*/ 0 w 2510874"/>
                <a:gd name="connsiteY10" fmla="*/ 907650 h 237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10874" h="2376258">
                  <a:moveTo>
                    <a:pt x="0" y="907650"/>
                  </a:moveTo>
                  <a:lnTo>
                    <a:pt x="740412" y="629361"/>
                  </a:lnTo>
                  <a:lnTo>
                    <a:pt x="1255437" y="0"/>
                  </a:lnTo>
                  <a:lnTo>
                    <a:pt x="1820158" y="639299"/>
                  </a:lnTo>
                  <a:lnTo>
                    <a:pt x="2510874" y="907650"/>
                  </a:lnTo>
                  <a:lnTo>
                    <a:pt x="2092773" y="1558058"/>
                  </a:lnTo>
                  <a:lnTo>
                    <a:pt x="2031340" y="2376258"/>
                  </a:lnTo>
                  <a:lnTo>
                    <a:pt x="1275315" y="2053831"/>
                  </a:lnTo>
                  <a:lnTo>
                    <a:pt x="479534" y="2376258"/>
                  </a:lnTo>
                  <a:lnTo>
                    <a:pt x="437980" y="1548120"/>
                  </a:lnTo>
                  <a:lnTo>
                    <a:pt x="0" y="907650"/>
                  </a:lnTo>
                  <a:close/>
                </a:path>
              </a:pathLst>
            </a:custGeom>
            <a:solidFill>
              <a:srgbClr val="FFFF6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50800" dist="38100" dir="2700000" algn="tl" rotWithShape="0">
                    <a:prstClr val="black"/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6658" y="1546426"/>
              <a:ext cx="21611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</a:rPr>
                <a:t>Развивает</a:t>
              </a:r>
              <a:endParaRPr lang="ru-RU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endParaRPr>
            </a:p>
          </p:txBody>
        </p:sp>
      </p:grpSp>
      <p:sp>
        <p:nvSpPr>
          <p:cNvPr id="7" name="5-конечная звезда 25"/>
          <p:cNvSpPr/>
          <p:nvPr/>
        </p:nvSpPr>
        <p:spPr>
          <a:xfrm>
            <a:off x="6525408" y="726504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solidFill>
            <a:srgbClr val="FFFF6D"/>
          </a:solidFill>
          <a:effectLst>
            <a:outerShdw blurRad="50800" dist="76200" dir="2700000" algn="tl" rotWithShape="0">
              <a:srgbClr val="00206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B9370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Помогает</a:t>
            </a:r>
            <a:endParaRPr lang="ru-RU" sz="2800" b="1" dirty="0">
              <a:solidFill>
                <a:srgbClr val="B9370F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8" name="5-конечная звезда 25"/>
          <p:cNvSpPr/>
          <p:nvPr/>
        </p:nvSpPr>
        <p:spPr>
          <a:xfrm>
            <a:off x="149297" y="3667641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solidFill>
            <a:srgbClr val="FFFF6D"/>
          </a:solidFill>
          <a:effectLst>
            <a:outerShdw blurRad="50800" dist="76200" dir="2700000" algn="tl" rotWithShape="0">
              <a:srgbClr val="00206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B9370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Закрепляет</a:t>
            </a:r>
            <a:endParaRPr lang="ru-RU" sz="2400" b="1" dirty="0">
              <a:solidFill>
                <a:srgbClr val="B9370F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9" name="5-конечная звезда 25"/>
          <p:cNvSpPr/>
          <p:nvPr/>
        </p:nvSpPr>
        <p:spPr>
          <a:xfrm>
            <a:off x="3316563" y="3429000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solidFill>
            <a:srgbClr val="FFFF6D"/>
          </a:solidFill>
          <a:effectLst>
            <a:outerShdw blurRad="50800" dist="76200" dir="2700000" algn="tl" rotWithShape="0">
              <a:srgbClr val="00206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B9370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Определяет</a:t>
            </a:r>
            <a:endParaRPr lang="ru-RU" sz="2400" b="1" dirty="0">
              <a:solidFill>
                <a:srgbClr val="B9370F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10" name="5-конечная звезда 25"/>
          <p:cNvSpPr/>
          <p:nvPr/>
        </p:nvSpPr>
        <p:spPr>
          <a:xfrm>
            <a:off x="6156176" y="3429000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solidFill>
            <a:srgbClr val="FFFF6D"/>
          </a:solidFill>
          <a:effectLst>
            <a:outerShdw blurRad="50800" dist="76200" dir="2700000" algn="tl" rotWithShape="0">
              <a:srgbClr val="00206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B9370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Спрашивает</a:t>
            </a:r>
            <a:endParaRPr lang="ru-RU" sz="2400" b="1" dirty="0">
              <a:solidFill>
                <a:srgbClr val="B9370F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796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57224" y="2857496"/>
            <a:ext cx="7420004" cy="3000396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ru-RU" sz="2400" dirty="0" smtClean="0"/>
              <a:t>Что мы понимаем под словом «патриот», «патриотический»?</a:t>
            </a:r>
          </a:p>
          <a:p>
            <a:pPr algn="l">
              <a:buFont typeface="Wingdings" pitchFamily="2" charset="2"/>
              <a:buChar char="§"/>
            </a:pPr>
            <a:endParaRPr lang="ru-RU" sz="1000" dirty="0" smtClean="0"/>
          </a:p>
          <a:p>
            <a:pPr algn="l">
              <a:buFont typeface="Wingdings" pitchFamily="2" charset="2"/>
              <a:buChar char="§"/>
            </a:pPr>
            <a:r>
              <a:rPr lang="ru-RU" sz="2400" dirty="0" smtClean="0"/>
              <a:t>Какого человека можно назвать патриотом?</a:t>
            </a:r>
          </a:p>
          <a:p>
            <a:pPr algn="l">
              <a:buFont typeface="Wingdings" pitchFamily="2" charset="2"/>
              <a:buChar char="§"/>
            </a:pPr>
            <a:endParaRPr lang="ru-RU" sz="1000" dirty="0" smtClean="0"/>
          </a:p>
          <a:p>
            <a:pPr algn="l">
              <a:buFont typeface="Wingdings" pitchFamily="2" charset="2"/>
              <a:buChar char="§"/>
            </a:pPr>
            <a:r>
              <a:rPr lang="ru-RU" sz="2400" dirty="0" smtClean="0"/>
              <a:t>Кого из патриотов </a:t>
            </a:r>
            <a:r>
              <a:rPr lang="ru-RU" sz="2400" dirty="0" err="1" smtClean="0"/>
              <a:t>россии</a:t>
            </a:r>
            <a:r>
              <a:rPr lang="ru-RU" sz="2400" dirty="0" smtClean="0"/>
              <a:t> вы можете назвать?</a:t>
            </a:r>
          </a:p>
          <a:p>
            <a:pPr algn="l">
              <a:buFont typeface="Wingdings" pitchFamily="2" charset="2"/>
              <a:buChar char="§"/>
            </a:pP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effectLst>
                  <a:outerShdw blurRad="50800" dist="38100" dir="2700000" algn="tl" rotWithShape="0">
                    <a:srgbClr val="006600"/>
                  </a:outerShdw>
                </a:effectLst>
              </a:rPr>
              <a:t>Патриоты России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757</TotalTime>
  <Words>694</Words>
  <Application>Microsoft Office PowerPoint</Application>
  <PresentationFormat>Экран (4:3)</PresentationFormat>
  <Paragraphs>166</Paragraphs>
  <Slides>21</Slides>
  <Notes>21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Официальная</vt:lpstr>
      <vt:lpstr>Тема патриотизма в произведениях  русских художников</vt:lpstr>
      <vt:lpstr>Презентация PowerPoint</vt:lpstr>
      <vt:lpstr>Мы – дети нашей земли</vt:lpstr>
      <vt:lpstr>У НАС ОДНА РОДИНА</vt:lpstr>
      <vt:lpstr>     Неприятель приближается к  Земле Русской</vt:lpstr>
      <vt:lpstr> Не ожидали нападения защитники Земли русской </vt:lpstr>
      <vt:lpstr>Мы – дети нашей земли</vt:lpstr>
      <vt:lpstr>Презентация PowerPoint</vt:lpstr>
      <vt:lpstr>Патриоты России</vt:lpstr>
      <vt:lpstr>Патриоты России</vt:lpstr>
      <vt:lpstr>Патриоты России</vt:lpstr>
      <vt:lpstr>Традиции и обычаи в России</vt:lpstr>
      <vt:lpstr>Рисунки и живопись Солнцева Ф., Нестерова М., Серова В.</vt:lpstr>
      <vt:lpstr> Дейнека А. «Труд»</vt:lpstr>
      <vt:lpstr>Презентация PowerPoint</vt:lpstr>
      <vt:lpstr>Клипарт на патриотическую тему</vt:lpstr>
      <vt:lpstr>Что обозначает этот символ</vt:lpstr>
      <vt:lpstr>Что обозначает этот символ</vt:lpstr>
      <vt:lpstr>Что обозначает этот символ</vt:lpstr>
      <vt:lpstr>Задание командам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m.macenko</dc:creator>
  <cp:lastModifiedBy>Macenko Marina</cp:lastModifiedBy>
  <cp:revision>166</cp:revision>
  <dcterms:created xsi:type="dcterms:W3CDTF">2013-02-02T05:26:27Z</dcterms:created>
  <dcterms:modified xsi:type="dcterms:W3CDTF">2013-07-08T17:28:15Z</dcterms:modified>
</cp:coreProperties>
</file>