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2" r:id="rId3"/>
    <p:sldId id="259" r:id="rId4"/>
    <p:sldId id="263" r:id="rId5"/>
    <p:sldId id="256" r:id="rId6"/>
    <p:sldId id="264" r:id="rId7"/>
    <p:sldId id="257" r:id="rId8"/>
    <p:sldId id="266" r:id="rId9"/>
    <p:sldId id="265" r:id="rId10"/>
    <p:sldId id="269" r:id="rId11"/>
    <p:sldId id="261" r:id="rId12"/>
    <p:sldId id="271" r:id="rId13"/>
    <p:sldId id="273" r:id="rId14"/>
    <p:sldId id="274" r:id="rId15"/>
    <p:sldId id="268" r:id="rId16"/>
    <p:sldId id="258" r:id="rId17"/>
    <p:sldId id="267" r:id="rId18"/>
    <p:sldId id="260" r:id="rId19"/>
    <p:sldId id="276" r:id="rId20"/>
    <p:sldId id="275" r:id="rId21"/>
    <p:sldId id="277" r:id="rId22"/>
    <p:sldId id="278" r:id="rId23"/>
    <p:sldId id="279" r:id="rId24"/>
    <p:sldId id="282" r:id="rId25"/>
    <p:sldId id="285" r:id="rId26"/>
    <p:sldId id="280" r:id="rId27"/>
    <p:sldId id="281" r:id="rId28"/>
    <p:sldId id="283" r:id="rId29"/>
    <p:sldId id="284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5247"/>
    <a:srgbClr val="EA7616"/>
    <a:srgbClr val="FD6E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35" autoAdjust="0"/>
  </p:normalViewPr>
  <p:slideViewPr>
    <p:cSldViewPr>
      <p:cViewPr varScale="1">
        <p:scale>
          <a:sx n="70" d="100"/>
          <a:sy n="70" d="100"/>
        </p:scale>
        <p:origin x="-138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0/12/27/7259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artnow.ru/img/263000/26364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umage.com/img/art/how-many-papercuts-he-made-doing-these/how-many-papercuts-he-made-doing-these01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hi-tech.imgsmail.ru/hitech_img/08736704dce3ff68f10756da4795fc62/r/300x225/i/aa/d0/5809a4ff52307e55c0ca02aed564.jpg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estival.1september.ru/articles/566721/img6.jpg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://s017.radikal.ru/i429/1110/14/d0a6f1465943.jpg" TargetMode="External"/><Relationship Id="rId2" Type="http://schemas.openxmlformats.org/officeDocument/2006/relationships/hyperlink" Target="http://notillusion.ru/images/i/ornament-s-cheloveko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ricas.com/quilting/tools/36240b.jpg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gif"/><Relationship Id="rId15" Type="http://schemas.openxmlformats.org/officeDocument/2006/relationships/image" Target="../media/image38.jpeg"/><Relationship Id="rId10" Type="http://schemas.openxmlformats.org/officeDocument/2006/relationships/hyperlink" Target="http://ukrhatka.narod.ru/art001p1.jpg" TargetMode="External"/><Relationship Id="rId4" Type="http://schemas.openxmlformats.org/officeDocument/2006/relationships/hyperlink" Target="http://festival.1september.ru/articles/504599/img2.gif" TargetMode="External"/><Relationship Id="rId9" Type="http://schemas.openxmlformats.org/officeDocument/2006/relationships/image" Target="../media/image35.jpeg"/><Relationship Id="rId14" Type="http://schemas.openxmlformats.org/officeDocument/2006/relationships/hyperlink" Target="http://www.fidel-kastro.ru/history/ancient/scif_ind.files/0005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900igr.net/datas/frantsuzskij-jazyk/Tela/0003-003-Geometricheskie-tela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hyperlink" Target="http://www.hobbistica.ru/published/publicdata/HOBBISTICA2/attachments/SC/products_pictures/ar_100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www.worldsculture.ru/images/1/Ellada/Amphora.jpg" TargetMode="External"/><Relationship Id="rId7" Type="http://schemas.openxmlformats.org/officeDocument/2006/relationships/hyperlink" Target="http://www.dukani.ru/images/catalog/Alankeramika/tovar_4_m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hyperlink" Target="http://images.yandex.ru/yandsearch?source=wiz&amp;text=%D0%BF%D0%BE%D1%81%D1%83%D0%B4%D0%B0%20%D1%81%D0%BA%D0%B8%D1%84%D1%81%D0%BA%D0%B0%D1%8F%20%D1%84%D0%BE%D1%82%D0%BE&amp;noreask=1&amp;img_url=http://2012.trud.ru/userfiles/gallery/ac/is_acfb6c30386b1b9cfcba62a5d980d252.jpg&amp;pos=10&amp;rpt=simage&amp;lr=33&amp;nojs=1" TargetMode="External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hyperlink" Target="http://img1.liveinternet.ru/images/attach/c/2/69/679/69679579_picturecontentpid2cdbb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//upload.wikimedia.org/wikipedia/commons/d/d4/Osipov-Cornflowers-7oci10bw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abc.vvsu.ru/Books/ris_diz_1/obj.files/image018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hyperlink" Target="http://www.home-edu.ru/user/f/00000645/urok22/nat14.jpg" TargetMode="Externa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nattik.ru/wp-content/uploads/2010/01/otrew_i_kley1.jpg" TargetMode="External"/><Relationship Id="rId3" Type="http://schemas.openxmlformats.org/officeDocument/2006/relationships/image" Target="../media/image61.jpeg"/><Relationship Id="rId7" Type="http://schemas.openxmlformats.org/officeDocument/2006/relationships/image" Target="../media/image63.jpeg"/><Relationship Id="rId2" Type="http://schemas.openxmlformats.org/officeDocument/2006/relationships/hyperlink" Target="http://raznoknizhka.com/uploads/taginator/Feb-2012/applikacii-iz-geometricheskix-figu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.xvatit.com/images/thumb/9/9c/14.04-18.jpg/460px-14.04-18.jpg" TargetMode="External"/><Relationship Id="rId11" Type="http://schemas.openxmlformats.org/officeDocument/2006/relationships/image" Target="../media/image65.jpeg"/><Relationship Id="rId5" Type="http://schemas.openxmlformats.org/officeDocument/2006/relationships/image" Target="../media/image62.jpeg"/><Relationship Id="rId10" Type="http://schemas.openxmlformats.org/officeDocument/2006/relationships/hyperlink" Target="http://img2.minibanda.ru/Notes/c/7/1/cache/c71a60cf-3a7c-4eb3-a8ca-9dc0b7f568e2-w500-h500.jpg" TargetMode="External"/><Relationship Id="rId4" Type="http://schemas.openxmlformats.org/officeDocument/2006/relationships/hyperlink" Target="http://images.yandex.ru/yandsearch?source=psearch&amp;img_url=http://womanadvice.ru/sites/default/files/imagecache/width_300/applikaciya_zhivotnye_iz_geometricheskih_figur_1.jpg&amp;p=3&amp;text=%D0%B0%D0%BF%D0%BF%D0%BB%D0%B8%D0%BA%D0%B0%D1%86%D0%B8%D0%B8%20%D0%B8%D0%B7%20%D0%B3%D0%B5%D0%BE%D0%BC%D0%B5%D1%82%D1%80%D0%B8%D1%87%D0%B5%D1%81%D0%BA%D0%B8%D1%85%20%D1%84%D0%B8%D0%B3%D1%83%D1%80%20%D0%B8%D0%B7%20%D0%B1%D1%83%D0%BC%D0%B0%D0%B3%D0%B8&amp;noreask=1&amp;pos=107&amp;lr=39&amp;rpt=simage&amp;nojs=1" TargetMode="External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tokarnye-stanki.com/uploads/taginator/Nov-2012/dodekayedr.jpg" TargetMode="External"/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hyperlink" Target="http://gipsakarton.ru/images/41AvHdvMDcWw6dGW5IAJ5dLAuaf4fd0iFWwXHdsGnZvw6d9vwnY25dbGm5Izvd5Dp2wXpddQnIW5ndtu0c9BMr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ndermarket.com/wp-content/uploads/2009/12/post-13689-11634322171.jpg" TargetMode="External"/><Relationship Id="rId5" Type="http://schemas.openxmlformats.org/officeDocument/2006/relationships/image" Target="../media/image67.jpeg"/><Relationship Id="rId10" Type="http://schemas.openxmlformats.org/officeDocument/2006/relationships/image" Target="../media/image70.jpeg"/><Relationship Id="rId4" Type="http://schemas.openxmlformats.org/officeDocument/2006/relationships/hyperlink" Target="http://rodpomestia.ru/wp-content/uploads/2013/01/geometric_figure_piramid_blank.jpg" TargetMode="External"/><Relationship Id="rId9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3dcenter.ru/gallery/data/media/4/max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xauto.com.ua/catalog_photos/48/2107_r.jpg" TargetMode="External"/><Relationship Id="rId2" Type="http://schemas.openxmlformats.org/officeDocument/2006/relationships/hyperlink" Target="http://bm.img.com.ua/img/prikol/images/large/2/7/10297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vartirimoskva.ru/images/Statiy8811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s13.radikal.ru/i186/1105/a7/6782fa336017.jpg" TargetMode="External"/><Relationship Id="rId4" Type="http://schemas.openxmlformats.org/officeDocument/2006/relationships/hyperlink" Target="http://img-fotki.yandex.ru/get/6621/124081277.0/0_92d63_e806c26f_XL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hyperlink" Target="http://www.uspensky-licey.ru/files/geom.jpg" TargetMode="External"/><Relationship Id="rId12" Type="http://schemas.openxmlformats.org/officeDocument/2006/relationships/image" Target="../media/image17.jpeg"/><Relationship Id="rId2" Type="http://schemas.openxmlformats.org/officeDocument/2006/relationships/hyperlink" Target="http://shkola7gnomov.ru/upload/image/ptichka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hyperlink" Target="http://www.m-decor.ru/catalog/images/254.jpg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hyperlink" Target="http://www.mamusik.ru/upload/userimages/yiwbotnofxjslynanbuco.jpeg" TargetMode="External"/><Relationship Id="rId9" Type="http://schemas.openxmlformats.org/officeDocument/2006/relationships/hyperlink" Target="http://thisdesign.ru/2011/09/dizajnerskie-vazy.htm/19-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nalenik.narod.ru/photo40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assets.freelancehunt.com/snippet/6c/51/5349/%D0%BC%D0%BE%D0%BD%D0%BE%D1%82%D0%B8%D0%BF%D0%B8%D1%8F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tlib.ru/objects/gallery_171/artlib_gallery-85504-b.jpg" TargetMode="External"/><Relationship Id="rId11" Type="http://schemas.openxmlformats.org/officeDocument/2006/relationships/image" Target="../media/image22.gif"/><Relationship Id="rId5" Type="http://schemas.openxmlformats.org/officeDocument/2006/relationships/image" Target="../media/image19.jpeg"/><Relationship Id="rId10" Type="http://schemas.openxmlformats.org/officeDocument/2006/relationships/hyperlink" Target="http://uliarad.files.wordpress.com/2010/07/imgg.gif" TargetMode="External"/><Relationship Id="rId4" Type="http://schemas.openxmlformats.org/officeDocument/2006/relationships/hyperlink" Target="http://assets0.lookatme.ru/assets/event-image/40/3c/208665/event-image-poster.57171735-7be5-4031-a9dd-71aef57fad2b.jpg" TargetMode="Externa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now.ru/img/263000/2636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983973"/>
            <a:ext cx="4286280" cy="2554942"/>
          </a:xfrm>
          <a:prstGeom prst="rect">
            <a:avLst/>
          </a:prstGeom>
          <a:noFill/>
        </p:spPr>
      </p:pic>
      <p:pic>
        <p:nvPicPr>
          <p:cNvPr id="1028" name="Picture 4" descr="http://hi-tech.imgsmail.ru/hitech_img/08736704dce3ff68f10756da4795fc62/r/300x225/i/aa/d0/5809a4ff52307e55c0ca02aed56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3570" y="4005064"/>
            <a:ext cx="2879735" cy="2495770"/>
          </a:xfrm>
          <a:prstGeom prst="rect">
            <a:avLst/>
          </a:prstGeom>
          <a:noFill/>
        </p:spPr>
      </p:pic>
      <p:pic>
        <p:nvPicPr>
          <p:cNvPr id="1030" name="Picture 6" descr="http://www.dumage.com/img/art/how-many-papercuts-he-made-doing-these/how-many-papercuts-he-made-doing-these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43570" y="428604"/>
            <a:ext cx="3071834" cy="3071834"/>
          </a:xfrm>
          <a:prstGeom prst="rect">
            <a:avLst/>
          </a:prstGeom>
          <a:noFill/>
        </p:spPr>
      </p:pic>
      <p:pic>
        <p:nvPicPr>
          <p:cNvPr id="1034" name="Picture 10" descr="http://www.stihi.ru/pics/2010/12/27/7259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15616" y="1015307"/>
            <a:ext cx="3218224" cy="24136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32656"/>
            <a:ext cx="542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Перед вами лист бумаги. Опишите его.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003" y="3429000"/>
            <a:ext cx="883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Плоский лист бумаги может приобрести и другую форму. А как?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otillusion.ru/images/i/ornament-s-chelovek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00042"/>
            <a:ext cx="2143140" cy="364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festival.1september.ru/articles/504599/img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428604"/>
            <a:ext cx="2752725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www.ericas.com/quilting/tools/36240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4714883"/>
            <a:ext cx="4791073" cy="183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8" descr="http://festival.1september.ru/articles/566721/img6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58" y="4429132"/>
            <a:ext cx="3071834" cy="21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0" name="Picture 10" descr="http://ukrhatka.narod.ru/art001p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500826" y="3071810"/>
            <a:ext cx="2214548" cy="154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2" name="Picture 12" descr="http://s017.radikal.ru/i429/1110/14/d0a6f146594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072198" y="285728"/>
            <a:ext cx="2667024" cy="266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4" name="Picture 14" descr="http://www.fidel-kastro.ru/history/ancient/scif_ind.files/0005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000364" y="2143116"/>
            <a:ext cx="2813884" cy="204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datas/frantsuzskij-jazyk/Tela/0003-003-Geometricheskie-te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357430"/>
            <a:ext cx="4211850" cy="315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15816" y="1700808"/>
            <a:ext cx="256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ГЕОМЕТРИЧЕСКИЕ ТЕЛА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646" y="404664"/>
            <a:ext cx="8966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предмета и очертания, характеризующие его форму, зависят от </a:t>
            </a:r>
            <a:r>
              <a:rPr lang="ru-RU" sz="2800" b="1" dirty="0" smtClean="0">
                <a:solidFill>
                  <a:srgbClr val="C00000"/>
                </a:solidFill>
              </a:rPr>
              <a:t>длины, ширины, и высоты.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hobbistica.ru/published/publicdata/HOBBISTICA2/attachments/SC/products_pictures/ar_1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357430"/>
            <a:ext cx="3643338" cy="318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c.edu/bc_org/avp/cas/ashp/NEWhp252/portnov/penthesile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404664"/>
            <a:ext cx="1872208" cy="2673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www.worldsculture.ru/images/1/Ellada/Amphor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04664"/>
            <a:ext cx="1872208" cy="270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http://im5-tub-ru.yandex.net/i?id=266867503-43-73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3933056"/>
            <a:ext cx="3888432" cy="2580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 descr="http://www.dukani.ru/images/catalog/Alankeramika/tovar_4_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3933056"/>
            <a:ext cx="2012304" cy="255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http://img1.liveinternet.ru/images/attach/c/2/69/679/69679579_picturecontentpid2cdb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48264" y="3933056"/>
            <a:ext cx="187879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548680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Наблюдая окружающие тебя предметы, установи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сходство очертаний различных предметов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 геометрическими телами.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Osipov-Cornflowers-7oci10b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76672"/>
            <a:ext cx="3214710" cy="37609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4437112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С.И. Осипов. «Васильки»</a:t>
            </a:r>
            <a:endParaRPr lang="ru-RU" dirty="0"/>
          </a:p>
        </p:txBody>
      </p:sp>
      <p:pic>
        <p:nvPicPr>
          <p:cNvPr id="4" name="Рисунок 3" descr="http://stilleben.narod.ru/gal13/111-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1844824"/>
            <a:ext cx="2571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5661248"/>
            <a:ext cx="1840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 Лактионов.</a:t>
            </a:r>
          </a:p>
          <a:p>
            <a:r>
              <a:rPr lang="ru-RU" dirty="0" smtClean="0"/>
              <a:t>«Февраль» 1956</a:t>
            </a:r>
            <a:endParaRPr lang="ru-RU" dirty="0"/>
          </a:p>
        </p:txBody>
      </p:sp>
      <p:pic>
        <p:nvPicPr>
          <p:cNvPr id="6" name="Рисунок 5" descr="http://stilleben.narod.ru/gal13/113-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2780928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372200" y="6021288"/>
            <a:ext cx="2131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И. И. Левитан. </a:t>
            </a:r>
          </a:p>
          <a:p>
            <a:r>
              <a:rPr lang="ru-RU" dirty="0" smtClean="0"/>
              <a:t>«Одуванчики» 1889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47667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Геометрические формы мы можем найти и в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произведениях художников.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K-7\1\Изображение12 01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395536" y="404664"/>
            <a:ext cx="357189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\\K-7\1\Изображение12 01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404664"/>
            <a:ext cx="299982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3501008"/>
            <a:ext cx="193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М. </a:t>
            </a:r>
            <a:r>
              <a:rPr lang="ru-RU" sz="1400" dirty="0" err="1" smtClean="0"/>
              <a:t>Келехсаев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«с. Нар, родина </a:t>
            </a:r>
            <a:r>
              <a:rPr lang="ru-RU" sz="1400" dirty="0" err="1" smtClean="0"/>
              <a:t>Коста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3356992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М. </a:t>
            </a:r>
            <a:r>
              <a:rPr lang="ru-RU" sz="1400" dirty="0" err="1" smtClean="0"/>
              <a:t>Келехсаев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«Кубистический натюрморт»</a:t>
            </a:r>
            <a:endParaRPr lang="ru-RU" sz="1400" dirty="0"/>
          </a:p>
        </p:txBody>
      </p:sp>
      <p:pic>
        <p:nvPicPr>
          <p:cNvPr id="6" name="Рисунок 5" descr="\\K-7\1\Изображение12 02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3861048"/>
            <a:ext cx="23042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\\K-7\1\Изображение12 02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>
            <a:off x="323528" y="4077072"/>
            <a:ext cx="38164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381328"/>
            <a:ext cx="4463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С. </a:t>
            </a:r>
            <a:r>
              <a:rPr lang="ru-RU" sz="1400" dirty="0" err="1" smtClean="0"/>
              <a:t>Кодоева</a:t>
            </a:r>
            <a:r>
              <a:rPr lang="ru-RU" sz="1400" dirty="0" smtClean="0"/>
              <a:t> – </a:t>
            </a:r>
            <a:r>
              <a:rPr lang="ru-RU" sz="1400" dirty="0" err="1" smtClean="0"/>
              <a:t>Пироева</a:t>
            </a:r>
            <a:r>
              <a:rPr lang="ru-RU" sz="1400" dirty="0" smtClean="0"/>
              <a:t>. «Натюрморт с желтой бутылкой»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6381328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М. </a:t>
            </a:r>
            <a:r>
              <a:rPr lang="ru-RU" sz="1400" dirty="0" err="1" smtClean="0"/>
              <a:t>Келехсаев</a:t>
            </a:r>
            <a:r>
              <a:rPr lang="ru-RU" sz="1400" dirty="0" smtClean="0"/>
              <a:t>. «Изобилие»</a:t>
            </a:r>
            <a:endParaRPr lang="ru-RU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14290"/>
            <a:ext cx="5460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ЧТО ТАКОЕ ФОРМА ОБЪЕКТА 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820615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Форма объекта передает его характерные особенности, делает его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узнаваемым.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рисунке форма предметов передается линиями и светотенью. Каждый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изображаемый предмет имеет определенное строение – </a:t>
            </a:r>
            <a:r>
              <a:rPr lang="ru-RU" sz="2000" dirty="0" smtClean="0">
                <a:solidFill>
                  <a:srgbClr val="C00000"/>
                </a:solidFill>
              </a:rPr>
              <a:t>конструкцию.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1" descr="C:\Documents and Settings\User\Мои документы\img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500034" y="3500438"/>
            <a:ext cx="2071702" cy="310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 descr="C:\Documents and Settings\User\Мои документы\img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4714876" y="2143116"/>
            <a:ext cx="4000528" cy="3695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034" y="2500306"/>
            <a:ext cx="2643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Даже издали мы узнаем </a:t>
            </a:r>
          </a:p>
          <a:p>
            <a:r>
              <a:rPr lang="ru-RU" i="1" dirty="0" smtClean="0"/>
              <a:t>сидящую кошку, </a:t>
            </a:r>
          </a:p>
          <a:p>
            <a:r>
              <a:rPr lang="ru-RU" i="1" dirty="0" smtClean="0"/>
              <a:t>только по силуэту.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5786454"/>
            <a:ext cx="6306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i="1" dirty="0" smtClean="0"/>
              <a:t>Можно представить, что голова кошки похожа на круг, а</a:t>
            </a:r>
          </a:p>
          <a:p>
            <a:r>
              <a:rPr lang="ru-RU" i="1" dirty="0" smtClean="0"/>
              <a:t>туловище на треугольник. В других позах этого животного</a:t>
            </a:r>
          </a:p>
          <a:p>
            <a:r>
              <a:rPr lang="ru-RU" i="1" dirty="0" smtClean="0"/>
              <a:t>можно также найти подобие геометрическим фигурам.</a:t>
            </a:r>
            <a:endParaRPr lang="ru-RU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Мои документы\img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2195736" y="4725144"/>
            <a:ext cx="453650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8245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Конструкция </a:t>
            </a:r>
            <a:r>
              <a:rPr lang="ru-RU" sz="2400" b="1" dirty="0" smtClean="0"/>
              <a:t>– это основа формы, костяк, каркас, связывающий отдельные элементы и части в единое целое.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533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 передачи в рисунке объемной формы необходимо </a:t>
            </a:r>
          </a:p>
          <a:p>
            <a:r>
              <a:rPr lang="ru-RU" sz="2400" dirty="0" smtClean="0"/>
              <a:t>представить её внутреннее строение.</a:t>
            </a:r>
            <a:endParaRPr lang="ru-RU" sz="2400" dirty="0"/>
          </a:p>
        </p:txBody>
      </p:sp>
      <p:pic>
        <p:nvPicPr>
          <p:cNvPr id="6" name="Picture 2" descr="C:\Documents and Settings\User\Мои документы\img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1259632" y="2636912"/>
            <a:ext cx="6696744" cy="168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Мои документы\img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780928"/>
            <a:ext cx="611514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548680"/>
            <a:ext cx="86426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Предметы простой формы в своей основе имеют одну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геометрическую фигуру, а предметы сложной формы –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несколько геометрических фигур.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Более сложные обычно  называют комбинированными,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так как в своей основе представляет сумму геометрических тел.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bc.vvsu.ru/Books/ris_diz_1/obj.files/image0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281" y="3706143"/>
            <a:ext cx="1518168" cy="267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User\Мои документы\img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980728"/>
            <a:ext cx="302433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www.home-edu.ru/user/f/00000645/urok22/nat1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4" y="3717032"/>
            <a:ext cx="2119730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67944" y="1124744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Стрелками показаны основные направления формообразования. Зеленые стрелки показывают,</a:t>
            </a:r>
          </a:p>
          <a:p>
            <a:r>
              <a:rPr lang="ru-RU" sz="2000" dirty="0" smtClean="0"/>
              <a:t>в каких направлениях внешние силы «заставляют» искривляться поверхность, а красные – представляют</a:t>
            </a:r>
          </a:p>
          <a:p>
            <a:r>
              <a:rPr lang="ru-RU" sz="2000" dirty="0" smtClean="0"/>
              <a:t>силы внутри самого предмета, которые словно раздвигают форму.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332656"/>
            <a:ext cx="4333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Анализ формы предметов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725144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Чтобы наиболее точно передавать в рисунке объем предметов, следует мысленно проводить такой анализ.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0567" y="1340768"/>
            <a:ext cx="83978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  <a:tab pos="749300" algn="l"/>
              </a:tabLst>
            </a:pPr>
            <a:r>
              <a:rPr kumimoji="0" lang="ru-RU" altLang="ja-JP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Придумать и составить</a:t>
            </a:r>
            <a:r>
              <a:rPr kumimoji="0" lang="ru-RU" altLang="ja-JP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из </a:t>
            </a:r>
            <a:r>
              <a:rPr kumimoji="0" lang="ru-RU" altLang="ja-JP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геометрических фигур разной величины:</a:t>
            </a:r>
            <a:endParaRPr lang="ru-RU" altLang="ja-JP" sz="2000" b="1" dirty="0" smtClean="0">
              <a:ea typeface="MS Mincho" pitchFamily="49" charset="-128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85775" algn="l"/>
                <a:tab pos="749300" algn="l"/>
              </a:tabLst>
            </a:pPr>
            <a:r>
              <a:rPr kumimoji="0" lang="ru-RU" altLang="ja-JP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altLang="ja-JP" sz="2000" b="1" dirty="0" smtClean="0">
                <a:ea typeface="MS Mincho" pitchFamily="49" charset="-128"/>
                <a:cs typeface="Times New Roman" pitchFamily="18" charset="0"/>
              </a:rPr>
              <a:t>ж</a:t>
            </a:r>
            <a:r>
              <a:rPr kumimoji="0" lang="ru-RU" altLang="ja-JP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ивотных</a:t>
            </a:r>
            <a:r>
              <a:rPr kumimoji="0" lang="ru-RU" altLang="ja-JP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(</a:t>
            </a:r>
            <a:r>
              <a:rPr kumimoji="0" lang="ru-RU" altLang="ja-JP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мышку, слона, собак разной породы…) </a:t>
            </a:r>
            <a:r>
              <a:rPr kumimoji="0" lang="ru-RU" altLang="ja-JP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85775" algn="l"/>
                <a:tab pos="749300" algn="l"/>
              </a:tabLst>
            </a:pPr>
            <a:r>
              <a:rPr kumimoji="0" lang="ru-RU" altLang="ja-JP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altLang="ja-JP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«Геометрическая семья».</a:t>
            </a:r>
            <a:endParaRPr kumimoji="0" lang="ru-RU" altLang="ja-JP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620688"/>
            <a:ext cx="309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Творческая работа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2771" name="Picture 3" descr="http://raznoknizhka.com/uploads/taginator/Feb-2012/applikacii-iz-geometricheskix-fig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492896"/>
            <a:ext cx="2304256" cy="19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5" name="Picture 7" descr="http://im2-tub-ru.yandex.net/i?id=324470078-34-73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797152"/>
            <a:ext cx="223896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7" name="Picture 9" descr="http://school.xvatit.com/images/thumb/9/9c/14.04-18.jpg/460px-14.04-1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80112" y="2708920"/>
            <a:ext cx="324036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9" name="Picture 11" descr="http://nattik.ru/wp-content/uploads/2010/01/otrew_i_kley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31840" y="2564904"/>
            <a:ext cx="1714500" cy="1724025"/>
          </a:xfrm>
          <a:prstGeom prst="rect">
            <a:avLst/>
          </a:prstGeom>
          <a:noFill/>
        </p:spPr>
      </p:pic>
      <p:pic>
        <p:nvPicPr>
          <p:cNvPr id="32781" name="Picture 13" descr="http://img2.minibanda.ru/Notes/c/7/1/cache/c71a60cf-3a7c-4eb3-a8ca-9dc0b7f568e2-w500-h5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43808" y="4653136"/>
            <a:ext cx="2605551" cy="18001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86512" y="2000240"/>
            <a:ext cx="2088232" cy="18722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797152"/>
            <a:ext cx="33843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87824" y="1988840"/>
            <a:ext cx="2520280" cy="2376264"/>
          </a:xfrm>
          <a:prstGeom prst="ellipse">
            <a:avLst/>
          </a:prstGeom>
          <a:solidFill>
            <a:srgbClr val="B952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357158" y="1857364"/>
            <a:ext cx="2664296" cy="1728192"/>
          </a:xfrm>
          <a:prstGeom prst="parallelogram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000760" y="214290"/>
            <a:ext cx="2736304" cy="177281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2" y="4046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ГЕОМЕТРИЧЕСКИЕ ФИГУРЫ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Месяц 11"/>
          <p:cNvSpPr/>
          <p:nvPr/>
        </p:nvSpPr>
        <p:spPr>
          <a:xfrm>
            <a:off x="4143372" y="1857364"/>
            <a:ext cx="142876" cy="500066"/>
          </a:xfrm>
          <a:prstGeom prst="mo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214810" y="4071942"/>
            <a:ext cx="4429156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 rot="14309165">
            <a:off x="3444078" y="1681699"/>
            <a:ext cx="785818" cy="642942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39552" y="836712"/>
            <a:ext cx="60486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  <a:tab pos="749300" algn="l"/>
              </a:tabLst>
            </a:pPr>
            <a:r>
              <a:rPr kumimoji="0" lang="ru-RU" altLang="ja-JP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Что видите на </a:t>
            </a: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экране</a:t>
            </a:r>
            <a:r>
              <a:rPr kumimoji="0" lang="ru-RU" altLang="ja-JP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?  </a:t>
            </a:r>
            <a:endParaRPr kumimoji="0" lang="ru-RU" altLang="ja-JP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  <a:tab pos="749300" algn="l"/>
              </a:tabLst>
            </a:pPr>
            <a:r>
              <a:rPr kumimoji="0" lang="ru-RU" altLang="ja-JP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Что о них можете сказать?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  <a:tab pos="749300" algn="l"/>
              </a:tabLst>
            </a:pPr>
            <a:endParaRPr kumimoji="0" lang="ru-RU" altLang="ja-JP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0131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5775" algn="l"/>
                <a:tab pos="749300" algn="l"/>
              </a:tabLs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 на что из окружающего вас мира похожи эти фигуры?</a:t>
            </a:r>
            <a:endParaRPr lang="ru-RU" altLang="ja-JP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2" grpId="0" animBg="1"/>
      <p:bldP spid="16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psakarton.ru/images/41AvHdvMDcWw6dGW5IAJ5dLAuaf4fd0iFWwXHdsGnZvw6d9vwnY25dbGm5Izvd5Dp2wXpddQnIW5ndtu0c9BM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1268760"/>
            <a:ext cx="2592288" cy="2592288"/>
          </a:xfrm>
          <a:prstGeom prst="rect">
            <a:avLst/>
          </a:prstGeom>
          <a:noFill/>
        </p:spPr>
      </p:pic>
      <p:pic>
        <p:nvPicPr>
          <p:cNvPr id="1028" name="Picture 4" descr="http://rodpomestia.ru/wp-content/uploads/2013/01/geometric_figure_piramid_blan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4365104"/>
            <a:ext cx="2160240" cy="2160240"/>
          </a:xfrm>
          <a:prstGeom prst="rect">
            <a:avLst/>
          </a:prstGeom>
          <a:noFill/>
        </p:spPr>
      </p:pic>
      <p:pic>
        <p:nvPicPr>
          <p:cNvPr id="1030" name="Picture 6" descr="http://rendermarket.com/wp-content/uploads/2009/12/post-13689-1163432217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68144" y="4293096"/>
            <a:ext cx="2798974" cy="2225824"/>
          </a:xfrm>
          <a:prstGeom prst="rect">
            <a:avLst/>
          </a:prstGeom>
          <a:noFill/>
        </p:spPr>
      </p:pic>
      <p:pic>
        <p:nvPicPr>
          <p:cNvPr id="1032" name="Picture 8" descr="http://tokarnye-stanki.com/uploads/taginator/Nov-2012/dodekayed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6472288" y="1528712"/>
            <a:ext cx="2640820" cy="1976900"/>
          </a:xfrm>
          <a:prstGeom prst="rect">
            <a:avLst/>
          </a:prstGeom>
          <a:noFill/>
        </p:spPr>
      </p:pic>
      <p:pic>
        <p:nvPicPr>
          <p:cNvPr id="6" name="Содержимое 4" descr="Печать0274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39552" y="4293096"/>
            <a:ext cx="2462740" cy="2204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260648"/>
            <a:ext cx="3359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Домашнее задание: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268760"/>
            <a:ext cx="363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Конструирование из бумаги геометрических тел, можно из картона, проведем выставку творческих работ по конструированию.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620688"/>
            <a:ext cx="1293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Вывод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78728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Часто предметы имеют сложную форму, состоящую из отдельно взятых простых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Форм (шар, цилиндр, призма, параллелепипед, куб , конус , пирамида ).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Очень  важно  уметь выявлять  в  одной  сложной  форме  составляющие  ее  простые  геометрические  фигуры или тела.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Чтобы научиться рисовать, необходимо научиться анализировать форму предметов,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рассматривать предмет со всех сторон.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476672"/>
            <a:ext cx="2159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Литература: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571612"/>
            <a:ext cx="7149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Л. А. </a:t>
            </a:r>
            <a:r>
              <a:rPr lang="ru-RU" dirty="0" err="1" smtClean="0"/>
              <a:t>Неменская</a:t>
            </a:r>
            <a:r>
              <a:rPr lang="ru-RU" dirty="0" smtClean="0"/>
              <a:t>. Изобразительное искусство. Учебник 6 класса. </a:t>
            </a:r>
          </a:p>
          <a:p>
            <a:pPr marL="342900" indent="-342900"/>
            <a:r>
              <a:rPr lang="ru-RU" dirty="0" smtClean="0"/>
              <a:t>                                       Москва. Просвещение. 2008.</a:t>
            </a:r>
          </a:p>
          <a:p>
            <a:pPr marL="342900" indent="-342900"/>
            <a:r>
              <a:rPr lang="ru-RU" dirty="0" smtClean="0"/>
              <a:t>2. Н. М. Сокольникова. Основы композиции. Учебник для 5 – 8 классы.</a:t>
            </a:r>
          </a:p>
          <a:p>
            <a:pPr marL="342900" indent="-342900"/>
            <a:r>
              <a:rPr lang="ru-RU" dirty="0" smtClean="0"/>
              <a:t>                                         Изд. «Титул». 2000.</a:t>
            </a:r>
          </a:p>
          <a:p>
            <a:pPr marL="342900" indent="-342900"/>
            <a:r>
              <a:rPr lang="ru-RU" dirty="0" smtClean="0"/>
              <a:t>3. Б. М. </a:t>
            </a:r>
            <a:r>
              <a:rPr lang="ru-RU" dirty="0" err="1" smtClean="0"/>
              <a:t>Неменский</a:t>
            </a:r>
            <a:r>
              <a:rPr lang="ru-RU" dirty="0" smtClean="0"/>
              <a:t>. Искусство в жизни человека. </a:t>
            </a:r>
          </a:p>
          <a:p>
            <a:pPr marL="342900" indent="-342900"/>
            <a:r>
              <a:rPr lang="ru-RU" dirty="0" smtClean="0"/>
              <a:t>                                       Методическое пособие для 6 </a:t>
            </a:r>
            <a:r>
              <a:rPr lang="ru-RU" dirty="0" err="1" smtClean="0"/>
              <a:t>класа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548680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Тестовые задания: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4758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Укажите какие из изображений являются </a:t>
            </a:r>
          </a:p>
          <a:p>
            <a:pPr marL="342900" indent="-342900"/>
            <a:r>
              <a:rPr lang="ru-RU" b="1" dirty="0" smtClean="0"/>
              <a:t>геометрическим  фигурами: </a:t>
            </a:r>
          </a:p>
        </p:txBody>
      </p:sp>
      <p:pic>
        <p:nvPicPr>
          <p:cNvPr id="4" name="Picture 2" descr="http://www.hobbistica.ru/published/publicdata/HOBBISTICA2/attachments/SC/products_pictures/ar_1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293095"/>
            <a:ext cx="1584176" cy="2238849"/>
          </a:xfrm>
          <a:prstGeom prst="rect">
            <a:avLst/>
          </a:prstGeom>
          <a:noFill/>
        </p:spPr>
      </p:pic>
      <p:pic>
        <p:nvPicPr>
          <p:cNvPr id="5" name="Picture 2" descr="http://www.hobbistica.ru/published/publicdata/HOBBISTICA2/attachments/SC/products_pictures/ar_1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1294976"/>
            <a:ext cx="1728192" cy="2872734"/>
          </a:xfrm>
          <a:prstGeom prst="rect">
            <a:avLst/>
          </a:prstGeom>
          <a:noFill/>
        </p:spPr>
      </p:pic>
      <p:pic>
        <p:nvPicPr>
          <p:cNvPr id="6" name="Picture 2" descr="http://www.hobbistica.ru/published/publicdata/HOBBISTICA2/attachments/SC/products_pictures/ar_1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2204864"/>
            <a:ext cx="1584176" cy="1956923"/>
          </a:xfrm>
          <a:prstGeom prst="rect">
            <a:avLst/>
          </a:prstGeom>
          <a:noFill/>
        </p:spPr>
      </p:pic>
      <p:pic>
        <p:nvPicPr>
          <p:cNvPr id="7" name="Picture 2" descr="http://www.hobbistica.ru/published/publicdata/HOBBISTICA2/attachments/SC/products_pictures/ar_1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2204864"/>
            <a:ext cx="1605405" cy="1991072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827584" y="2204864"/>
            <a:ext cx="1944216" cy="194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5436096" y="4221088"/>
            <a:ext cx="1728192" cy="165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2627784" y="4365104"/>
            <a:ext cx="2664296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hlinkClick r:id="rId7" action="ppaction://hlinksldjump"/>
          </p:cNvPr>
          <p:cNvSpPr/>
          <p:nvPr/>
        </p:nvSpPr>
        <p:spPr>
          <a:xfrm>
            <a:off x="6084168" y="4221088"/>
            <a:ext cx="2664296" cy="2232248"/>
          </a:xfrm>
          <a:prstGeom prst="triangle">
            <a:avLst>
              <a:gd name="adj" fmla="val 9948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/>
              <a:t>2. Укажите какие из изображений являются </a:t>
            </a:r>
          </a:p>
          <a:p>
            <a:pPr marL="342900" indent="-342900"/>
            <a:r>
              <a:rPr lang="ru-RU" b="1" dirty="0" smtClean="0"/>
              <a:t>геометрическим  телами: </a:t>
            </a:r>
          </a:p>
        </p:txBody>
      </p:sp>
      <p:pic>
        <p:nvPicPr>
          <p:cNvPr id="3" name="Picture 2" descr="http://900igr.net/datas/frantsuzskij-jazyk/Tela/0003-003-Geometricheskie-tel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3284984"/>
            <a:ext cx="1440160" cy="1872208"/>
          </a:xfrm>
          <a:prstGeom prst="rect">
            <a:avLst/>
          </a:prstGeom>
          <a:noFill/>
        </p:spPr>
      </p:pic>
      <p:pic>
        <p:nvPicPr>
          <p:cNvPr id="4" name="Picture 2" descr="http://900igr.net/datas/frantsuzskij-jazyk/Tela/0003-003-Geometricheskie-tel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196752"/>
            <a:ext cx="1872208" cy="1944216"/>
          </a:xfrm>
          <a:prstGeom prst="rect">
            <a:avLst/>
          </a:prstGeom>
          <a:noFill/>
        </p:spPr>
      </p:pic>
      <p:pic>
        <p:nvPicPr>
          <p:cNvPr id="5" name="Picture 2" descr="http://900igr.net/datas/frantsuzskij-jazyk/Tela/0003-003-Geometricheskie-tel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3356992"/>
            <a:ext cx="1944216" cy="1711424"/>
          </a:xfrm>
          <a:prstGeom prst="rect">
            <a:avLst/>
          </a:prstGeom>
          <a:noFill/>
        </p:spPr>
      </p:pic>
      <p:pic>
        <p:nvPicPr>
          <p:cNvPr id="6" name="Picture 2" descr="http://900igr.net/datas/frantsuzskij-jazyk/Tela/0003-003-Geometricheskie-tel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063" y="1196752"/>
            <a:ext cx="2201741" cy="2016224"/>
          </a:xfrm>
          <a:prstGeom prst="rect">
            <a:avLst/>
          </a:prstGeom>
          <a:noFill/>
        </p:spPr>
      </p:pic>
      <p:sp>
        <p:nvSpPr>
          <p:cNvPr id="7" name="Прямоугольный треугольник 6">
            <a:hlinkClick r:id="rId7" action="ppaction://hlinksldjump"/>
          </p:cNvPr>
          <p:cNvSpPr/>
          <p:nvPr/>
        </p:nvSpPr>
        <p:spPr>
          <a:xfrm>
            <a:off x="2843808" y="3356992"/>
            <a:ext cx="1800200" cy="1656184"/>
          </a:xfrm>
          <a:prstGeom prst="rt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2843808" y="1196752"/>
            <a:ext cx="1872208" cy="194421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>
            <a:hlinkClick r:id="rId7" action="ppaction://hlinksldjump"/>
          </p:cNvPr>
          <p:cNvSpPr/>
          <p:nvPr/>
        </p:nvSpPr>
        <p:spPr>
          <a:xfrm>
            <a:off x="5220072" y="3429000"/>
            <a:ext cx="1080120" cy="1584176"/>
          </a:xfrm>
          <a:prstGeom prst="trapezoi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5031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</a:t>
            </a:r>
            <a:r>
              <a:rPr lang="ru-RU" sz="2800" b="1" dirty="0" smtClean="0"/>
              <a:t> </a:t>
            </a:r>
            <a:r>
              <a:rPr lang="ru-RU" sz="2800" dirty="0" smtClean="0"/>
              <a:t>Основа  формы, костяк, каркас, связывающий</a:t>
            </a:r>
          </a:p>
          <a:p>
            <a:r>
              <a:rPr lang="ru-RU" sz="2800" dirty="0" smtClean="0"/>
              <a:t> отдельные элементы и части в единое целое – это</a:t>
            </a:r>
          </a:p>
          <a:p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hlinkClick r:id="rId2" action="ppaction://hlinksldjump"/>
              </a:rPr>
              <a:t>а) форма; </a:t>
            </a:r>
            <a:endParaRPr lang="ru-RU" sz="2800" dirty="0" smtClean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  <a:p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hlinkClick r:id="rId3" action="ppaction://hlinksldjump"/>
              </a:rPr>
              <a:t>б) конструкция.</a:t>
            </a:r>
            <a:endParaRPr lang="ru-RU" sz="2800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996952"/>
            <a:ext cx="75657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4.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Чем передается в рисунке форма предметов:</a:t>
            </a:r>
          </a:p>
          <a:p>
            <a:r>
              <a:rPr lang="ru-RU" sz="2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hlinkClick r:id="rId4" action="ppaction://hlinksldjump"/>
              </a:rPr>
              <a:t>а)  линиями и светотенью;</a:t>
            </a:r>
            <a:endParaRPr lang="ru-RU" sz="28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hlinkClick r:id="rId5" action="ppaction://hlinksldjump"/>
              </a:rPr>
              <a:t>б) анализом формы предметов.</a:t>
            </a:r>
            <a:endParaRPr lang="ru-RU" sz="2800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2924944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Правильно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740352" y="515719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492896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Неправильно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812360" y="5085184"/>
            <a:ext cx="936104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492896"/>
            <a:ext cx="2255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Правильно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с вырезом 2">
            <a:hlinkClick r:id="rId2" action="ppaction://hlinksldjump"/>
          </p:cNvPr>
          <p:cNvSpPr/>
          <p:nvPr/>
        </p:nvSpPr>
        <p:spPr>
          <a:xfrm>
            <a:off x="7308304" y="5517232"/>
            <a:ext cx="1080120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2636912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Неправильно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с вырезом 2">
            <a:hlinkClick r:id="rId2" action="ppaction://hlinksldjump"/>
          </p:cNvPr>
          <p:cNvSpPr/>
          <p:nvPr/>
        </p:nvSpPr>
        <p:spPr>
          <a:xfrm>
            <a:off x="7236296" y="5589240"/>
            <a:ext cx="1368152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85164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 урока  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«ПОНЯТИЕ ФОРМЫ. МНОГООБРАЗИЕ ФОРМ ОКРУЖАЮЩЕГО МИРА»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5229200"/>
            <a:ext cx="2859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 </a:t>
            </a:r>
          </a:p>
          <a:p>
            <a:r>
              <a:rPr lang="ru-RU" dirty="0" smtClean="0"/>
              <a:t>учитель ИЗО и черчения</a:t>
            </a:r>
          </a:p>
          <a:p>
            <a:r>
              <a:rPr lang="ru-RU" dirty="0" smtClean="0"/>
              <a:t>МКОУ СОШ с. Брут</a:t>
            </a:r>
          </a:p>
          <a:p>
            <a:r>
              <a:rPr lang="ru-RU" dirty="0" err="1" smtClean="0"/>
              <a:t>Гулдаева</a:t>
            </a:r>
            <a:r>
              <a:rPr lang="ru-RU" dirty="0" smtClean="0"/>
              <a:t> С.М.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492896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Правильно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с вырезом 2">
            <a:hlinkClick r:id="rId2" action="ppaction://hlinksldjump"/>
          </p:cNvPr>
          <p:cNvSpPr/>
          <p:nvPr/>
        </p:nvSpPr>
        <p:spPr>
          <a:xfrm>
            <a:off x="7236296" y="5949280"/>
            <a:ext cx="122413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924944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Неправильно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с вырезом 2">
            <a:hlinkClick r:id="rId2" action="ppaction://hlinksldjump"/>
          </p:cNvPr>
          <p:cNvSpPr/>
          <p:nvPr/>
        </p:nvSpPr>
        <p:spPr>
          <a:xfrm>
            <a:off x="7524328" y="5949280"/>
            <a:ext cx="1224136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780928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Правильно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с вырезом 2">
            <a:hlinkClick r:id="rId2" action="ppaction://hlinksldjump"/>
          </p:cNvPr>
          <p:cNvSpPr/>
          <p:nvPr/>
        </p:nvSpPr>
        <p:spPr>
          <a:xfrm>
            <a:off x="7452320" y="6021288"/>
            <a:ext cx="1368152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780928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Неправильно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с вырезом 2">
            <a:hlinkClick r:id="rId2" action="ppaction://hlinksldjump"/>
          </p:cNvPr>
          <p:cNvSpPr/>
          <p:nvPr/>
        </p:nvSpPr>
        <p:spPr>
          <a:xfrm>
            <a:off x="7164288" y="5661248"/>
            <a:ext cx="1512168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m.img.com.ua/img/prikol/images/large/2/7/1029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196752"/>
            <a:ext cx="2520280" cy="188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7451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Все что нас окружает поражает разнообразием форм.</a:t>
            </a:r>
            <a:endParaRPr lang="ru-RU" sz="2400" b="1" dirty="0"/>
          </a:p>
        </p:txBody>
      </p:sp>
      <p:pic>
        <p:nvPicPr>
          <p:cNvPr id="20484" name="Picture 4" descr="http://img-fotki.yandex.ru/get/6621/124081277.0/0_92d63_e806c26f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1196752"/>
            <a:ext cx="270030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http://www.kvartirimoskva.ru/images/Statiy881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35896" y="3573016"/>
            <a:ext cx="2232248" cy="269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http://www.3dcenter.ru/gallery/data/media/4/max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3645024"/>
            <a:ext cx="1944216" cy="267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http://s13.radikal.ru/i186/1105/a7/6782fa336017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516216" y="3573016"/>
            <a:ext cx="2287283" cy="171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6" name="Picture 16" descr="http://xauto.com.ua/catalog_photos/48/2107_r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468390" y="1196752"/>
            <a:ext cx="240477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1520" y="3140968"/>
            <a:ext cx="332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Величественные очертания гор.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3140968"/>
            <a:ext cx="479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Обтекаемые формы самолетов и автомобилей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6309320"/>
            <a:ext cx="304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Пластика человеческого тела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6211669"/>
            <a:ext cx="260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Громады многоэтажных </a:t>
            </a:r>
          </a:p>
          <a:p>
            <a:pPr algn="ctr"/>
            <a:r>
              <a:rPr lang="ru-RU" dirty="0" smtClean="0"/>
              <a:t>зданий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5661248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Изящные очертания</a:t>
            </a:r>
          </a:p>
          <a:p>
            <a:r>
              <a:rPr lang="ru-RU" dirty="0" smtClean="0"/>
              <a:t> цветов, бабочек…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7761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ФОРМА</a:t>
            </a:r>
            <a:r>
              <a:rPr lang="ru-RU" sz="2400" b="1" dirty="0" smtClean="0"/>
              <a:t> – ЭТО ЕДИНСТВО ВНУТРЕННЕЙ КОНСТРУКЦИИ И </a:t>
            </a:r>
          </a:p>
          <a:p>
            <a:r>
              <a:rPr lang="ru-RU" sz="2400" b="1" dirty="0" smtClean="0"/>
              <a:t>                    ВНЕШНЕЙ ПОВЕРХНОСТИ ОБЪЕКТА.</a:t>
            </a:r>
            <a:endParaRPr lang="ru-RU" sz="2400" b="1" dirty="0"/>
          </a:p>
        </p:txBody>
      </p:sp>
      <p:pic>
        <p:nvPicPr>
          <p:cNvPr id="19458" name="Picture 2" descr="http://shkola7gnomov.ru/upload/image/ptich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4797152"/>
            <a:ext cx="2672393" cy="175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www.mamusik.ru/upload/userimages/yiwbotnofxjslynanbuco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 b="-89"/>
          <a:stretch>
            <a:fillRect/>
          </a:stretch>
        </p:blipFill>
        <p:spPr bwMode="auto">
          <a:xfrm>
            <a:off x="4427984" y="2175718"/>
            <a:ext cx="1892125" cy="211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s017.radikal.ru/i406/1111/78/535540fde6b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0232" y="2133736"/>
            <a:ext cx="2197271" cy="220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http://www.uspensky-licey.ru/files/geo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79912" y="5013176"/>
            <a:ext cx="2304256" cy="153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Трапеция 8"/>
          <p:cNvSpPr/>
          <p:nvPr/>
        </p:nvSpPr>
        <p:spPr>
          <a:xfrm>
            <a:off x="539552" y="5733256"/>
            <a:ext cx="1152128" cy="7920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3528" y="4797152"/>
            <a:ext cx="151216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683568" y="4005064"/>
            <a:ext cx="864096" cy="100811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>
            <a:off x="755576" y="3284984"/>
            <a:ext cx="720080" cy="72008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2843808" y="3645024"/>
            <a:ext cx="720080" cy="50405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55776" y="2708920"/>
            <a:ext cx="129614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 rot="10800000">
            <a:off x="2627784" y="1988840"/>
            <a:ext cx="1080120" cy="864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23728" y="1124744"/>
            <a:ext cx="691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 творения окружающей нас природы и весь предметный мир можно построить на основе простых геометрических  фигур.</a:t>
            </a:r>
            <a:endParaRPr lang="ru-RU" b="1" dirty="0"/>
          </a:p>
        </p:txBody>
      </p:sp>
      <p:pic>
        <p:nvPicPr>
          <p:cNvPr id="19466" name="Picture 10" descr="ваза из стекла и дерева">
            <a:hlinkClick r:id="rId9" tooltip="ваза из стекла и дерева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3528" y="1412776"/>
            <a:ext cx="1584176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8" name="Picture 12" descr="http://www.m-decor.ru/catalog/images/25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051720" y="4365104"/>
            <a:ext cx="1584176" cy="211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 всем окружающем мире мы стремимся искать 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устанавливать сходство форм. Любая форма может вызвать ассоциации с другими сходными формами, с которыми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наше сознание будет устанавливать определенные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соотношения и связи.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assets.freelancehunt.com/snippet/6c/51/5349/%D0%BC%D0%BE%D0%BD%D0%BE%D1%82%D0%B8%D0%BF%D0%B8%D1%8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692696"/>
            <a:ext cx="265057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assets0.lookatme.ru/assets/event-image/40/3c/208665/event-image-poster.57171735-7be5-4031-a9dd-71aef57fad2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2708920"/>
            <a:ext cx="25336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://www.artlib.ru/objects/gallery_171/artlib_gallery-85504-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4293096"/>
            <a:ext cx="227545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http://nalenik.narod.ru/photo4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99992" y="1988840"/>
            <a:ext cx="1675296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4" name="Picture 10" descr="http://uliarad.files.wordpress.com/2010/07/imgg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4581128"/>
            <a:ext cx="2988593" cy="206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User\Мои документы\img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357430"/>
            <a:ext cx="8191812" cy="409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7865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природе и быту можно найти много подобий формы.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Похожи друг на друга носик слоненка и носик чайника, 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пышное оперение павлина и форма морской раковины, 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склонившаяся от ветра ветка и хвост петуха.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User\Мои документы\img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500034" y="785794"/>
            <a:ext cx="360040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Documents and Settings\User\Мои документы\img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1428728" y="4286256"/>
            <a:ext cx="628654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3140968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Внимательно вглядываясь в окружающий мир, мы можем обнаружить, что в основе любой созданной природой или руками человека форм лежат элементарные геометрические фигуры или тела.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9" y="785794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Порой нашему глазу достаточно лишь намека, точки, пятна или неясного силуэта, чтобы узнать в них знакомые предметы.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Мои документы\img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3428992" y="4000504"/>
            <a:ext cx="242048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User\Мои документы\img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571472" y="3929066"/>
            <a:ext cx="2071702" cy="273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User\Мои документы\img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6429388" y="1571612"/>
            <a:ext cx="2201183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User\Мои документы\img0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>
            <a:off x="571471" y="1643050"/>
            <a:ext cx="2017073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User\Мои документы\img0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800000">
            <a:off x="6429388" y="3857628"/>
            <a:ext cx="215372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User\Мои документы\img0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800000">
            <a:off x="3428992" y="1643050"/>
            <a:ext cx="2214578" cy="208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5786" y="500042"/>
            <a:ext cx="7389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Формы растений, животных и даже человека можно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превратить в геометрические элементы.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B4ECF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907</TotalTime>
  <Words>813</Words>
  <Application>Microsoft Office PowerPoint</Application>
  <PresentationFormat>Экран (4:3)</PresentationFormat>
  <Paragraphs>115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Слайд 1</vt:lpstr>
      <vt:lpstr>Слайд 2</vt:lpstr>
      <vt:lpstr>Тема урока   «ПОНЯТИЕ ФОРМЫ. МНОГООБРАЗИЕ ФОРМ ОКРУЖАЮЩЕГО МИРА»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96</cp:revision>
  <dcterms:modified xsi:type="dcterms:W3CDTF">2013-06-26T19:26:42Z</dcterms:modified>
</cp:coreProperties>
</file>