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63" r:id="rId16"/>
    <p:sldId id="268" r:id="rId17"/>
    <p:sldId id="269" r:id="rId18"/>
    <p:sldId id="270" r:id="rId19"/>
    <p:sldId id="271" r:id="rId20"/>
    <p:sldId id="280" r:id="rId21"/>
    <p:sldId id="281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34E35-97E3-43DF-95E0-C72D2D91B53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10507-F2EE-49FA-899D-05CB6CCFBD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2;&#1072;&#1096;&#1072;\Desktop\&#1089;&#1091;&#1080;&#1094;&#1080;&#1076;%202011-2012\&#1041;&#1072;&#1093;%20&#1085;&#1072;%20&#1089;&#1090;&#1088;&#1091;&#1085;&#1077;%20&#1089;&#1086;&#1083;&#1100;.mp3" TargetMode="Externa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&#1056;&#1086;&#1083;&#1072;&#1085;%20&#1041;&#1099;&#1082;&#1086;&#1074;%20&#1051;&#1102;&#1073;&#1072;.avi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suicidegraph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928933"/>
            <a:ext cx="4572032" cy="35753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785926"/>
            <a:ext cx="7772400" cy="1470025"/>
          </a:xfrm>
        </p:spPr>
        <p:txBody>
          <a:bodyPr/>
          <a:lstStyle/>
          <a:p>
            <a:pPr algn="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«Суицид в подростковой среде»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Предпосылки у подростков: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Социальная апатия.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Снижение ценности человеческой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Отсутствие духовного смысла существования и перспектив стимулирования творческой и витальной активности.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Основные мотивы суицидального поведения у подростков: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суицидальная попытка как способ попросить помощи (получить внимание, любовь);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переживание обиды, одиночества, непонимания;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любовные неудачи, неразделенные чувства или ревность;       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чувство мести, злобы, протеста;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подражание героям книг, фильмов, эстрадным кумирам;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страх наказания;</a:t>
            </a:r>
          </a:p>
          <a:p>
            <a:pPr lvl="0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избежание трудных ситуаций;</a:t>
            </a:r>
          </a:p>
          <a:p>
            <a:pPr>
              <a:buNone/>
            </a:pP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Кто подвержен суициду: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Наследственные суициды.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Лица, страдающие психическими заболеваниями (депрессии).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Дети-инвалиды.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Трудные подростки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Беспризорники.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Неформальные группы.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Способы суицида.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Отравления лекарственными препаратами.</a:t>
            </a:r>
          </a:p>
          <a:p>
            <a:pPr lvl="0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Отравления бытовой химией.</a:t>
            </a:r>
          </a:p>
          <a:p>
            <a:pPr lvl="0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Порезы вен и повешения.</a:t>
            </a:r>
          </a:p>
          <a:p>
            <a:pPr lvl="0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Большинство    исследователей    полагают,    что    фатальные    ДТП    с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единственной жертвой - фактически суициды.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замечена склонность школьника к самоубийству: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Внимательно  выслушайте  решившегося  на  самоубийство  подростка.   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Оцените серьезность намерений и чувств ребенка. 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Оцените глубину эмоционального кризиса. 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Внимательно отнеситесь ко всем, даже самым незначительным обидам и жалобам. 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бойтесь прямо спросить, не думают ли он или она о самоубийстве. </a:t>
            </a:r>
          </a:p>
          <a:p>
            <a:pPr>
              <a:buNone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Ложные представления о самоубийстве: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232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Бытующее мнение:</a:t>
            </a:r>
          </a:p>
          <a:p>
            <a:pPr algn="ctr">
              <a:buNone/>
            </a:pPr>
            <a:r>
              <a:rPr lang="ru-RU" dirty="0" smtClean="0"/>
              <a:t>Те, кто много говорят о самоубийстве, обычно его не совершают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4000504"/>
            <a:ext cx="7972452" cy="232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Фактическое положение: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Большинство самоубийц перед смертью делятся своими намерениями и горестями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Ложные представления о самоубийстве: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232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Бытующее мнение:</a:t>
            </a:r>
          </a:p>
          <a:p>
            <a:pPr algn="ctr">
              <a:buNone/>
            </a:pPr>
            <a:r>
              <a:rPr lang="ru-RU" dirty="0" smtClean="0"/>
              <a:t>Самоубийство – импульсивный акт, совершаемый внезапно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4000504"/>
            <a:ext cx="7972452" cy="232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Фактическое положение: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Существуют множество признаков повышенного риска самоубийства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Ложные представления о самоубийстве: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232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Бытующее мнение:</a:t>
            </a:r>
          </a:p>
          <a:p>
            <a:pPr algn="ctr">
              <a:buNone/>
            </a:pPr>
            <a:r>
              <a:rPr lang="ru-RU" dirty="0" smtClean="0"/>
              <a:t>Решившиеся на самоубийство редко колеблются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4000504"/>
            <a:ext cx="7972452" cy="232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Фактическое положение: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Самоубийству обычно предшествуют попытки найти утешение и помощь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Ложные представления о самоубийстве: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972452" cy="232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Бытующее мнение:</a:t>
            </a:r>
          </a:p>
          <a:p>
            <a:pPr algn="ctr">
              <a:buNone/>
            </a:pPr>
            <a:r>
              <a:rPr lang="ru-RU" dirty="0" smtClean="0"/>
              <a:t>Склонность к самоубийству наследуется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3357562"/>
            <a:ext cx="8429684" cy="2971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Фактическое положение: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Хотя самоубийства и попытки самоубийства действительно чаще совершаются теми, у кого в семье уже были подобные случаи или покончил с собой кто-то из близких друзей, предрасположенность к самоубийству не наследуется и не является чертой характера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Ложные представления о самоубийстве: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71612"/>
            <a:ext cx="7972452" cy="232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Бытующее мнение:</a:t>
            </a:r>
          </a:p>
          <a:p>
            <a:pPr algn="ctr">
              <a:buNone/>
            </a:pPr>
            <a:r>
              <a:rPr lang="ru-RU" dirty="0" smtClean="0"/>
              <a:t>Риск самоубийства носит кратковременный характер, когда кризисная ситуация проходит, обычно наступает улучшение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3714752"/>
            <a:ext cx="9144000" cy="2857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Фактическое положение: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Улучшение может быть обманчивым.  Под внешним спокойствием может скрываться твердо принятое решение, а некоторый подъем сил иногда лишь помогает выполнить задуманное.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Профилактика суицида в школ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8596" y="2000240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Для веселия планета наша мало оборудована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Надо вырвать радость у грядущих дней,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этой жизни помереть не трудно.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Сделать жизнь значительно трудней.</a:t>
            </a:r>
          </a:p>
          <a:p>
            <a:pPr algn="ctr"/>
            <a:endParaRPr lang="ru-RU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В. Маяковский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Бах на струне соль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01090" y="2857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42850"/>
          <a:ext cx="8929718" cy="715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24"/>
                <a:gridCol w="3857652"/>
                <a:gridCol w="4214842"/>
              </a:tblGrid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виды деятельности с учащимися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что обратить внимание</a:t>
                      </a:r>
                      <a:endParaRPr lang="ru-RU" dirty="0"/>
                    </a:p>
                  </a:txBody>
                  <a:tcPr/>
                </a:tc>
              </a:tr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1 –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Становление и развитие самооценки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 9 лет, как правило,</a:t>
                      </a:r>
                      <a:r>
                        <a:rPr lang="ru-RU" baseline="0" dirty="0" smtClean="0"/>
                        <a:t> проявляется интерес к смерти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Естественно, если в этом возрасте самооценка слегка завышена.</a:t>
                      </a:r>
                    </a:p>
                    <a:p>
                      <a:r>
                        <a:rPr lang="ru-RU" dirty="0" smtClean="0"/>
                        <a:t>Рискованные поступки могут совершаться из-за интереса к смерти</a:t>
                      </a:r>
                      <a:endParaRPr lang="ru-RU" dirty="0"/>
                    </a:p>
                  </a:txBody>
                  <a:tcPr/>
                </a:tc>
              </a:tr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Адаптация</a:t>
                      </a:r>
                      <a:r>
                        <a:rPr lang="ru-RU" baseline="0" dirty="0" smtClean="0"/>
                        <a:t> к среднему звену. Активизация интереса к коллективной деятельности.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Коррекция детской застенчивости; развитие эмоциональной сферы ребенка</a:t>
                      </a:r>
                      <a:endParaRPr lang="ru-RU" dirty="0"/>
                    </a:p>
                  </a:txBody>
                  <a:tcPr/>
                </a:tc>
              </a:tr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Активизация интереса к эмоционально-волевой сфере человеческой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 коррекция эмоционально-волевой сферы;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Рефлексия понятий «герой, героизм, патриот»</a:t>
                      </a:r>
                      <a:endParaRPr lang="ru-RU" dirty="0"/>
                    </a:p>
                  </a:txBody>
                  <a:tcPr/>
                </a:tc>
              </a:tr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Резкое падение самооценки; повышение агрессивности, тревожности, ранимости, неадекватности реагирования в общении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навыков общения,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навыков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реализация потребности в эмоциональной поддержке со стороны взрослых (семьи, педагогов)</a:t>
                      </a:r>
                      <a:endParaRPr lang="ru-RU" dirty="0"/>
                    </a:p>
                  </a:txBody>
                  <a:tcPr/>
                </a:tc>
              </a:tr>
              <a:tr h="66231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Незначительно снижение тревожности и агрессивности сочетается с нестабильной самооценкой;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Активизация сферы профессиональных интересов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навыков общения; формирование навыков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первичное исследование сферы профессиональных интересов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42850"/>
          <a:ext cx="8929718" cy="6500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24"/>
                <a:gridCol w="3857652"/>
                <a:gridCol w="4214842"/>
              </a:tblGrid>
              <a:tr h="732941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виды деятельности с учащимися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что обратить внимание</a:t>
                      </a:r>
                      <a:endParaRPr lang="ru-RU" dirty="0"/>
                    </a:p>
                  </a:txBody>
                  <a:tcPr/>
                </a:tc>
              </a:tr>
              <a:tr h="19226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Незначительно снижение тревожности и агрессивности сочетается с нестабильной самооценкой;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Активизация сферы профессиональных интересов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навыков общения; формирование навыков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саморегуляции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первичное исследование сферы профессиональных интересов</a:t>
                      </a:r>
                      <a:endParaRPr lang="ru-RU" dirty="0"/>
                    </a:p>
                  </a:txBody>
                  <a:tcPr/>
                </a:tc>
              </a:tr>
              <a:tr h="19226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Активизация сферы профессиональных интересов; рост потребностей в психологических знаниях о себе; поиск целей и смысла жизни; просыпается конфликт «отцов и детей»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Психологическая, педагогическая подготовка учащихся к профильному выбору;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построению жизненных перспектив и планов с учетом психологических знаний о себе</a:t>
                      </a:r>
                      <a:endParaRPr lang="ru-RU" dirty="0"/>
                    </a:p>
                  </a:txBody>
                  <a:tcPr/>
                </a:tc>
              </a:tr>
              <a:tr h="1922640">
                <a:tc>
                  <a:txBody>
                    <a:bodyPr/>
                    <a:lstStyle/>
                    <a:p>
                      <a:r>
                        <a:rPr lang="ru-RU" dirty="0" smtClean="0"/>
                        <a:t>10-11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Профессиональное самоопределение. Раздумья о любви, о семейных отношениях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Юношеский максимализм, идеализм, высокий уровень критики жизненного устройства.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Нетрадиционные педагогические и психологические приемы обучения, общения, воспитания.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Готовность педагога помочь найти ответ на вопросы, которые ставят перед ним учащиеся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фон для презентаций\smoothaq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b="1" dirty="0" smtClean="0"/>
              <a:t>Ролан Быков  "Люба" </a:t>
            </a:r>
            <a:endParaRPr lang="ru-RU" dirty="0"/>
          </a:p>
        </p:txBody>
      </p:sp>
      <p:pic>
        <p:nvPicPr>
          <p:cNvPr id="4" name="Рисунок 3" descr="&quot;Люба&quot; Ролана Быкова: драма продолжается">
            <a:hlinkClick r:id="rId3" action="ppaction://hlinkfile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1571612"/>
            <a:ext cx="478634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 Не надо спасать всё человечество. Стремитесь спасти хотя бы одну человеческую душу…»</a:t>
            </a:r>
          </a:p>
          <a:p>
            <a:pPr>
              <a:buNone/>
            </a:pP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>
              <a:buNone/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Ю. Азаров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Суицид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психологическое явление и, чтобы понять его, нужно понять душевное состояние человека, который решил покончить с собой. Самоубийство совершается в особую, исключительную минуту жизни, когда черные волны заливают душу и теряется всякий луч надежды.</a:t>
            </a:r>
          </a:p>
          <a:p>
            <a:pPr>
              <a:buNone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Концепции суицидального поведения:</a:t>
            </a:r>
            <a:endParaRPr lang="ru-RU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Психопатологическая;</a:t>
            </a:r>
          </a:p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Психологическая;</a:t>
            </a:r>
          </a:p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Социальная.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Характерные признаки: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71678"/>
            <a:ext cx="6786610" cy="3143271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Словесные;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Поведенческие;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Ситуационные.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СЛОВЕСНЫЕ ПРИЗНАКИ: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Прямые: «Я собираюсь покончить с собой», «Я не могу так дальше жить»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Косвенные: «Я больше не буду ни для кого проблемой»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Много шутит на тему самоубийства.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Проявляет нездоровую заинтересованность вопросами смерти.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ПОВЕДЕНЧЕСКИЕ ПРИЗНАКИ: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Раздавать    другим    вещи,    имеющие    большую    личную    значимость, окончательно приводить в порядок дела, мириться с давними врагами. 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Демонстрировать радикальные перемены в поведении.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Проявлять признаки беспомощности, безнадежности и отчаяния.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фон для презентаций\free-ppt-background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СИТУАЦИОННЫЕ ПРИЗНАКИ: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Социально изолирован. 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Живет в нестабильном окружении.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Ощущает себя жертвой насилия.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Предпринимал раньше попытки суицида.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Перенес тяжелую потерю.</a:t>
            </a:r>
          </a:p>
          <a:p>
            <a:pPr marL="514350" indent="-514350"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Слишком критично настроен по отношению к себе.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810</Words>
  <Application>Microsoft Office PowerPoint</Application>
  <PresentationFormat>Экран (4:3)</PresentationFormat>
  <Paragraphs>127</Paragraphs>
  <Slides>22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«Суицид в подростковой среде»</vt:lpstr>
      <vt:lpstr>Слайд 2</vt:lpstr>
      <vt:lpstr>Слайд 3</vt:lpstr>
      <vt:lpstr>Суицид</vt:lpstr>
      <vt:lpstr>Концепции суицидального поведения:</vt:lpstr>
      <vt:lpstr>Характерные признаки:</vt:lpstr>
      <vt:lpstr>СЛОВЕСНЫЕ ПРИЗНАКИ:</vt:lpstr>
      <vt:lpstr>ПОВЕДЕНЧЕСКИЕ ПРИЗНАКИ:</vt:lpstr>
      <vt:lpstr>СИТУАЦИОННЫЕ ПРИЗНАКИ:</vt:lpstr>
      <vt:lpstr>Предпосылки у подростков:</vt:lpstr>
      <vt:lpstr>Основные мотивы суицидального поведения у подростков: </vt:lpstr>
      <vt:lpstr>Кто подвержен суициду:</vt:lpstr>
      <vt:lpstr>Способы суицида.</vt:lpstr>
      <vt:lpstr>Если замечена склонность школьника к самоубийству:</vt:lpstr>
      <vt:lpstr>Ложные представления о самоубийстве:</vt:lpstr>
      <vt:lpstr>Ложные представления о самоубийстве:</vt:lpstr>
      <vt:lpstr>Ложные представления о самоубийстве:</vt:lpstr>
      <vt:lpstr>Ложные представления о самоубийстве:</vt:lpstr>
      <vt:lpstr>Ложные представления о самоубийстве:</vt:lpstr>
      <vt:lpstr>Слайд 20</vt:lpstr>
      <vt:lpstr>Слайд 21</vt:lpstr>
      <vt:lpstr>Ролан Быков  "Люба"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Маша</cp:lastModifiedBy>
  <cp:revision>23</cp:revision>
  <dcterms:modified xsi:type="dcterms:W3CDTF">2013-01-18T17:50:07Z</dcterms:modified>
</cp:coreProperties>
</file>